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ink/ink1.xml" ContentType="application/inkml+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344" r:id="rId4"/>
  </p:sldMasterIdLst>
  <p:notesMasterIdLst>
    <p:notesMasterId r:id="rId51"/>
  </p:notesMasterIdLst>
  <p:sldIdLst>
    <p:sldId id="2147482285" r:id="rId5"/>
    <p:sldId id="259" r:id="rId6"/>
    <p:sldId id="2147483628" r:id="rId7"/>
    <p:sldId id="2147483634" r:id="rId8"/>
    <p:sldId id="2147483635" r:id="rId9"/>
    <p:sldId id="2147483615" r:id="rId10"/>
    <p:sldId id="2147483639" r:id="rId11"/>
    <p:sldId id="2147483637" r:id="rId12"/>
    <p:sldId id="2147483640" r:id="rId13"/>
    <p:sldId id="286" r:id="rId14"/>
    <p:sldId id="277" r:id="rId15"/>
    <p:sldId id="266" r:id="rId16"/>
    <p:sldId id="275" r:id="rId17"/>
    <p:sldId id="276" r:id="rId18"/>
    <p:sldId id="263" r:id="rId19"/>
    <p:sldId id="278" r:id="rId20"/>
    <p:sldId id="264" r:id="rId21"/>
    <p:sldId id="267" r:id="rId22"/>
    <p:sldId id="262" r:id="rId23"/>
    <p:sldId id="268" r:id="rId24"/>
    <p:sldId id="272" r:id="rId25"/>
    <p:sldId id="271" r:id="rId26"/>
    <p:sldId id="273" r:id="rId27"/>
    <p:sldId id="274" r:id="rId28"/>
    <p:sldId id="269" r:id="rId29"/>
    <p:sldId id="258" r:id="rId30"/>
    <p:sldId id="2147483638" r:id="rId31"/>
    <p:sldId id="2147483641" r:id="rId32"/>
    <p:sldId id="260" r:id="rId33"/>
    <p:sldId id="2147482238" r:id="rId34"/>
    <p:sldId id="2147483643" r:id="rId35"/>
    <p:sldId id="2147483647" r:id="rId36"/>
    <p:sldId id="257" r:id="rId37"/>
    <p:sldId id="2147483645" r:id="rId38"/>
    <p:sldId id="279" r:id="rId39"/>
    <p:sldId id="265" r:id="rId40"/>
    <p:sldId id="284" r:id="rId41"/>
    <p:sldId id="280" r:id="rId42"/>
    <p:sldId id="261" r:id="rId43"/>
    <p:sldId id="287" r:id="rId44"/>
    <p:sldId id="281" r:id="rId45"/>
    <p:sldId id="282" r:id="rId46"/>
    <p:sldId id="283" r:id="rId47"/>
    <p:sldId id="270" r:id="rId48"/>
    <p:sldId id="285" r:id="rId49"/>
    <p:sldId id="2147482316" r:id="rId50"/>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Agents" id="{AAB6615F-EFC5-4E77-9A34-327B1800AB5B}">
          <p14:sldIdLst>
            <p14:sldId id="2147482285"/>
            <p14:sldId id="259"/>
            <p14:sldId id="2147483628"/>
            <p14:sldId id="2147483634"/>
            <p14:sldId id="2147483635"/>
          </p14:sldIdLst>
        </p14:section>
        <p14:section name="Agents architecture" id="{4BC77403-17DE-497F-A4CE-DD70F40736F6}">
          <p14:sldIdLst>
            <p14:sldId id="2147483615"/>
            <p14:sldId id="2147483639"/>
            <p14:sldId id="2147483637"/>
            <p14:sldId id="2147483640"/>
          </p14:sldIdLst>
        </p14:section>
        <p14:section name="Agentic applications' architecture" id="{968E7B6D-F34D-457E-AD83-B5C1D0EBE30B}">
          <p14:sldIdLst>
            <p14:sldId id="286"/>
            <p14:sldId id="277"/>
            <p14:sldId id="266"/>
            <p14:sldId id="275"/>
            <p14:sldId id="276"/>
            <p14:sldId id="263"/>
            <p14:sldId id="278"/>
            <p14:sldId id="264"/>
          </p14:sldIdLst>
        </p14:section>
        <p14:section name="Key applications of AI agents" id="{677D1E38-3E1B-4774-8613-014EB3F9A788}">
          <p14:sldIdLst>
            <p14:sldId id="267"/>
            <p14:sldId id="262"/>
            <p14:sldId id="268"/>
            <p14:sldId id="272"/>
            <p14:sldId id="271"/>
            <p14:sldId id="273"/>
            <p14:sldId id="274"/>
          </p14:sldIdLst>
        </p14:section>
        <p14:section name="Understand and mitigate agent risks and limitation" id="{8908682F-050D-4C5B-A37E-B1CFC109DB44}">
          <p14:sldIdLst>
            <p14:sldId id="269"/>
            <p14:sldId id="258"/>
            <p14:sldId id="2147483638"/>
            <p14:sldId id="2147483641"/>
            <p14:sldId id="260"/>
            <p14:sldId id="2147482238"/>
            <p14:sldId id="2147483643"/>
            <p14:sldId id="2147483647"/>
          </p14:sldIdLst>
        </p14:section>
        <p14:section name="Copilot agents" id="{4B6E859F-B3FD-4EBD-B49A-7B353ABC8657}">
          <p14:sldIdLst>
            <p14:sldId id="257"/>
            <p14:sldId id="2147483645"/>
            <p14:sldId id="279"/>
            <p14:sldId id="265"/>
            <p14:sldId id="284"/>
            <p14:sldId id="280"/>
            <p14:sldId id="261"/>
            <p14:sldId id="287"/>
            <p14:sldId id="281"/>
            <p14:sldId id="282"/>
            <p14:sldId id="283"/>
            <p14:sldId id="270"/>
          </p14:sldIdLst>
        </p14:section>
        <p14:section name="AS a conclusion" id="{A76986E8-A2D7-4E9D-BCBE-CE9F5F70DBC9}">
          <p14:sldIdLst>
            <p14:sldId id="285"/>
            <p14:sldId id="21474823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2913604-DF12-2546-3A16-4C16D9670025}" name="Cydney Hoffnagle (CELA)" initials="CH" userId="S::cyhoffna@microsoft.com::50c72e7f-6ecc-4c39-a146-97399ad0b693" providerId="AD"/>
  <p188:author id="{7A19911C-6219-4543-8622-04A953B9F953}" name="Steph Ballard (CELA)" initials="SB(" userId="S::stephballard@microsoft.com::457d40c1-db06-4d5b-b282-a0682444920f" providerId="AD"/>
  <p188:author id="{A0CF6029-842C-16A3-0226-D79EC21323CE}" name="Daniel Kluttz (CELA)" initials="" userId="S::dakluttz@microsoft.com::13541b8b-ed67-4d7e-b3ed-5f8df302af01" providerId="AD"/>
  <p188:author id="{FB0CB540-C421-7DCE-05C3-A2864D3AE389}" name="Brian Wesolowski (CELA)" initials="B(" userId="S::bwesolowski@microsoft.com::b92e7ad0-2643-45ad-9806-2c379b4cdd43" providerId="AD"/>
  <p188:author id="{0FB41745-652E-2147-2A4A-50176497E60F}" name="Keyuna Evans (CELA)" initials="" userId="S::keevans@microsoft.com::653310ed-6ca1-49d8-8b9c-3ff545fb456e" providerId="AD"/>
  <p188:author id="{C5FDCA4C-3580-0A67-9807-663099C69B24}" name="Natasha Crampton (CELA)" initials="N(" userId="S::natashc@microsoft.com::a7764b46-79f3-430f-aaa7-b76e0a372308" providerId="AD"/>
  <p188:author id="{9A35C85E-FE29-EAEC-9EEA-7EF1FC5E1C4D}" name="Ngozi Nwoko (SHE / HER)" initials="NN(/H" userId="S::ngegele@microsoft.com::9009ddd8-c974-48ef-b260-3d9f8b091530" providerId="AD"/>
  <p188:author id="{02F74E66-4DB4-8119-4C38-847D740527DD}" name="Sridhar Sriram (HE/HIM/HIS)" initials="SS(" userId="S::srsriram@microsoft.com::78572d4a-9feb-4a56-9503-f83cd6be8068" providerId="AD"/>
  <p188:author id="{86D93D73-1FDE-59BE-D1F3-8921984AB64E}" name="Madhavi Gosalia" initials="MG" userId="S::mgosalia@microsoft.com::f61be78d-a1af-4196-b27d-9283ee105f96" providerId="AD"/>
  <p188:author id="{E73C328E-1F55-80D0-7179-DCBA6A56BB6D}" name="Owen Larter (CELA)" initials="OL(" userId="S::owlarter@microsoft.com::bec16136-3487-41e7-960b-8dac74532b37" providerId="AD"/>
  <p188:author id="{DF7D7096-447C-6D0E-6FEE-5665E5D09CD8}" name="Hiwot Tesfaye" initials="HT" userId="S::hiwottesfaye@microsoft.com::de475f96-b744-4a6f-ad7e-f7d07c563fd1" providerId="AD"/>
  <p188:author id="{0BEA15AB-8A1F-9E07-024A-2B5AD4C9D619}" name="Mallory Monsma" initials="MM" userId="S::mamonsma@microsoft.com::8c4072d6-91ef-40a7-96da-10e060934994" providerId="AD"/>
  <p188:author id="{6E6728C9-884C-917D-38D8-6755EA7C4588}" name="Marcia Harris (SHE/HER CELA)" initials="MC" userId="S::maharr@microsoft.com::bb7ac3d9-125c-4d26-a695-8b0d5e307fb1" providerId="AD"/>
  <p188:author id="{F55D7AD4-22EF-AFBE-B272-F7B875188AC4}" name="Susan Etlinger" initials="SE" userId="S::setlinger@microsoft.com::e876058b-2483-48ec-a1a1-fffe67878851" providerId="AD"/>
  <p188:author id="{A0F8CBEB-5428-B01F-60B7-808BFD8FBC0F}" name="Leigh Felton" initials="LF" userId="S::lefelton@microsoft.com::b6e6a97e-e0ba-483b-a233-7e32c57a707c" providerId="AD"/>
  <p188:author id="{31C3D6F7-A647-3098-5A2F-F69F1F42580F}" name="David Burt (CELA)" initials="DB" userId="S::davib@microsoft.com::4876f4ff-f1d5-4ca1-8c3f-a922032461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61C5"/>
    <a:srgbClr val="D83B01"/>
    <a:srgbClr val="FFFFFF"/>
    <a:srgbClr val="0F5A82"/>
    <a:srgbClr val="9BF00B"/>
    <a:srgbClr val="C554C9"/>
    <a:srgbClr val="30E5D0"/>
    <a:srgbClr val="0078D4"/>
    <a:srgbClr val="437CA1"/>
    <a:srgbClr val="D59E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585" autoAdjust="0"/>
  </p:normalViewPr>
  <p:slideViewPr>
    <p:cSldViewPr snapToGrid="0">
      <p:cViewPr varScale="1">
        <p:scale>
          <a:sx n="70" d="100"/>
          <a:sy n="70" d="100"/>
        </p:scale>
        <p:origin x="1324" y="272"/>
      </p:cViewPr>
      <p:guideLst/>
    </p:cSldViewPr>
  </p:slideViewPr>
  <p:notesTextViewPr>
    <p:cViewPr>
      <p:scale>
        <a:sx n="125" d="100"/>
        <a:sy n="125" d="100"/>
      </p:scale>
      <p:origin x="0" y="0"/>
    </p:cViewPr>
  </p:notesTextViewPr>
  <p:notesViewPr>
    <p:cSldViewPr snapToGrid="0">
      <p:cViewPr>
        <p:scale>
          <a:sx n="1" d="2"/>
          <a:sy n="1" d="2"/>
        </p:scale>
        <p:origin x="8059" y="2971"/>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eraud" userId="3b1c6667-7fbc-45cf-ac7c-d346ed9edd62" providerId="ADAL" clId="{4F6DB67B-2712-4F9F-9CAF-E5A59077DE3A}"/>
    <pc:docChg chg="undo redo custSel modSld addSection modSection">
      <pc:chgData name="Philippe Beraud" userId="3b1c6667-7fbc-45cf-ac7c-d346ed9edd62" providerId="ADAL" clId="{4F6DB67B-2712-4F9F-9CAF-E5A59077DE3A}" dt="2025-01-30T10:02:44.423" v="41" actId="20577"/>
      <pc:docMkLst>
        <pc:docMk/>
      </pc:docMkLst>
      <pc:sldChg chg="modSp mod">
        <pc:chgData name="Philippe Beraud" userId="3b1c6667-7fbc-45cf-ac7c-d346ed9edd62" providerId="ADAL" clId="{4F6DB67B-2712-4F9F-9CAF-E5A59077DE3A}" dt="2025-01-30T10:02:44.423" v="41" actId="20577"/>
        <pc:sldMkLst>
          <pc:docMk/>
          <pc:sldMk cId="1761610616" sldId="286"/>
        </pc:sldMkLst>
        <pc:spChg chg="mod">
          <ac:chgData name="Philippe Beraud" userId="3b1c6667-7fbc-45cf-ac7c-d346ed9edd62" providerId="ADAL" clId="{4F6DB67B-2712-4F9F-9CAF-E5A59077DE3A}" dt="2025-01-30T10:02:44.423" v="41" actId="20577"/>
          <ac:spMkLst>
            <pc:docMk/>
            <pc:sldMk cId="1761610616" sldId="286"/>
            <ac:spMk id="5" creationId="{21BB847E-40E6-F1BF-8624-50AF03FC5ECD}"/>
          </ac:spMkLst>
        </pc:spChg>
      </pc:sldChg>
      <pc:sldChg chg="modSp mod">
        <pc:chgData name="Philippe Beraud" userId="3b1c6667-7fbc-45cf-ac7c-d346ed9edd62" providerId="ADAL" clId="{4F6DB67B-2712-4F9F-9CAF-E5A59077DE3A}" dt="2025-01-30T10:00:26.264" v="8" actId="20577"/>
        <pc:sldMkLst>
          <pc:docMk/>
          <pc:sldMk cId="633115433" sldId="2147482285"/>
        </pc:sldMkLst>
        <pc:spChg chg="mod">
          <ac:chgData name="Philippe Beraud" userId="3b1c6667-7fbc-45cf-ac7c-d346ed9edd62" providerId="ADAL" clId="{4F6DB67B-2712-4F9F-9CAF-E5A59077DE3A}" dt="2025-01-30T10:00:26.264" v="8" actId="20577"/>
          <ac:spMkLst>
            <pc:docMk/>
            <pc:sldMk cId="633115433" sldId="2147482285"/>
            <ac:spMk id="2" creationId="{D1FADB4E-373E-E570-3A0B-3D4E1F2497E1}"/>
          </ac:spMkLst>
        </pc:spChg>
      </pc:sldChg>
      <pc:sldChg chg="modSp mod">
        <pc:chgData name="Philippe Beraud" userId="3b1c6667-7fbc-45cf-ac7c-d346ed9edd62" providerId="ADAL" clId="{4F6DB67B-2712-4F9F-9CAF-E5A59077DE3A}" dt="2025-01-30T10:01:00.914" v="10" actId="20577"/>
        <pc:sldMkLst>
          <pc:docMk/>
          <pc:sldMk cId="1838595314" sldId="2147483615"/>
        </pc:sldMkLst>
        <pc:spChg chg="mod">
          <ac:chgData name="Philippe Beraud" userId="3b1c6667-7fbc-45cf-ac7c-d346ed9edd62" providerId="ADAL" clId="{4F6DB67B-2712-4F9F-9CAF-E5A59077DE3A}" dt="2025-01-30T10:01:00.914" v="10" actId="20577"/>
          <ac:spMkLst>
            <pc:docMk/>
            <pc:sldMk cId="1838595314" sldId="2147483615"/>
            <ac:spMk id="5" creationId="{1687A8B2-CD20-F412-9893-076C91313173}"/>
          </ac:spMkLst>
        </pc:spChg>
      </pc:sldChg>
    </pc:docChg>
  </pc:docChgLst>
  <pc:docChgLst>
    <pc:chgData name="Valentin Verdon" userId="583dbb1f-2151-4f1f-b678-3ec562d381b2" providerId="ADAL" clId="{0C1F3544-58DE-4747-A8F6-44BEA10FF9FB}"/>
    <pc:docChg chg="modSld">
      <pc:chgData name="Valentin Verdon" userId="583dbb1f-2151-4f1f-b678-3ec562d381b2" providerId="ADAL" clId="{0C1F3544-58DE-4747-A8F6-44BEA10FF9FB}" dt="2025-01-30T10:18:23.962" v="2"/>
      <pc:docMkLst>
        <pc:docMk/>
      </pc:docMkLst>
      <pc:sldChg chg="modNotesTx">
        <pc:chgData name="Valentin Verdon" userId="583dbb1f-2151-4f1f-b678-3ec562d381b2" providerId="ADAL" clId="{0C1F3544-58DE-4747-A8F6-44BEA10FF9FB}" dt="2025-01-30T10:16:44.372" v="1" actId="20577"/>
        <pc:sldMkLst>
          <pc:docMk/>
          <pc:sldMk cId="1761610616" sldId="286"/>
        </pc:sldMkLst>
      </pc:sldChg>
      <pc:sldChg chg="modNotesTx">
        <pc:chgData name="Valentin Verdon" userId="583dbb1f-2151-4f1f-b678-3ec562d381b2" providerId="ADAL" clId="{0C1F3544-58DE-4747-A8F6-44BEA10FF9FB}" dt="2025-01-30T10:18:23.962" v="2"/>
        <pc:sldMkLst>
          <pc:docMk/>
          <pc:sldMk cId="1838595314" sldId="2147483615"/>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1-29T11:35:02.811"/>
    </inkml:context>
    <inkml:brush xml:id="br0">
      <inkml:brushProperty name="width" value="0.05" units="cm"/>
      <inkml:brushProperty name="height" value="0.05" units="cm"/>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E3CCA10F-37DD-4FB1-8DC0-7E4EE5C31A1C}" type="datetimeFigureOut">
              <a:rPr lang="en-US" smtClean="0"/>
              <a:t>1/30/2025</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Tree>
    <p:extLst>
      <p:ext uri="{BB962C8B-B14F-4D97-AF65-F5344CB8AC3E}">
        <p14:creationId xmlns:p14="http://schemas.microsoft.com/office/powerpoint/2010/main" val="365961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arxiv.org/pdf/2406.02630"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ka.ms/overreliance_review"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aka.ms/genAI_reliance"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logs.microsoft.com/on-the-issues/2022/06/21/microsofts-framework-for-building-ai-systems-responsibly/"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www.iso.org/standard/44545.html" TargetMode="External"/><Relationship Id="rId5" Type="http://schemas.openxmlformats.org/officeDocument/2006/relationships/hyperlink" Target="https://blogs.microsoft.com/wp-content/uploads/prod/sites/5/2022/06/Microsoft-RAI-Impact-Assessment-Guide.pdf" TargetMode="External"/><Relationship Id="rId4" Type="http://schemas.openxmlformats.org/officeDocument/2006/relationships/hyperlink" Target="https://blogs.microsoft.com/wp-content/uploads/prod/sites/5/2022/06/Microsoft-RAI-Impact-Assessment-Template.pdf"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pdf/2407.0150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microsoft.com/en-us/haxtoolkit/"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chcommunity.microsoft.com/t5/ai-azure-ai-services-blog/watermarks-in-preview-in-azure-openai-service/ba-p/4253344" TargetMode="External"/><Relationship Id="rId7" Type="http://schemas.openxmlformats.org/officeDocument/2006/relationships/hyperlink" Target="https://arxiv.org/pdf/2401.13138v3"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hiddenlayer.com/" TargetMode="External"/><Relationship Id="rId5" Type="http://schemas.openxmlformats.org/officeDocument/2006/relationships/hyperlink" Target="https://azure.microsoft.com/en-us/products/ai-services/ai-content-safety/?msockid=38af2b1ab90d67ad20d13e09b8b966d7" TargetMode="External"/><Relationship Id="rId4" Type="http://schemas.openxmlformats.org/officeDocument/2006/relationships/hyperlink" Target="https://techcommunity.microsoft.com/t5/ai-azure-ai-services-blog/protected-material-detection-for-code-now-in-preview-in-azure-ai/ba-p/4253346"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rxiv.org/pdf/2309.07864"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view.officeapps.live.com/op/view.aspx?src=https%3A%2F%2Fraw.githubusercontent.com%2Fmicrosoft%2Fresponsible-ai-workshop%2Fmain%2Fresponsible-ai-journey%2Fdocs%2Festablishing-your-own-responsible-ai-journey.docx&amp;wdOrigin=BROWSELINK"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github.com/microsoft/responsible-ai-workshop/tree/main/gen-ai-tooling-tutorials/hands-on-tutorials"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pdf/2309.07864"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arxiv.org/pdf/2305.16291"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Self-introduction - Consider sharing a personal anecdote about why responsible AI matters to you and the customers you work with]</a:t>
            </a:r>
          </a:p>
          <a:p>
            <a:r>
              <a:rPr lang="en-US" sz="1050" dirty="0"/>
              <a:t> </a:t>
            </a:r>
            <a:endParaRPr lang="en-US" sz="1050" dirty="0">
              <a:ea typeface="Calibri"/>
              <a:cs typeface="Calibri"/>
            </a:endParaRPr>
          </a:p>
          <a:p>
            <a:r>
              <a:rPr lang="en-US" sz="1050" dirty="0"/>
              <a:t>In the new AI revolution, and more specifically in generative AI, a small internal revolution is making more and more noise: that of AI agents.</a:t>
            </a: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066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85714C-60D2-41D1-6B89-5FFBF76F0D8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F22DC0E-6790-5637-A02D-C2D4227304B2}"/>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5FEB4E7-7826-D643-5724-465EADCA27CB}"/>
              </a:ext>
            </a:extLst>
          </p:cNvPr>
          <p:cNvSpPr>
            <a:spLocks noGrp="1"/>
          </p:cNvSpPr>
          <p:nvPr>
            <p:ph type="body" idx="1"/>
          </p:nvPr>
        </p:nvSpPr>
        <p:spPr/>
        <p:txBody>
          <a:bodyPr/>
          <a:lstStyle/>
          <a:p>
            <a:r>
              <a:rPr lang="en-US" dirty="0"/>
              <a:t>Now that we have seen how to architect a single agent or multiple agents together, let's explore how this technology is revolutionizing the way applications are designed.</a:t>
            </a:r>
          </a:p>
          <a:p>
            <a:pPr marL="0" indent="0">
              <a:buFont typeface="Arial" panose="020B0604020202020204" pitchFamily="34" charset="0"/>
              <a:buNone/>
            </a:pPr>
            <a:endParaRPr lang="en-US" dirty="0">
              <a:ea typeface="Calibri"/>
              <a:cs typeface="Calibri"/>
            </a:endParaRPr>
          </a:p>
        </p:txBody>
      </p:sp>
      <p:sp>
        <p:nvSpPr>
          <p:cNvPr id="4" name="Espace réservé du numéro de diapositive 3">
            <a:extLst>
              <a:ext uri="{FF2B5EF4-FFF2-40B4-BE49-F238E27FC236}">
                <a16:creationId xmlns:a16="http://schemas.microsoft.com/office/drawing/2014/main" id="{74D8249A-ABEE-44BD-1CD8-1C7D3BD773CB}"/>
              </a:ext>
            </a:extLst>
          </p:cNvPr>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10</a:t>
            </a:fld>
            <a:endParaRPr lang="en-US"/>
          </a:p>
        </p:txBody>
      </p:sp>
    </p:spTree>
    <p:extLst>
      <p:ext uri="{BB962C8B-B14F-4D97-AF65-F5344CB8AC3E}">
        <p14:creationId xmlns:p14="http://schemas.microsoft.com/office/powerpoint/2010/main" val="415121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8CAF4-FAE9-C625-E45A-162B07220BFE}"/>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807C9B1-D6FD-B2BD-3A04-CD2BF11056EB}"/>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1C4057A0-2F51-7F24-0E49-06C3009442DB}"/>
              </a:ext>
            </a:extLst>
          </p:cNvPr>
          <p:cNvSpPr>
            <a:spLocks noGrp="1"/>
          </p:cNvSpPr>
          <p:nvPr>
            <p:ph type="body" idx="1"/>
          </p:nvPr>
        </p:nvSpPr>
        <p:spPr/>
        <p:txBody>
          <a:bodyPr/>
          <a:lstStyle/>
          <a:p>
            <a:r>
              <a:rPr lang="en-US" sz="1100" noProof="0" dirty="0"/>
              <a:t>From an application architecture point of view, we can briefly look at the changes brought about by the introduction of agentic systems.</a:t>
            </a:r>
          </a:p>
          <a:p>
            <a:endParaRPr lang="en-US" sz="1100" noProof="0" dirty="0">
              <a:ea typeface="Calibri"/>
              <a:cs typeface="Calibri"/>
            </a:endParaRPr>
          </a:p>
          <a:p>
            <a:r>
              <a:rPr lang="en-US" sz="1100" noProof="0" dirty="0"/>
              <a:t>In the case of a traditional architecture, we have a form that transmits to the application and which, thanks to connectors, can draw on the data made available, use analysis tools and tools for repetitive tasks.</a:t>
            </a:r>
            <a:endParaRPr lang="en-US" sz="1100" noProof="0" dirty="0">
              <a:ea typeface="Calibri"/>
              <a:cs typeface="Calibri"/>
            </a:endParaRPr>
          </a:p>
          <a:p>
            <a:endParaRPr lang="en-US" sz="1100" noProof="0" dirty="0">
              <a:ea typeface="Calibri"/>
              <a:cs typeface="Calibri"/>
            </a:endParaRPr>
          </a:p>
          <a:p>
            <a:r>
              <a:rPr lang="en-US" sz="1100" noProof="0" dirty="0"/>
              <a:t>With an agentic system, it is the agent that will decide, depending on the task, to call up these different tools and access the data. </a:t>
            </a:r>
            <a:endParaRPr lang="en-US" sz="1100" noProof="0" dirty="0">
              <a:ea typeface="Calibri"/>
              <a:cs typeface="Calibri"/>
            </a:endParaRPr>
          </a:p>
          <a:p>
            <a:endParaRPr lang="en-US" sz="1100" noProof="0" dirty="0">
              <a:ea typeface="Calibri"/>
              <a:cs typeface="Calibri"/>
            </a:endParaRPr>
          </a:p>
          <a:p>
            <a:r>
              <a:rPr lang="en-US" sz="1100" noProof="0" dirty="0"/>
              <a:t>We are therefore moving from a system in which the interactions between the various entities in the application were defined upstream to a system in which it is the agent who will call up the tools and data to which he has access, depending on the situation.</a:t>
            </a:r>
          </a:p>
        </p:txBody>
      </p:sp>
      <p:sp>
        <p:nvSpPr>
          <p:cNvPr id="4" name="Espace réservé du numéro de diapositive 3">
            <a:extLst>
              <a:ext uri="{FF2B5EF4-FFF2-40B4-BE49-F238E27FC236}">
                <a16:creationId xmlns:a16="http://schemas.microsoft.com/office/drawing/2014/main" id="{A951C224-2CCA-9C55-7DAD-183C81D995F9}"/>
              </a:ext>
            </a:extLst>
          </p:cNvPr>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11</a:t>
            </a:fld>
            <a:endParaRPr lang="en-US"/>
          </a:p>
        </p:txBody>
      </p:sp>
    </p:spTree>
    <p:extLst>
      <p:ext uri="{BB962C8B-B14F-4D97-AF65-F5344CB8AC3E}">
        <p14:creationId xmlns:p14="http://schemas.microsoft.com/office/powerpoint/2010/main" val="269785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050" noProof="0" dirty="0"/>
              <a:t>Here’s a slide presenting the stack of an agentic system, in which we'll see the different layers, from the interface to the LLM model, via the different components of the agentic system.</a:t>
            </a: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12</a:t>
            </a:fld>
            <a:endParaRPr lang="en-US"/>
          </a:p>
        </p:txBody>
      </p:sp>
    </p:spTree>
    <p:extLst>
      <p:ext uri="{BB962C8B-B14F-4D97-AF65-F5344CB8AC3E}">
        <p14:creationId xmlns:p14="http://schemas.microsoft.com/office/powerpoint/2010/main" val="3860034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mn-lt"/>
              </a:rPr>
              <a:t>An AI Agent automates and executes business processes, nearly autonomously</a:t>
            </a:r>
            <a:endParaRPr kumimoji="0" lang="en-US" sz="11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mn-lt"/>
                <a:ea typeface="+mn-ea"/>
                <a:cs typeface="+mn-cs"/>
              </a:rPr>
              <a:t>AI agents can plan, adapt to new information, and execute tasks independently, making them capable of handling complex, dynamic environments, decision-making and autonomous action. They can learn from feedback, adjust their strategies, and operate with minimal human oversight. </a:t>
            </a:r>
            <a:endParaRPr lang="en-US" sz="1100" dirty="0">
              <a:latin typeface="+mn-lt"/>
            </a:endParaRPr>
          </a:p>
          <a:p>
            <a:endParaRPr lang="en-US"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13</a:t>
            </a:fld>
            <a:endParaRPr lang="en-US"/>
          </a:p>
        </p:txBody>
      </p:sp>
    </p:spTree>
    <p:extLst>
      <p:ext uri="{BB962C8B-B14F-4D97-AF65-F5344CB8AC3E}">
        <p14:creationId xmlns:p14="http://schemas.microsoft.com/office/powerpoint/2010/main" val="2665469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F2D91-BE26-6188-320B-A1A3C3D6AA8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71C1601-7DD3-42A3-7C17-5A4778E3BDD1}"/>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503A6BF-1A27-AE04-2D80-804C20ACDE23}"/>
              </a:ext>
            </a:extLst>
          </p:cNvPr>
          <p:cNvSpPr>
            <a:spLocks noGrp="1"/>
          </p:cNvSpPr>
          <p:nvPr>
            <p:ph type="body" idx="1"/>
          </p:nvPr>
        </p:nvSpPr>
        <p:spPr/>
        <p:txBody>
          <a:bodyPr/>
          <a:lstStyle/>
          <a:p>
            <a:endParaRPr lang="en-US" sz="1100" dirty="0"/>
          </a:p>
        </p:txBody>
      </p:sp>
      <p:sp>
        <p:nvSpPr>
          <p:cNvPr id="4" name="Espace réservé du numéro de diapositive 3">
            <a:extLst>
              <a:ext uri="{FF2B5EF4-FFF2-40B4-BE49-F238E27FC236}">
                <a16:creationId xmlns:a16="http://schemas.microsoft.com/office/drawing/2014/main" id="{FC06900E-794D-D0A8-D69D-53FE6CDF4A9D}"/>
              </a:ext>
            </a:extLst>
          </p:cNvPr>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14</a:t>
            </a:fld>
            <a:endParaRPr lang="en-US"/>
          </a:p>
        </p:txBody>
      </p:sp>
    </p:spTree>
    <p:extLst>
      <p:ext uri="{BB962C8B-B14F-4D97-AF65-F5344CB8AC3E}">
        <p14:creationId xmlns:p14="http://schemas.microsoft.com/office/powerpoint/2010/main" val="1626601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100"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15</a:t>
            </a:fld>
            <a:endParaRPr lang="en-US"/>
          </a:p>
        </p:txBody>
      </p:sp>
    </p:spTree>
    <p:extLst>
      <p:ext uri="{BB962C8B-B14F-4D97-AF65-F5344CB8AC3E}">
        <p14:creationId xmlns:p14="http://schemas.microsoft.com/office/powerpoint/2010/main" val="20957512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dirty="0"/>
              <a:t>Initial Interaction:</a:t>
            </a:r>
          </a:p>
          <a:p>
            <a:endParaRPr lang="en-US" sz="1100" dirty="0"/>
          </a:p>
          <a:p>
            <a:r>
              <a:rPr lang="en-US" sz="1100" dirty="0"/>
              <a:t>Engages with new hires through a virtual assistant, providing a personalized welcome and gathering initial data to tailor the onboarding journey. The AI agent makes decisions based on the information provided by the new hire to customize the onboarding experience immediately.</a:t>
            </a:r>
          </a:p>
          <a:p>
            <a:r>
              <a:rPr lang="en-US" sz="1100" dirty="0"/>
              <a:t>Document Verification:</a:t>
            </a:r>
          </a:p>
          <a:p>
            <a:endParaRPr lang="en-US" sz="1100" dirty="0"/>
          </a:p>
          <a:p>
            <a:r>
              <a:rPr lang="en-US" sz="1100" dirty="0"/>
              <a:t>Facilitates the submission and verification of documents by assessing completeness and accuracy. It learns from each interaction, recognizing common errors or missing items, and adjusting its feedback to help new hires correct issues quickly.</a:t>
            </a:r>
          </a:p>
          <a:p>
            <a:r>
              <a:rPr lang="en-US" sz="1100" dirty="0"/>
              <a:t>Training Path Selection:</a:t>
            </a:r>
          </a:p>
          <a:p>
            <a:endParaRPr lang="en-US" sz="1100" dirty="0"/>
          </a:p>
          <a:p>
            <a:r>
              <a:rPr lang="en-US" sz="1100" dirty="0"/>
              <a:t>Analyzes the new hire's role, experience, and learning preferences to recommend a suitable training path. The AI continuously learns from feedback on training effectiveness and adjusts the modules to better suit the new hire's needs, ensuring optimal learning outcomes.</a:t>
            </a:r>
          </a:p>
          <a:p>
            <a:r>
              <a:rPr lang="en-US" sz="1100" dirty="0"/>
              <a:t>Feedback and Adjustment:</a:t>
            </a:r>
          </a:p>
          <a:p>
            <a:endParaRPr lang="en-US" sz="1100" dirty="0"/>
          </a:p>
          <a:p>
            <a:r>
              <a:rPr lang="en-US" sz="1100" dirty="0"/>
              <a:t>Gathers real-time feedback from new hires regarding their onboarding experience. It processes this feedback to identify patterns and trends, enabling it to make informed decisions on necessary strategy adjustments to improve the onboarding process for future hires.</a:t>
            </a:r>
          </a:p>
          <a:p>
            <a:r>
              <a:rPr lang="en-US" sz="1100" dirty="0"/>
              <a:t>Ongoing Support:</a:t>
            </a:r>
          </a:p>
          <a:p>
            <a:endParaRPr lang="en-US" sz="1100" dirty="0"/>
          </a:p>
          <a:p>
            <a:r>
              <a:rPr lang="en-US" sz="1100" dirty="0"/>
              <a:t>Continues to support the new hire beyond the initial onboarding phase, answering questions and providing resources as needed. The AI agent utilizes ongoing interactions to refine its support strategies, ensuring continuous improvement in employee engagement and satisfaction.</a:t>
            </a:r>
          </a:p>
          <a:p>
            <a:endParaRPr lang="en-US"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16</a:t>
            </a:fld>
            <a:endParaRPr lang="en-US"/>
          </a:p>
        </p:txBody>
      </p:sp>
    </p:spTree>
    <p:extLst>
      <p:ext uri="{BB962C8B-B14F-4D97-AF65-F5344CB8AC3E}">
        <p14:creationId xmlns:p14="http://schemas.microsoft.com/office/powerpoint/2010/main" val="2084686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17</a:t>
            </a:fld>
            <a:endParaRPr lang="en-US"/>
          </a:p>
        </p:txBody>
      </p:sp>
    </p:spTree>
    <p:extLst>
      <p:ext uri="{BB962C8B-B14F-4D97-AF65-F5344CB8AC3E}">
        <p14:creationId xmlns:p14="http://schemas.microsoft.com/office/powerpoint/2010/main" val="459831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noProof="0" dirty="0"/>
              <a:t>We have seen how agents can be architected. </a:t>
            </a:r>
          </a:p>
          <a:p>
            <a:r>
              <a:rPr lang="en-US" sz="1100" noProof="0" dirty="0"/>
              <a:t> </a:t>
            </a:r>
            <a:endParaRPr lang="en-US" sz="1100" noProof="0" dirty="0">
              <a:ea typeface="Calibri"/>
              <a:cs typeface="Calibri"/>
            </a:endParaRPr>
          </a:p>
          <a:p>
            <a:r>
              <a:rPr lang="en-US" sz="1100" noProof="0" dirty="0"/>
              <a:t>Now let's take a step back and look at the different areas of application for this technology and how it affects production stacks and architectures.</a:t>
            </a:r>
          </a:p>
          <a:p>
            <a:pPr marL="0" indent="0">
              <a:buFont typeface="Arial" panose="020B0604020202020204" pitchFamily="34" charset="0"/>
              <a:buNone/>
            </a:pPr>
            <a:endParaRPr kumimoji="0" lang="en-US" sz="1100" u="none" strike="noStrike" kern="1200" cap="none" spc="0" normalizeH="0" baseline="0" dirty="0">
              <a:ln>
                <a:noFill/>
              </a:ln>
              <a:solidFill>
                <a:schemeClr val="tx1"/>
              </a:solidFill>
              <a:effectLst/>
              <a:uLnTx/>
              <a:uFillTx/>
              <a:latin typeface="+mn-lt"/>
              <a:ea typeface="+mn-ea"/>
              <a:cs typeface="+mn-cs"/>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18</a:t>
            </a:fld>
            <a:endParaRPr lang="en-US"/>
          </a:p>
        </p:txBody>
      </p:sp>
    </p:spTree>
    <p:extLst>
      <p:ext uri="{BB962C8B-B14F-4D97-AF65-F5344CB8AC3E}">
        <p14:creationId xmlns:p14="http://schemas.microsoft.com/office/powerpoint/2010/main" val="2190909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050" noProof="0" dirty="0"/>
              <a:t>On this graph, we can see that agents can be used in a wide range of activities, from the sciences, as we mentioned, to engineering systems, but also for aspects that don't concern the hard sciences, such as the social sciences, and finally we have a few examples of useful autonomous agents in general.</a:t>
            </a:r>
            <a:endParaRPr lang="en-US" sz="1050" noProof="0" dirty="0">
              <a:ea typeface="Calibri"/>
              <a:cs typeface="Calibri"/>
            </a:endParaRPr>
          </a:p>
          <a:p>
            <a:endParaRPr lang="en-US" sz="1050" noProof="0" dirty="0">
              <a:ea typeface="Calibri"/>
              <a:cs typeface="Calibri"/>
            </a:endParaRPr>
          </a:p>
          <a:p>
            <a:r>
              <a:rPr lang="en-US" sz="1050" noProof="0" dirty="0"/>
              <a:t>AI agents promises to ignite a fresh wave of productivity and efficiency, revolutionizing how we interact with technology every day.</a:t>
            </a:r>
          </a:p>
          <a:p>
            <a:pPr marL="171450" indent="-171450">
              <a:buFont typeface="Arial" panose="020B0604020202020204" pitchFamily="34" charset="0"/>
              <a:buChar char="•"/>
            </a:pPr>
            <a:r>
              <a:rPr lang="en-US" sz="1050" b="1" noProof="0" dirty="0"/>
              <a:t>Increased Productivity</a:t>
            </a:r>
            <a:r>
              <a:rPr lang="en-US" sz="1050" noProof="0" dirty="0"/>
              <a:t>:  Agents take over routine and repetitive tasks, allowing employees to focus on higher-value activities that require human insight and creativity.</a:t>
            </a:r>
          </a:p>
          <a:p>
            <a:pPr marL="171450" indent="-171450">
              <a:buFont typeface="Arial" panose="020B0604020202020204" pitchFamily="34" charset="0"/>
              <a:buChar char="•"/>
            </a:pPr>
            <a:r>
              <a:rPr lang="en-US" sz="1050" b="1" noProof="0" dirty="0"/>
              <a:t>Enhanced Efficiency</a:t>
            </a:r>
            <a:r>
              <a:rPr lang="en-US" sz="1050" noProof="0" dirty="0"/>
              <a:t>: By automating workflows and processes, these agents minimize the time spent on manual tasks, speeding up operations and reducing the potential for human error.</a:t>
            </a:r>
          </a:p>
          <a:p>
            <a:pPr marL="171450" indent="-171450">
              <a:buFont typeface="Arial" panose="020B0604020202020204" pitchFamily="34" charset="0"/>
              <a:buChar char="•"/>
            </a:pPr>
            <a:r>
              <a:rPr lang="en-US" sz="1050" b="1" noProof="0" dirty="0"/>
              <a:t>Intelligent  Decision making</a:t>
            </a:r>
            <a:r>
              <a:rPr lang="en-US" sz="1050" noProof="0" dirty="0"/>
              <a:t>: Advanced agents empower businesses to operate continuously making decisions, even outside of normal working hours, providing round-the-clock service and responses. However, it is important to note that these agents function based on predefined rules and triggers and are not fully autonomous. Human oversight and intervention may still be required to ensure optimal performance and accuracy.</a:t>
            </a:r>
          </a:p>
          <a:p>
            <a:pPr marL="171450" indent="-171450">
              <a:buFont typeface="Arial" panose="020B0604020202020204" pitchFamily="34" charset="0"/>
              <a:buChar char="•"/>
            </a:pPr>
            <a:r>
              <a:rPr lang="en-US" sz="1050" b="1" noProof="0" dirty="0"/>
              <a:t>Cost Reduction</a:t>
            </a:r>
            <a:r>
              <a:rPr lang="en-US" sz="1050" noProof="0" dirty="0"/>
              <a:t>: Automating tasks with agents can significantly reduce labor costs and operational expenses, contributing to a healthier bottom line.</a:t>
            </a:r>
            <a:endParaRPr lang="en-US" sz="1050" noProof="0" dirty="0">
              <a:ea typeface="Calibri"/>
              <a:cs typeface="Calibri"/>
            </a:endParaRPr>
          </a:p>
          <a:p>
            <a:endParaRPr lang="fr-FR"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19</a:t>
            </a:fld>
            <a:endParaRPr lang="en-US"/>
          </a:p>
        </p:txBody>
      </p:sp>
    </p:spTree>
    <p:extLst>
      <p:ext uri="{BB962C8B-B14F-4D97-AF65-F5344CB8AC3E}">
        <p14:creationId xmlns:p14="http://schemas.microsoft.com/office/powerpoint/2010/main" val="121794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noProof="0" dirty="0"/>
              <a:t>Before we begin, it's important to understand the challenges facing AI Agents in today's and tomorrow's world.</a:t>
            </a:r>
          </a:p>
          <a:p>
            <a:endParaRPr lang="en-US" sz="1100" noProof="0" dirty="0"/>
          </a:p>
          <a:p>
            <a:r>
              <a:rPr lang="en-US" sz="1100" b="1" noProof="0" dirty="0"/>
              <a:t>Bill Gates</a:t>
            </a:r>
            <a:r>
              <a:rPr lang="en-US" sz="1100" noProof="0" dirty="0"/>
              <a:t> explains that AI Agents will revolutionize the software industry by completely redefining how we interact with computers.</a:t>
            </a:r>
            <a:endParaRPr lang="en-US" sz="1100" noProof="0" dirty="0">
              <a:ea typeface="Calibri"/>
              <a:cs typeface="Calibri"/>
            </a:endParaRPr>
          </a:p>
          <a:p>
            <a:r>
              <a:rPr lang="en-US" sz="1100" noProof="0" dirty="0"/>
              <a:t> </a:t>
            </a:r>
          </a:p>
          <a:p>
            <a:r>
              <a:rPr lang="en-US" sz="1100" noProof="0" dirty="0"/>
              <a:t>The arrival of these agents is seen as the next revolution in GenAI.</a:t>
            </a:r>
            <a:endParaRPr lang="en-US" sz="1100" noProof="0" dirty="0">
              <a:ea typeface="Calibri"/>
              <a:cs typeface="Calibri"/>
            </a:endParaRPr>
          </a:p>
          <a:p>
            <a:endParaRPr lang="en-US" sz="1100" noProof="0" dirty="0">
              <a:ea typeface="Calibri"/>
              <a:cs typeface="Calibri"/>
            </a:endParaRPr>
          </a:p>
          <a:p>
            <a:r>
              <a:rPr lang="en-US" sz="1100" noProof="0" dirty="0"/>
              <a:t>[Within Microsoft, the appointment of </a:t>
            </a:r>
            <a:r>
              <a:rPr lang="en-US" sz="1100" b="1" noProof="0" dirty="0"/>
              <a:t>Mustafa Suleyman </a:t>
            </a:r>
            <a:r>
              <a:rPr lang="en-US" sz="1100" noProof="0" dirty="0"/>
              <a:t>as CEO of Microsoft AI also marks the company's position to be one of the pioneers in this new technology].</a:t>
            </a:r>
            <a:endParaRPr lang="en-US" sz="1100" noProof="0" dirty="0">
              <a:ea typeface="Calibri"/>
              <a:cs typeface="Calibri"/>
            </a:endParaRPr>
          </a:p>
          <a:p>
            <a:endParaRPr lang="fr-FR"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2</a:t>
            </a:fld>
            <a:endParaRPr lang="en-US"/>
          </a:p>
        </p:txBody>
      </p:sp>
    </p:spTree>
    <p:extLst>
      <p:ext uri="{BB962C8B-B14F-4D97-AF65-F5344CB8AC3E}">
        <p14:creationId xmlns:p14="http://schemas.microsoft.com/office/powerpoint/2010/main" val="1844152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100"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20</a:t>
            </a:fld>
            <a:endParaRPr lang="en-US"/>
          </a:p>
        </p:txBody>
      </p:sp>
    </p:spTree>
    <p:extLst>
      <p:ext uri="{BB962C8B-B14F-4D97-AF65-F5344CB8AC3E}">
        <p14:creationId xmlns:p14="http://schemas.microsoft.com/office/powerpoint/2010/main" val="12339751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sz="1100" b="1" i="0" dirty="0">
                <a:solidFill>
                  <a:srgbClr val="111111"/>
                </a:solidFill>
                <a:effectLst/>
                <a:latin typeface="+mn-lt"/>
              </a:rPr>
              <a:t>Autonomous vehicles</a:t>
            </a:r>
          </a:p>
          <a:p>
            <a:pPr marL="171450" indent="-171450" algn="l">
              <a:buFont typeface="Arial" panose="020B0604020202020204" pitchFamily="34" charset="0"/>
              <a:buChar char="•"/>
            </a:pPr>
            <a:r>
              <a:rPr lang="en-US" sz="1100" b="1" i="0" dirty="0">
                <a:solidFill>
                  <a:srgbClr val="111111"/>
                </a:solidFill>
                <a:effectLst/>
                <a:latin typeface="+mn-lt"/>
              </a:rPr>
              <a:t>Self-driving capabilities</a:t>
            </a:r>
            <a:r>
              <a:rPr lang="en-US" sz="1100" b="0" i="0" dirty="0">
                <a:solidFill>
                  <a:srgbClr val="111111"/>
                </a:solidFill>
                <a:effectLst/>
                <a:latin typeface="+mn-lt"/>
              </a:rPr>
              <a:t>: AI agents use a combination of sensors, cameras, and machine learning algorithms to perceive the environment, make decisions, and control the vehicle. This includes tasks like lane keeping, obstacle detection, and adaptive cruise control.</a:t>
            </a:r>
          </a:p>
          <a:p>
            <a:pPr marL="171450" indent="-171450" algn="l">
              <a:buFont typeface="Arial" panose="020B0604020202020204" pitchFamily="34" charset="0"/>
              <a:buChar char="•"/>
            </a:pPr>
            <a:r>
              <a:rPr lang="en-US" sz="1100" b="1" i="0" dirty="0">
                <a:solidFill>
                  <a:srgbClr val="111111"/>
                </a:solidFill>
                <a:effectLst/>
                <a:latin typeface="+mn-lt"/>
              </a:rPr>
              <a:t>Improved navigation</a:t>
            </a:r>
            <a:r>
              <a:rPr lang="en-US" sz="1100" b="0" i="0" dirty="0">
                <a:solidFill>
                  <a:srgbClr val="111111"/>
                </a:solidFill>
                <a:effectLst/>
                <a:latin typeface="+mn-lt"/>
              </a:rPr>
              <a:t>: AI agents can analyze real-time traffic data, road conditions, and map information to optimize routes, reduce travel time, and improve fuel efficiency.</a:t>
            </a:r>
          </a:p>
          <a:p>
            <a:pPr marL="171450" indent="-171450" algn="l">
              <a:buFont typeface="Arial" panose="020B0604020202020204" pitchFamily="34" charset="0"/>
              <a:buChar char="•"/>
            </a:pPr>
            <a:r>
              <a:rPr lang="en-US" sz="1100" b="1" i="0" dirty="0">
                <a:solidFill>
                  <a:srgbClr val="111111"/>
                </a:solidFill>
                <a:effectLst/>
                <a:latin typeface="+mn-lt"/>
              </a:rPr>
              <a:t>Enhanced safety features</a:t>
            </a:r>
            <a:r>
              <a:rPr lang="en-US" sz="1100" b="0" i="0" dirty="0">
                <a:solidFill>
                  <a:srgbClr val="111111"/>
                </a:solidFill>
                <a:effectLst/>
                <a:latin typeface="+mn-lt"/>
              </a:rPr>
              <a:t>: AI agents can monitor driver behavior, detect potential hazards, and take preventive actions such as automatic braking, lane departure warnings, and collision avoidance systems.</a:t>
            </a:r>
          </a:p>
          <a:p>
            <a:pPr algn="l"/>
            <a:endParaRPr lang="en-US" sz="1100" b="1" i="0" dirty="0">
              <a:solidFill>
                <a:srgbClr val="111111"/>
              </a:solidFill>
              <a:effectLst/>
              <a:latin typeface="+mn-lt"/>
            </a:endParaRPr>
          </a:p>
          <a:p>
            <a:pPr algn="l"/>
            <a:r>
              <a:rPr lang="en-US" sz="1100" b="1" i="0" dirty="0">
                <a:solidFill>
                  <a:srgbClr val="111111"/>
                </a:solidFill>
                <a:effectLst/>
                <a:latin typeface="+mn-lt"/>
              </a:rPr>
              <a:t>Predictive maintenance</a:t>
            </a:r>
          </a:p>
          <a:p>
            <a:pPr marL="171450" indent="-171450" algn="l">
              <a:buFont typeface="Arial" panose="020B0604020202020204" pitchFamily="34" charset="0"/>
              <a:buChar char="•"/>
            </a:pPr>
            <a:r>
              <a:rPr lang="en-US" sz="1100" b="1" i="0" dirty="0">
                <a:solidFill>
                  <a:srgbClr val="111111"/>
                </a:solidFill>
                <a:effectLst/>
                <a:latin typeface="+mn-lt"/>
              </a:rPr>
              <a:t>Vehicle health monitoring</a:t>
            </a:r>
            <a:r>
              <a:rPr lang="en-US" sz="1100" b="0" i="0" dirty="0">
                <a:solidFill>
                  <a:srgbClr val="111111"/>
                </a:solidFill>
                <a:effectLst/>
                <a:latin typeface="+mn-lt"/>
              </a:rPr>
              <a:t>: AI agents continuously collect data from various sensors in the vehicle to monitor the condition of critical components like the engine, brakes, and transmission.</a:t>
            </a:r>
          </a:p>
          <a:p>
            <a:pPr marL="171450" indent="-171450" algn="l">
              <a:buFont typeface="Arial" panose="020B0604020202020204" pitchFamily="34" charset="0"/>
              <a:buChar char="•"/>
            </a:pPr>
            <a:r>
              <a:rPr lang="en-US" sz="1100" b="1" i="0" dirty="0">
                <a:solidFill>
                  <a:srgbClr val="111111"/>
                </a:solidFill>
                <a:effectLst/>
                <a:latin typeface="+mn-lt"/>
              </a:rPr>
              <a:t>Predicting maintenance needs</a:t>
            </a:r>
            <a:r>
              <a:rPr lang="en-US" sz="1100" b="0" i="0" dirty="0">
                <a:solidFill>
                  <a:srgbClr val="111111"/>
                </a:solidFill>
                <a:effectLst/>
                <a:latin typeface="+mn-lt"/>
              </a:rPr>
              <a:t>: By analyzing historical data and current performance metrics, AI agents can predict when a component is likely to fail and schedule maintenance before a breakdown occurs.</a:t>
            </a:r>
          </a:p>
          <a:p>
            <a:pPr marL="171450" indent="-171450" algn="l">
              <a:buFont typeface="Arial" panose="020B0604020202020204" pitchFamily="34" charset="0"/>
              <a:buChar char="•"/>
            </a:pPr>
            <a:r>
              <a:rPr lang="en-US" sz="1100" b="1" i="0" dirty="0">
                <a:solidFill>
                  <a:srgbClr val="111111"/>
                </a:solidFill>
                <a:effectLst/>
                <a:latin typeface="+mn-lt"/>
              </a:rPr>
              <a:t>Scheduling services</a:t>
            </a:r>
            <a:r>
              <a:rPr lang="en-US" sz="1100" b="0" i="0" dirty="0">
                <a:solidFill>
                  <a:srgbClr val="111111"/>
                </a:solidFill>
                <a:effectLst/>
                <a:latin typeface="+mn-lt"/>
              </a:rPr>
              <a:t>: AI agents can automatically book service appointments, order necessary parts, and notify the owner, ensuring timely maintenance and reducing downtime.</a:t>
            </a:r>
          </a:p>
          <a:p>
            <a:pPr marL="171450" indent="-171450" algn="l">
              <a:buFont typeface="Arial" panose="020B0604020202020204" pitchFamily="34" charset="0"/>
              <a:buChar char="•"/>
            </a:pPr>
            <a:endParaRPr lang="en-US" sz="1100" b="1" i="0" dirty="0">
              <a:solidFill>
                <a:srgbClr val="111111"/>
              </a:solidFill>
              <a:effectLst/>
              <a:latin typeface="+mn-lt"/>
            </a:endParaRPr>
          </a:p>
          <a:p>
            <a:pPr algn="l"/>
            <a:r>
              <a:rPr lang="en-US" sz="1100" b="1" i="0" dirty="0">
                <a:solidFill>
                  <a:srgbClr val="111111"/>
                </a:solidFill>
                <a:effectLst/>
                <a:latin typeface="+mn-lt"/>
              </a:rPr>
              <a:t>Customer Experience</a:t>
            </a:r>
          </a:p>
          <a:p>
            <a:pPr marL="171450" indent="-171450" algn="l">
              <a:buFont typeface="Arial" panose="020B0604020202020204" pitchFamily="34" charset="0"/>
              <a:buChar char="•"/>
            </a:pPr>
            <a:r>
              <a:rPr lang="en-US" sz="1100" b="1" i="0" dirty="0">
                <a:solidFill>
                  <a:srgbClr val="111111"/>
                </a:solidFill>
                <a:effectLst/>
                <a:latin typeface="+mn-lt"/>
              </a:rPr>
              <a:t>Personalized recommendations</a:t>
            </a:r>
            <a:r>
              <a:rPr lang="en-US" sz="1100" b="0" i="0" dirty="0">
                <a:solidFill>
                  <a:srgbClr val="111111"/>
                </a:solidFill>
                <a:effectLst/>
                <a:latin typeface="+mn-lt"/>
              </a:rPr>
              <a:t>: AI agents can analyze user preferences and driving habits to recommend features, services, and even new vehicles that match the customer’s needs.</a:t>
            </a:r>
          </a:p>
          <a:p>
            <a:pPr marL="171450" indent="-171450" algn="l">
              <a:buFont typeface="Arial" panose="020B0604020202020204" pitchFamily="34" charset="0"/>
              <a:buChar char="•"/>
            </a:pPr>
            <a:r>
              <a:rPr lang="en-US" sz="1100" b="1" i="0" dirty="0">
                <a:solidFill>
                  <a:srgbClr val="111111"/>
                </a:solidFill>
                <a:effectLst/>
                <a:latin typeface="+mn-lt"/>
              </a:rPr>
              <a:t>Vehicle configuration assistance</a:t>
            </a:r>
            <a:r>
              <a:rPr lang="en-US" sz="1100" b="0" i="0" dirty="0">
                <a:solidFill>
                  <a:srgbClr val="111111"/>
                </a:solidFill>
                <a:effectLst/>
                <a:latin typeface="+mn-lt"/>
              </a:rPr>
              <a:t>: AI agents can guide customers through the process of configuring their vehicle, suggesting options and packages based on their preferences and budget.</a:t>
            </a:r>
          </a:p>
          <a:p>
            <a:pPr marL="171450" indent="-171450" algn="l">
              <a:buFont typeface="Arial" panose="020B0604020202020204" pitchFamily="34" charset="0"/>
              <a:buChar char="•"/>
            </a:pPr>
            <a:r>
              <a:rPr lang="en-US" sz="1100" b="1" i="0" dirty="0">
                <a:solidFill>
                  <a:srgbClr val="111111"/>
                </a:solidFill>
                <a:effectLst/>
                <a:latin typeface="+mn-lt"/>
              </a:rPr>
              <a:t>Enhanced customer Service</a:t>
            </a:r>
            <a:r>
              <a:rPr lang="en-US" sz="1100" b="0" i="0" dirty="0">
                <a:solidFill>
                  <a:srgbClr val="111111"/>
                </a:solidFill>
                <a:effectLst/>
                <a:latin typeface="+mn-lt"/>
              </a:rPr>
              <a:t>: AI agents can provide 24/7 support through chatbots and virtual assistants, answering questions, scheduling test drives, and providing updates on service status.</a:t>
            </a:r>
          </a:p>
          <a:p>
            <a:pPr algn="l"/>
            <a:endParaRPr lang="en-US" sz="1100" b="1" i="0" dirty="0">
              <a:solidFill>
                <a:srgbClr val="111111"/>
              </a:solidFill>
              <a:effectLst/>
              <a:latin typeface="+mn-lt"/>
            </a:endParaRPr>
          </a:p>
          <a:p>
            <a:pPr algn="l"/>
            <a:r>
              <a:rPr lang="en-US" sz="1100" b="1" i="0" dirty="0">
                <a:solidFill>
                  <a:srgbClr val="111111"/>
                </a:solidFill>
                <a:effectLst/>
                <a:latin typeface="+mn-lt"/>
              </a:rPr>
              <a:t>Transportation</a:t>
            </a:r>
          </a:p>
          <a:p>
            <a:pPr algn="l"/>
            <a:r>
              <a:rPr lang="en-US" sz="1100" b="1" i="0" dirty="0">
                <a:solidFill>
                  <a:srgbClr val="111111"/>
                </a:solidFill>
                <a:effectLst/>
                <a:latin typeface="+mn-lt"/>
              </a:rPr>
              <a:t>Fleet management</a:t>
            </a:r>
          </a:p>
          <a:p>
            <a:pPr algn="l">
              <a:buFont typeface="Arial" panose="020B0604020202020204" pitchFamily="34" charset="0"/>
              <a:buChar char="•"/>
            </a:pPr>
            <a:r>
              <a:rPr lang="en-US" sz="1100" b="1" i="0" dirty="0">
                <a:solidFill>
                  <a:srgbClr val="111111"/>
                </a:solidFill>
                <a:effectLst/>
                <a:latin typeface="+mn-lt"/>
              </a:rPr>
              <a:t>Route optimization</a:t>
            </a:r>
            <a:r>
              <a:rPr lang="en-US" sz="1100" b="0" i="0" dirty="0">
                <a:solidFill>
                  <a:srgbClr val="111111"/>
                </a:solidFill>
                <a:effectLst/>
                <a:latin typeface="+mn-lt"/>
              </a:rPr>
              <a:t>: AI agents can analyze traffic conditions, delivery schedules, and vehicle locations to determine the most efficient routes, reducing fuel consumption and travel time.</a:t>
            </a:r>
          </a:p>
          <a:p>
            <a:pPr algn="l">
              <a:buFont typeface="Arial" panose="020B0604020202020204" pitchFamily="34" charset="0"/>
              <a:buChar char="•"/>
            </a:pPr>
            <a:r>
              <a:rPr lang="en-US" sz="1100" b="1" i="0" dirty="0">
                <a:solidFill>
                  <a:srgbClr val="111111"/>
                </a:solidFill>
                <a:effectLst/>
                <a:latin typeface="+mn-lt"/>
              </a:rPr>
              <a:t>Schedule management</a:t>
            </a:r>
            <a:r>
              <a:rPr lang="en-US" sz="1100" b="0" i="0" dirty="0">
                <a:solidFill>
                  <a:srgbClr val="111111"/>
                </a:solidFill>
                <a:effectLst/>
                <a:latin typeface="+mn-lt"/>
              </a:rPr>
              <a:t>: AI agents can manage driver schedules, ensuring compliance with regulations and optimizing shift patterns to maximize productivity.</a:t>
            </a:r>
          </a:p>
          <a:p>
            <a:pPr algn="l">
              <a:buFont typeface="Arial" panose="020B0604020202020204" pitchFamily="34" charset="0"/>
              <a:buChar char="•"/>
            </a:pPr>
            <a:r>
              <a:rPr lang="en-US" sz="1100" b="1" i="0" dirty="0">
                <a:solidFill>
                  <a:srgbClr val="111111"/>
                </a:solidFill>
                <a:effectLst/>
                <a:latin typeface="+mn-lt"/>
              </a:rPr>
              <a:t>Vehicle health monitoring</a:t>
            </a:r>
            <a:r>
              <a:rPr lang="en-US" sz="1100" b="0" i="0" dirty="0">
                <a:solidFill>
                  <a:srgbClr val="111111"/>
                </a:solidFill>
                <a:effectLst/>
                <a:latin typeface="+mn-lt"/>
              </a:rPr>
              <a:t>: Similar to predictive maintenance in automotive, AI agents can monitor the health of fleet vehicles, predict maintenance needs, and schedule services to minimize downtime.</a:t>
            </a:r>
          </a:p>
          <a:p>
            <a:pPr algn="l"/>
            <a:endParaRPr lang="en-US" sz="1100" b="1" i="0" dirty="0">
              <a:solidFill>
                <a:srgbClr val="111111"/>
              </a:solidFill>
              <a:effectLst/>
              <a:latin typeface="+mn-lt"/>
            </a:endParaRPr>
          </a:p>
          <a:p>
            <a:pPr algn="l"/>
            <a:r>
              <a:rPr lang="en-US" sz="1100" b="1" i="0" dirty="0">
                <a:solidFill>
                  <a:srgbClr val="111111"/>
                </a:solidFill>
                <a:effectLst/>
                <a:latin typeface="+mn-lt"/>
              </a:rPr>
              <a:t>Traffic management</a:t>
            </a:r>
          </a:p>
          <a:p>
            <a:pPr marL="171450" indent="-171450" algn="l">
              <a:buFont typeface="Arial" panose="020B0604020202020204" pitchFamily="34" charset="0"/>
              <a:buChar char="•"/>
            </a:pPr>
            <a:r>
              <a:rPr lang="en-US" sz="1100" b="1" i="0" dirty="0">
                <a:solidFill>
                  <a:srgbClr val="111111"/>
                </a:solidFill>
                <a:effectLst/>
                <a:latin typeface="+mn-lt"/>
              </a:rPr>
              <a:t>Traffic pattern analysis</a:t>
            </a:r>
            <a:r>
              <a:rPr lang="en-US" sz="1100" b="0" i="0" dirty="0">
                <a:solidFill>
                  <a:srgbClr val="111111"/>
                </a:solidFill>
                <a:effectLst/>
                <a:latin typeface="+mn-lt"/>
              </a:rPr>
              <a:t>: AI agents can analyze real-time traffic data from various sources to identify congestion patterns and predict traffic flow.</a:t>
            </a:r>
          </a:p>
          <a:p>
            <a:pPr marL="171450" indent="-171450" algn="l">
              <a:buFont typeface="Arial" panose="020B0604020202020204" pitchFamily="34" charset="0"/>
              <a:buChar char="•"/>
            </a:pPr>
            <a:r>
              <a:rPr lang="en-US" sz="1100" b="1" i="0" dirty="0">
                <a:solidFill>
                  <a:srgbClr val="111111"/>
                </a:solidFill>
                <a:effectLst/>
                <a:latin typeface="+mn-lt"/>
              </a:rPr>
              <a:t>Signal timing optimization</a:t>
            </a:r>
            <a:r>
              <a:rPr lang="en-US" sz="1100" b="0" i="0" dirty="0">
                <a:solidFill>
                  <a:srgbClr val="111111"/>
                </a:solidFill>
                <a:effectLst/>
                <a:latin typeface="+mn-lt"/>
              </a:rPr>
              <a:t>: By adjusting traffic signal timings based on current traffic conditions, AI agents can reduce congestion and improve traffic flow.</a:t>
            </a:r>
          </a:p>
          <a:p>
            <a:pPr marL="171450" indent="-171450" algn="l">
              <a:buFont typeface="Arial" panose="020B0604020202020204" pitchFamily="34" charset="0"/>
              <a:buChar char="•"/>
            </a:pPr>
            <a:r>
              <a:rPr lang="en-US" sz="1100" b="1" i="0" dirty="0">
                <a:solidFill>
                  <a:srgbClr val="111111"/>
                </a:solidFill>
                <a:effectLst/>
                <a:latin typeface="+mn-lt"/>
              </a:rPr>
              <a:t>Congestion management</a:t>
            </a:r>
            <a:r>
              <a:rPr lang="en-US" sz="1100" b="0" i="0" dirty="0">
                <a:solidFill>
                  <a:srgbClr val="111111"/>
                </a:solidFill>
                <a:effectLst/>
                <a:latin typeface="+mn-lt"/>
              </a:rPr>
              <a:t>: AI agents can implement dynamic traffic management strategies, such as rerouting traffic, adjusting speed limits, and providing real-time traffic updates to drivers.</a:t>
            </a:r>
          </a:p>
          <a:p>
            <a:pPr marL="171450" indent="-171450" algn="l">
              <a:buFont typeface="Arial" panose="020B0604020202020204" pitchFamily="34" charset="0"/>
              <a:buChar char="•"/>
            </a:pPr>
            <a:endParaRPr lang="en-US" sz="1100" b="0" i="0" dirty="0">
              <a:solidFill>
                <a:srgbClr val="111111"/>
              </a:solidFill>
              <a:effectLst/>
              <a:latin typeface="+mn-lt"/>
            </a:endParaRPr>
          </a:p>
          <a:p>
            <a:pPr algn="l"/>
            <a:r>
              <a:rPr lang="en-US" sz="1100" b="1" i="0" dirty="0">
                <a:solidFill>
                  <a:srgbClr val="111111"/>
                </a:solidFill>
                <a:effectLst/>
                <a:latin typeface="+mn-lt"/>
              </a:rPr>
              <a:t>Logistics optimization</a:t>
            </a:r>
          </a:p>
          <a:p>
            <a:pPr marL="171450" indent="-171450" algn="l">
              <a:buFont typeface="Arial" panose="020B0604020202020204" pitchFamily="34" charset="0"/>
              <a:buChar char="•"/>
            </a:pPr>
            <a:r>
              <a:rPr lang="en-US" sz="1100" b="1" i="0" dirty="0">
                <a:solidFill>
                  <a:srgbClr val="111111"/>
                </a:solidFill>
                <a:effectLst/>
                <a:latin typeface="+mn-lt"/>
              </a:rPr>
              <a:t>Inventory management</a:t>
            </a:r>
            <a:r>
              <a:rPr lang="en-US" sz="1100" b="0" i="0" dirty="0">
                <a:solidFill>
                  <a:srgbClr val="111111"/>
                </a:solidFill>
                <a:effectLst/>
                <a:latin typeface="+mn-lt"/>
              </a:rPr>
              <a:t>: AI agents can forecast demand, manage stock levels, and automate reordering processes, ensuring that inventory is always at optimal levels.</a:t>
            </a:r>
          </a:p>
          <a:p>
            <a:pPr marL="171450" indent="-171450" algn="l">
              <a:buFont typeface="Arial" panose="020B0604020202020204" pitchFamily="34" charset="0"/>
              <a:buChar char="•"/>
            </a:pPr>
            <a:r>
              <a:rPr lang="en-US" sz="1100" b="1" i="0" dirty="0">
                <a:solidFill>
                  <a:srgbClr val="111111"/>
                </a:solidFill>
                <a:effectLst/>
                <a:latin typeface="+mn-lt"/>
              </a:rPr>
              <a:t>Demand forecasting</a:t>
            </a:r>
            <a:r>
              <a:rPr lang="en-US" sz="1100" b="0" i="0" dirty="0">
                <a:solidFill>
                  <a:srgbClr val="111111"/>
                </a:solidFill>
                <a:effectLst/>
                <a:latin typeface="+mn-lt"/>
              </a:rPr>
              <a:t>: By analyzing historical sales data and market trends, AI agents can predict future demand, helping businesses plan their logistics operations more effectively.</a:t>
            </a:r>
          </a:p>
          <a:p>
            <a:pPr marL="171450" indent="-171450" algn="l">
              <a:buFont typeface="Arial" panose="020B0604020202020204" pitchFamily="34" charset="0"/>
              <a:buChar char="•"/>
            </a:pPr>
            <a:r>
              <a:rPr lang="en-US" sz="1100" b="1" i="0" dirty="0">
                <a:solidFill>
                  <a:srgbClr val="111111"/>
                </a:solidFill>
                <a:effectLst/>
                <a:latin typeface="+mn-lt"/>
              </a:rPr>
              <a:t>Optimized logistics</a:t>
            </a:r>
            <a:r>
              <a:rPr lang="en-US" sz="1100" b="0" i="0" dirty="0">
                <a:solidFill>
                  <a:srgbClr val="111111"/>
                </a:solidFill>
                <a:effectLst/>
                <a:latin typeface="+mn-lt"/>
              </a:rPr>
              <a:t>: AI agents can plan and coordinate the movement of goods, optimizing routes, schedules, and load distribution to ensure timely delivery and reduce cost</a:t>
            </a:r>
          </a:p>
          <a:p>
            <a:endParaRPr lang="en-US"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21</a:t>
            </a:fld>
            <a:endParaRPr lang="en-US"/>
          </a:p>
        </p:txBody>
      </p:sp>
    </p:spTree>
    <p:extLst>
      <p:ext uri="{BB962C8B-B14F-4D97-AF65-F5344CB8AC3E}">
        <p14:creationId xmlns:p14="http://schemas.microsoft.com/office/powerpoint/2010/main" val="26089714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lnSpc>
                <a:spcPct val="115000"/>
              </a:lnSpc>
              <a:spcBef>
                <a:spcPts val="0"/>
              </a:spcBef>
              <a:spcAft>
                <a:spcPts val="800"/>
              </a:spcAft>
            </a:pPr>
            <a:r>
              <a:rPr lang="en-US" sz="1100" kern="100" dirty="0">
                <a:effectLst/>
                <a:latin typeface="+mn-lt"/>
                <a:ea typeface="Aptos" panose="020B0004020202020204" pitchFamily="34" charset="0"/>
                <a:cs typeface="Times New Roman" panose="02020603050405020304" pitchFamily="18" charset="0"/>
              </a:rPr>
              <a:t>Retail</a:t>
            </a:r>
          </a:p>
          <a:p>
            <a:pPr marL="0" marR="0">
              <a:lnSpc>
                <a:spcPct val="115000"/>
              </a:lnSpc>
              <a:spcBef>
                <a:spcPts val="900"/>
              </a:spcBef>
              <a:spcAft>
                <a:spcPts val="0"/>
              </a:spcAft>
            </a:pPr>
            <a:r>
              <a:rPr lang="en-US" sz="1100" b="1" kern="0" dirty="0">
                <a:effectLst/>
                <a:latin typeface="+mn-lt"/>
                <a:ea typeface="Times New Roman" panose="02020603050405020304" pitchFamily="18" charset="0"/>
                <a:cs typeface="Times New Roman" panose="02020603050405020304" pitchFamily="18" charset="0"/>
              </a:rPr>
              <a:t>Personalized marketing</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Customer data analysis</a:t>
            </a:r>
            <a:r>
              <a:rPr lang="en-US" sz="1100" kern="0" dirty="0">
                <a:effectLst/>
                <a:latin typeface="+mn-lt"/>
                <a:ea typeface="Times New Roman" panose="02020603050405020304" pitchFamily="18" charset="0"/>
                <a:cs typeface="Times New Roman" panose="02020603050405020304" pitchFamily="18" charset="0"/>
              </a:rPr>
              <a:t>: AI agents can analyze vast amounts of customer data, including purchase history, browsing behavior, and demographic information, to understand individual preferences and behaviors.</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Targeted campaigns</a:t>
            </a:r>
            <a:r>
              <a:rPr lang="en-US" sz="1100" kern="0" dirty="0">
                <a:effectLst/>
                <a:latin typeface="+mn-lt"/>
                <a:ea typeface="Times New Roman" panose="02020603050405020304" pitchFamily="18" charset="0"/>
                <a:cs typeface="Times New Roman" panose="02020603050405020304" pitchFamily="18" charset="0"/>
              </a:rPr>
              <a:t>: Using this data, AI agents can create highly targeted marketing campaigns that resonate with specific customer segments, increasing engagement and conversion rates.</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Product recommendations</a:t>
            </a:r>
            <a:r>
              <a:rPr lang="en-US" sz="1100" kern="0" dirty="0">
                <a:effectLst/>
                <a:latin typeface="+mn-lt"/>
                <a:ea typeface="Times New Roman" panose="02020603050405020304" pitchFamily="18" charset="0"/>
                <a:cs typeface="Times New Roman" panose="02020603050405020304" pitchFamily="18" charset="0"/>
              </a:rPr>
              <a:t>: AI agents can recommend products to customers based on their past purchases and browsing history, enhancing the shopping experience and boosting sales.</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Dynamic pricing</a:t>
            </a:r>
            <a:r>
              <a:rPr lang="en-US" sz="1100" kern="0" dirty="0">
                <a:effectLst/>
                <a:latin typeface="+mn-lt"/>
                <a:ea typeface="Times New Roman" panose="02020603050405020304" pitchFamily="18" charset="0"/>
                <a:cs typeface="Times New Roman" panose="02020603050405020304" pitchFamily="18" charset="0"/>
              </a:rPr>
              <a:t>: AI agents can optimize pricing strategies by analyzing market trends, competitor pricing, and customer demand, ensuring competitive pricing while maximizing profits.</a:t>
            </a:r>
            <a:endParaRPr lang="en-US" sz="1100" kern="100" dirty="0">
              <a:effectLst/>
              <a:latin typeface="+mn-lt"/>
              <a:ea typeface="Aptos" panose="020B0004020202020204" pitchFamily="34" charset="0"/>
              <a:cs typeface="Times New Roman" panose="02020603050405020304" pitchFamily="18" charset="0"/>
            </a:endParaRPr>
          </a:p>
          <a:p>
            <a:pPr marL="0" marR="0">
              <a:lnSpc>
                <a:spcPct val="115000"/>
              </a:lnSpc>
              <a:spcBef>
                <a:spcPts val="900"/>
              </a:spcBef>
              <a:spcAft>
                <a:spcPts val="0"/>
              </a:spcAft>
            </a:pPr>
            <a:endParaRPr lang="en-US" sz="1100" b="1" kern="0" dirty="0">
              <a:effectLst/>
              <a:latin typeface="+mn-lt"/>
              <a:ea typeface="Times New Roman" panose="02020603050405020304" pitchFamily="18" charset="0"/>
              <a:cs typeface="Times New Roman" panose="02020603050405020304" pitchFamily="18" charset="0"/>
            </a:endParaRPr>
          </a:p>
          <a:p>
            <a:pPr marL="0" marR="0">
              <a:lnSpc>
                <a:spcPct val="115000"/>
              </a:lnSpc>
              <a:spcBef>
                <a:spcPts val="900"/>
              </a:spcBef>
              <a:spcAft>
                <a:spcPts val="0"/>
              </a:spcAft>
            </a:pPr>
            <a:r>
              <a:rPr lang="en-US" sz="1100" b="1" kern="0" dirty="0">
                <a:effectLst/>
                <a:latin typeface="+mn-lt"/>
                <a:ea typeface="Times New Roman" panose="02020603050405020304" pitchFamily="18" charset="0"/>
                <a:cs typeface="Times New Roman" panose="02020603050405020304" pitchFamily="18" charset="0"/>
              </a:rPr>
              <a:t>Inventory management</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Demand forecasting</a:t>
            </a:r>
            <a:r>
              <a:rPr lang="en-US" sz="1100" kern="0" dirty="0">
                <a:effectLst/>
                <a:latin typeface="+mn-lt"/>
                <a:ea typeface="Times New Roman" panose="02020603050405020304" pitchFamily="18" charset="0"/>
                <a:cs typeface="Times New Roman" panose="02020603050405020304" pitchFamily="18" charset="0"/>
              </a:rPr>
              <a:t>: AI agents can predict future demand by analyzing historical sales data, market trends, and seasonal patterns, helping retailers maintain optimal inventory levels.</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Stock level management</a:t>
            </a:r>
            <a:r>
              <a:rPr lang="en-US" sz="1100" kern="0" dirty="0">
                <a:effectLst/>
                <a:latin typeface="+mn-lt"/>
                <a:ea typeface="Times New Roman" panose="02020603050405020304" pitchFamily="18" charset="0"/>
                <a:cs typeface="Times New Roman" panose="02020603050405020304" pitchFamily="18" charset="0"/>
              </a:rPr>
              <a:t>: AI agents can monitor stock levels in real-time, ensuring that popular items are always available and reducing the risk of overstocking or stockouts.</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Automated reordering</a:t>
            </a:r>
            <a:r>
              <a:rPr lang="en-US" sz="1100" kern="0" dirty="0">
                <a:effectLst/>
                <a:latin typeface="+mn-lt"/>
                <a:ea typeface="Times New Roman" panose="02020603050405020304" pitchFamily="18" charset="0"/>
                <a:cs typeface="Times New Roman" panose="02020603050405020304" pitchFamily="18" charset="0"/>
              </a:rPr>
              <a:t>: When stock levels fall below a certain threshold, AI agents can automatically place reorders, streamlining the supply chain and reducing manual intervention.</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Waste reduction</a:t>
            </a:r>
            <a:r>
              <a:rPr lang="en-US" sz="1100" kern="0" dirty="0">
                <a:effectLst/>
                <a:latin typeface="+mn-lt"/>
                <a:ea typeface="Times New Roman" panose="02020603050405020304" pitchFamily="18" charset="0"/>
                <a:cs typeface="Times New Roman" panose="02020603050405020304" pitchFamily="18" charset="0"/>
              </a:rPr>
              <a:t>: By accurately predicting demand and managing stock levels, AI agents can help reduce waste, particularly for perishable goods.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endParaRPr lang="en-US" sz="1100" kern="100" dirty="0">
              <a:effectLst/>
              <a:latin typeface="+mn-lt"/>
              <a:ea typeface="Aptos" panose="020B0004020202020204" pitchFamily="34" charset="0"/>
              <a:cs typeface="Times New Roman" panose="02020603050405020304" pitchFamily="18" charset="0"/>
            </a:endParaRPr>
          </a:p>
          <a:p>
            <a:pPr marL="0" marR="0">
              <a:lnSpc>
                <a:spcPct val="115000"/>
              </a:lnSpc>
              <a:spcBef>
                <a:spcPts val="900"/>
              </a:spcBef>
              <a:spcAft>
                <a:spcPts val="0"/>
              </a:spcAft>
            </a:pPr>
            <a:r>
              <a:rPr lang="en-US" sz="1100" b="1" kern="0" dirty="0">
                <a:effectLst/>
                <a:latin typeface="+mn-lt"/>
                <a:ea typeface="Times New Roman" panose="02020603050405020304" pitchFamily="18" charset="0"/>
                <a:cs typeface="Times New Roman" panose="02020603050405020304" pitchFamily="18" charset="0"/>
              </a:rPr>
              <a:t>Customer experience</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Virtual assistants</a:t>
            </a:r>
            <a:r>
              <a:rPr lang="en-US" sz="1100" kern="0" dirty="0">
                <a:effectLst/>
                <a:latin typeface="+mn-lt"/>
                <a:ea typeface="Times New Roman" panose="02020603050405020304" pitchFamily="18" charset="0"/>
                <a:cs typeface="Times New Roman" panose="02020603050405020304" pitchFamily="18" charset="0"/>
              </a:rPr>
              <a:t>: AI-powered virtual assistants can assist customers with their queries, provide product information, and guide them through the shopping process, enhancing customer satisfaction.</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Personalized recommendations</a:t>
            </a:r>
            <a:r>
              <a:rPr lang="en-US" sz="1100" kern="0" dirty="0">
                <a:effectLst/>
                <a:latin typeface="+mn-lt"/>
                <a:ea typeface="Times New Roman" panose="02020603050405020304" pitchFamily="18" charset="0"/>
                <a:cs typeface="Times New Roman" panose="02020603050405020304" pitchFamily="18" charset="0"/>
              </a:rPr>
              <a:t>: AI agents can offer personalized product recommendations based on individual customer preferences and past behavior, making the shopping experience more enjoyable and relevant.</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Efficient customer service</a:t>
            </a:r>
            <a:r>
              <a:rPr lang="en-US" sz="1100" kern="0" dirty="0">
                <a:effectLst/>
                <a:latin typeface="+mn-lt"/>
                <a:ea typeface="Times New Roman" panose="02020603050405020304" pitchFamily="18" charset="0"/>
                <a:cs typeface="Times New Roman" panose="02020603050405020304" pitchFamily="18" charset="0"/>
              </a:rPr>
              <a:t>: AI agents can handle routine customer service tasks, such as answering FAQs, processing returns, and tracking orders, freeing up human agents to handle more complex issues.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endParaRPr lang="en-US" sz="1100" kern="100" dirty="0">
              <a:effectLst/>
              <a:latin typeface="+mn-lt"/>
              <a:ea typeface="Aptos" panose="020B0004020202020204" pitchFamily="34" charset="0"/>
              <a:cs typeface="Times New Roman" panose="02020603050405020304" pitchFamily="18" charset="0"/>
            </a:endParaRPr>
          </a:p>
          <a:p>
            <a:pPr marL="0" marR="0">
              <a:lnSpc>
                <a:spcPct val="115000"/>
              </a:lnSpc>
              <a:spcBef>
                <a:spcPts val="900"/>
              </a:spcBef>
              <a:spcAft>
                <a:spcPts val="0"/>
              </a:spcAft>
            </a:pPr>
            <a:r>
              <a:rPr lang="en-US" sz="1100" b="1" kern="0" dirty="0">
                <a:effectLst/>
                <a:latin typeface="+mn-lt"/>
                <a:ea typeface="Times New Roman" panose="02020603050405020304" pitchFamily="18" charset="0"/>
                <a:cs typeface="Times New Roman" panose="02020603050405020304" pitchFamily="18" charset="0"/>
              </a:rPr>
              <a:t>Consumer packaged goods (CPG)</a:t>
            </a:r>
            <a:endParaRPr lang="en-US" sz="1100" kern="100" dirty="0">
              <a:effectLst/>
              <a:latin typeface="+mn-lt"/>
              <a:ea typeface="Aptos" panose="020B0004020202020204" pitchFamily="34" charset="0"/>
              <a:cs typeface="Times New Roman" panose="02020603050405020304" pitchFamily="18" charset="0"/>
            </a:endParaRPr>
          </a:p>
          <a:p>
            <a:pPr marL="0" marR="0">
              <a:lnSpc>
                <a:spcPct val="115000"/>
              </a:lnSpc>
              <a:spcBef>
                <a:spcPts val="900"/>
              </a:spcBef>
              <a:spcAft>
                <a:spcPts val="0"/>
              </a:spcAft>
            </a:pPr>
            <a:r>
              <a:rPr lang="en-US" sz="1100" b="1" kern="0" dirty="0">
                <a:effectLst/>
                <a:latin typeface="+mn-lt"/>
                <a:ea typeface="Times New Roman" panose="02020603050405020304" pitchFamily="18" charset="0"/>
                <a:cs typeface="Times New Roman" panose="02020603050405020304" pitchFamily="18" charset="0"/>
              </a:rPr>
              <a:t>Supply chain optimization</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Demand forecasting</a:t>
            </a:r>
            <a:r>
              <a:rPr lang="en-US" sz="1100" kern="0" dirty="0">
                <a:effectLst/>
                <a:latin typeface="+mn-lt"/>
                <a:ea typeface="Times New Roman" panose="02020603050405020304" pitchFamily="18" charset="0"/>
                <a:cs typeface="Times New Roman" panose="02020603050405020304" pitchFamily="18" charset="0"/>
              </a:rPr>
              <a:t>: AI agents can analyze sales data, market trends, and external factors (like weather or economic conditions) to accurately forecast demand, ensuring that supply meets demand.</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Inventory management</a:t>
            </a:r>
            <a:r>
              <a:rPr lang="en-US" sz="1100" kern="0" dirty="0">
                <a:effectLst/>
                <a:latin typeface="+mn-lt"/>
                <a:ea typeface="Times New Roman" panose="02020603050405020304" pitchFamily="18" charset="0"/>
                <a:cs typeface="Times New Roman" panose="02020603050405020304" pitchFamily="18" charset="0"/>
              </a:rPr>
              <a:t>: AI agents can manage inventory levels across the supply chain, ensuring that products are available where and when they are needed, reducing stockouts and excess inventory.</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Logistics optimization</a:t>
            </a:r>
            <a:r>
              <a:rPr lang="en-US" sz="1100" kern="0" dirty="0">
                <a:effectLst/>
                <a:latin typeface="+mn-lt"/>
                <a:ea typeface="Times New Roman" panose="02020603050405020304" pitchFamily="18" charset="0"/>
                <a:cs typeface="Times New Roman" panose="02020603050405020304" pitchFamily="18" charset="0"/>
              </a:rPr>
              <a:t>: AI agents can optimize logistics by planning efficient routes, consolidating shipments, and managing transportation schedules, reducing costs and improving delivery times.</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endParaRPr lang="en-US" sz="1100" kern="100" dirty="0">
              <a:effectLst/>
              <a:latin typeface="+mn-lt"/>
              <a:ea typeface="Aptos" panose="020B0004020202020204" pitchFamily="34" charset="0"/>
              <a:cs typeface="Times New Roman" panose="02020603050405020304" pitchFamily="18" charset="0"/>
            </a:endParaRPr>
          </a:p>
          <a:p>
            <a:pPr marL="0" marR="0">
              <a:lnSpc>
                <a:spcPct val="115000"/>
              </a:lnSpc>
              <a:spcBef>
                <a:spcPts val="900"/>
              </a:spcBef>
              <a:spcAft>
                <a:spcPts val="0"/>
              </a:spcAft>
            </a:pPr>
            <a:r>
              <a:rPr lang="en-US" sz="1100" b="1" kern="0" dirty="0">
                <a:effectLst/>
                <a:latin typeface="+mn-lt"/>
                <a:ea typeface="Times New Roman" panose="02020603050405020304" pitchFamily="18" charset="0"/>
                <a:cs typeface="Times New Roman" panose="02020603050405020304" pitchFamily="18" charset="0"/>
              </a:rPr>
              <a:t>Product development</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Market trend analysis</a:t>
            </a:r>
            <a:r>
              <a:rPr lang="en-US" sz="1100" kern="0" dirty="0">
                <a:effectLst/>
                <a:latin typeface="+mn-lt"/>
                <a:ea typeface="Times New Roman" panose="02020603050405020304" pitchFamily="18" charset="0"/>
                <a:cs typeface="Times New Roman" panose="02020603050405020304" pitchFamily="18" charset="0"/>
              </a:rPr>
              <a:t>: AI agents can analyze market trends, consumer feedback, and social media data to identify emerging trends and consumer preferences, guiding product development.</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Consumer feedback analysis</a:t>
            </a:r>
            <a:r>
              <a:rPr lang="en-US" sz="1100" kern="0" dirty="0">
                <a:effectLst/>
                <a:latin typeface="+mn-lt"/>
                <a:ea typeface="Times New Roman" panose="02020603050405020304" pitchFamily="18" charset="0"/>
                <a:cs typeface="Times New Roman" panose="02020603050405020304" pitchFamily="18" charset="0"/>
              </a:rPr>
              <a:t>: By analyzing customer reviews, surveys, and feedback, AI agents can identify areas for improvement in existing products and suggest new product ideas.</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Rapid prototyping</a:t>
            </a:r>
            <a:r>
              <a:rPr lang="en-US" sz="1100" kern="0" dirty="0">
                <a:effectLst/>
                <a:latin typeface="+mn-lt"/>
                <a:ea typeface="Times New Roman" panose="02020603050405020304" pitchFamily="18" charset="0"/>
                <a:cs typeface="Times New Roman" panose="02020603050405020304" pitchFamily="18" charset="0"/>
              </a:rPr>
              <a:t>: AI agents can assist in the rapid prototyping and testing of new products, using data-driven insights to refine and improve product designs before full-scale production.</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endParaRPr lang="en-US" sz="1100" kern="100" dirty="0">
              <a:effectLst/>
              <a:latin typeface="+mn-lt"/>
              <a:ea typeface="Aptos" panose="020B0004020202020204" pitchFamily="34" charset="0"/>
              <a:cs typeface="Times New Roman" panose="02020603050405020304" pitchFamily="18" charset="0"/>
            </a:endParaRPr>
          </a:p>
          <a:p>
            <a:pPr marL="0" marR="0">
              <a:lnSpc>
                <a:spcPct val="115000"/>
              </a:lnSpc>
              <a:spcBef>
                <a:spcPts val="900"/>
              </a:spcBef>
              <a:spcAft>
                <a:spcPts val="0"/>
              </a:spcAft>
            </a:pPr>
            <a:r>
              <a:rPr lang="en-US" sz="1100" b="1" kern="0" dirty="0">
                <a:effectLst/>
                <a:latin typeface="+mn-lt"/>
                <a:ea typeface="Times New Roman" panose="02020603050405020304" pitchFamily="18" charset="0"/>
                <a:cs typeface="Times New Roman" panose="02020603050405020304" pitchFamily="18" charset="0"/>
              </a:rPr>
              <a:t>Quality control</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Production monitoring</a:t>
            </a:r>
            <a:r>
              <a:rPr lang="en-US" sz="1100" kern="0" dirty="0">
                <a:effectLst/>
                <a:latin typeface="+mn-lt"/>
                <a:ea typeface="Times New Roman" panose="02020603050405020304" pitchFamily="18" charset="0"/>
                <a:cs typeface="Times New Roman" panose="02020603050405020304" pitchFamily="18" charset="0"/>
              </a:rPr>
              <a:t>: AI agents can monitor production processes in real-time, detecting any deviations from quality standards and alerting operators to potential issues.</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Defect detection</a:t>
            </a:r>
            <a:r>
              <a:rPr lang="en-US" sz="1100" kern="0" dirty="0">
                <a:effectLst/>
                <a:latin typeface="+mn-lt"/>
                <a:ea typeface="Times New Roman" panose="02020603050405020304" pitchFamily="18" charset="0"/>
                <a:cs typeface="Times New Roman" panose="02020603050405020304" pitchFamily="18" charset="0"/>
              </a:rPr>
              <a:t>: Using advanced image recognition and machine learning algorithms, AI agents can detect defects in products during the manufacturing process, ensuring high-quality output.</a:t>
            </a:r>
            <a:endParaRPr lang="en-US" sz="1100" kern="100" dirty="0">
              <a:effectLst/>
              <a:latin typeface="+mn-lt"/>
              <a:ea typeface="Aptos" panose="020B0004020202020204" pitchFamily="34" charset="0"/>
              <a:cs typeface="Times New Roman" panose="02020603050405020304" pitchFamily="18" charset="0"/>
            </a:endParaRPr>
          </a:p>
          <a:p>
            <a:pPr marL="171450" marR="0" lvl="0" indent="-171450">
              <a:lnSpc>
                <a:spcPct val="115000"/>
              </a:lnSpc>
              <a:spcBef>
                <a:spcPts val="0"/>
              </a:spcBef>
              <a:spcAft>
                <a:spcPts val="800"/>
              </a:spcAft>
              <a:buSzPts val="1000"/>
              <a:buFont typeface="Arial" panose="020B0604020202020204" pitchFamily="34" charset="0"/>
              <a:buChar char="•"/>
              <a:tabLst>
                <a:tab pos="457200" algn="l"/>
              </a:tabLst>
            </a:pPr>
            <a:r>
              <a:rPr lang="en-US" sz="1100" b="1" kern="0" dirty="0">
                <a:effectLst/>
                <a:latin typeface="+mn-lt"/>
                <a:ea typeface="Times New Roman" panose="02020603050405020304" pitchFamily="18" charset="0"/>
                <a:cs typeface="Times New Roman" panose="02020603050405020304" pitchFamily="18" charset="0"/>
              </a:rPr>
              <a:t>Process optimization</a:t>
            </a:r>
            <a:r>
              <a:rPr lang="en-US" sz="1100" kern="0" dirty="0">
                <a:effectLst/>
                <a:latin typeface="+mn-lt"/>
                <a:ea typeface="Times New Roman" panose="02020603050405020304" pitchFamily="18" charset="0"/>
                <a:cs typeface="Times New Roman" panose="02020603050405020304" pitchFamily="18" charset="0"/>
              </a:rPr>
              <a:t>: AI agents can analyze production data to identify inefficiencies and suggest improvements, optimizing processes and reducing waste.</a:t>
            </a:r>
            <a:endParaRPr lang="en-US" sz="1100" kern="100" dirty="0">
              <a:effectLst/>
              <a:latin typeface="+mn-lt"/>
              <a:ea typeface="Aptos" panose="020B0004020202020204" pitchFamily="34" charset="0"/>
              <a:cs typeface="Times New Roman" panose="02020603050405020304" pitchFamily="18" charset="0"/>
            </a:endParaRPr>
          </a:p>
          <a:p>
            <a:endParaRPr lang="en-US"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22</a:t>
            </a:fld>
            <a:endParaRPr lang="en-US"/>
          </a:p>
        </p:txBody>
      </p:sp>
    </p:spTree>
    <p:extLst>
      <p:ext uri="{BB962C8B-B14F-4D97-AF65-F5344CB8AC3E}">
        <p14:creationId xmlns:p14="http://schemas.microsoft.com/office/powerpoint/2010/main" val="202061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100"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23</a:t>
            </a:fld>
            <a:endParaRPr lang="en-US"/>
          </a:p>
        </p:txBody>
      </p:sp>
    </p:spTree>
    <p:extLst>
      <p:ext uri="{BB962C8B-B14F-4D97-AF65-F5344CB8AC3E}">
        <p14:creationId xmlns:p14="http://schemas.microsoft.com/office/powerpoint/2010/main" val="1653633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28600" indent="-228600" algn="l">
              <a:buFont typeface="+mj-lt"/>
              <a:buAutoNum type="arabicPeriod"/>
            </a:pPr>
            <a:r>
              <a:rPr lang="en-US" sz="1100" b="1" i="0" dirty="0">
                <a:solidFill>
                  <a:srgbClr val="D1D5DB"/>
                </a:solidFill>
                <a:effectLst/>
                <a:latin typeface="+mn-lt"/>
              </a:rPr>
              <a:t>Predictive maintenance: </a:t>
            </a:r>
            <a:r>
              <a:rPr lang="en-US" sz="1100" b="0" i="0" dirty="0">
                <a:solidFill>
                  <a:srgbClr val="D1D5DB"/>
                </a:solidFill>
                <a:effectLst/>
                <a:latin typeface="+mn-lt"/>
              </a:rPr>
              <a:t>AI agents analyze machine data to predict failures, allowing for preemptive maintenance scheduling. This reduces downtime and prolongs equipment lifespan. analyze real-time data from machinery sensors, predicting when equipment is likely to fail. This allows for timely maintenance, </a:t>
            </a:r>
          </a:p>
          <a:p>
            <a:pPr marL="228600" indent="-228600" algn="l">
              <a:buFont typeface="+mj-lt"/>
              <a:buAutoNum type="arabicPeriod"/>
            </a:pPr>
            <a:r>
              <a:rPr lang="en-US" sz="1100" b="1" i="0" dirty="0">
                <a:solidFill>
                  <a:srgbClr val="D1D5DB"/>
                </a:solidFill>
                <a:effectLst/>
                <a:latin typeface="+mn-lt"/>
              </a:rPr>
              <a:t>Quality control: </a:t>
            </a:r>
            <a:r>
              <a:rPr lang="en-US" sz="1100" b="0" i="0" dirty="0">
                <a:solidFill>
                  <a:srgbClr val="D1D5DB"/>
                </a:solidFill>
                <a:effectLst/>
                <a:latin typeface="+mn-lt"/>
              </a:rPr>
              <a:t>AI systems inspect products in real-time, ensuring adherence to quality standards. This reduces human error and accelerates the inspection process.</a:t>
            </a:r>
          </a:p>
          <a:p>
            <a:pPr marL="228600" indent="-228600" algn="l">
              <a:buFont typeface="+mj-lt"/>
              <a:buAutoNum type="arabicPeriod"/>
            </a:pPr>
            <a:r>
              <a:rPr lang="en-US" sz="1100" b="1" i="0" dirty="0">
                <a:solidFill>
                  <a:srgbClr val="D1D5DB"/>
                </a:solidFill>
                <a:effectLst/>
                <a:latin typeface="+mn-lt"/>
              </a:rPr>
              <a:t>Supply chain optimization:</a:t>
            </a:r>
            <a:r>
              <a:rPr lang="en-US" sz="1100" b="0" i="0" dirty="0">
                <a:solidFill>
                  <a:srgbClr val="D1D5DB"/>
                </a:solidFill>
                <a:effectLst/>
                <a:latin typeface="+mn-lt"/>
              </a:rPr>
              <a:t> AI agents optimize supply chain operations by analyzing data across various sources to forecast demand and manage inventory. This leads to reduced waste and improved efficiency.</a:t>
            </a:r>
          </a:p>
          <a:p>
            <a:pPr marL="228600" indent="-228600" algn="l">
              <a:buFont typeface="+mj-lt"/>
              <a:buAutoNum type="arabicPeriod"/>
            </a:pPr>
            <a:r>
              <a:rPr lang="en-US" sz="1100" b="1" i="0" dirty="0">
                <a:solidFill>
                  <a:srgbClr val="D1D5DB"/>
                </a:solidFill>
                <a:effectLst/>
                <a:latin typeface="+mn-lt"/>
              </a:rPr>
              <a:t>Process automation:</a:t>
            </a:r>
            <a:r>
              <a:rPr lang="en-US" sz="1100" b="0" i="0" dirty="0">
                <a:solidFill>
                  <a:srgbClr val="D1D5DB"/>
                </a:solidFill>
                <a:effectLst/>
                <a:latin typeface="+mn-lt"/>
              </a:rPr>
              <a:t> AI helps automate repetitive tasks, such as material handling and assembly line operations, freeing up human workers for more complex tasks.</a:t>
            </a:r>
          </a:p>
          <a:p>
            <a:pPr marL="228600" indent="-228600" algn="l">
              <a:buFont typeface="+mj-lt"/>
              <a:buAutoNum type="arabicPeriod"/>
            </a:pPr>
            <a:r>
              <a:rPr lang="en-US" sz="1100" b="1" i="0" dirty="0">
                <a:solidFill>
                  <a:srgbClr val="D1D5DB"/>
                </a:solidFill>
                <a:effectLst/>
                <a:latin typeface="+mn-lt"/>
              </a:rPr>
              <a:t>Energy management:</a:t>
            </a:r>
            <a:r>
              <a:rPr lang="en-US" sz="1100" b="0" i="0" dirty="0">
                <a:solidFill>
                  <a:srgbClr val="D1D5DB"/>
                </a:solidFill>
                <a:effectLst/>
                <a:latin typeface="+mn-lt"/>
              </a:rPr>
              <a:t> AI optimizes energy consumption in manufacturing plants, reducing costs and environmental impact by adjusting energy use based on real-time data.</a:t>
            </a:r>
          </a:p>
          <a:p>
            <a:pPr marL="228600" indent="-228600" algn="l">
              <a:buFont typeface="+mj-lt"/>
              <a:buAutoNum type="arabicPeriod"/>
            </a:pPr>
            <a:r>
              <a:rPr lang="en-US" sz="1100" b="1" i="0" dirty="0">
                <a:solidFill>
                  <a:srgbClr val="D1D5DB"/>
                </a:solidFill>
                <a:effectLst/>
                <a:latin typeface="+mn-lt"/>
              </a:rPr>
              <a:t>Product development:</a:t>
            </a:r>
            <a:r>
              <a:rPr lang="en-US" sz="1100" b="0" i="0" dirty="0">
                <a:solidFill>
                  <a:srgbClr val="D1D5DB"/>
                </a:solidFill>
                <a:effectLst/>
                <a:latin typeface="+mn-lt"/>
              </a:rPr>
              <a:t> AI agents aid in designing and prototyping by analyzing trends and customer feedback, accelerating the time-to-market for new products.</a:t>
            </a:r>
          </a:p>
          <a:p>
            <a:endParaRPr lang="en-US"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24</a:t>
            </a:fld>
            <a:endParaRPr lang="en-US"/>
          </a:p>
        </p:txBody>
      </p:sp>
    </p:spTree>
    <p:extLst>
      <p:ext uri="{BB962C8B-B14F-4D97-AF65-F5344CB8AC3E}">
        <p14:creationId xmlns:p14="http://schemas.microsoft.com/office/powerpoint/2010/main" val="37155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endParaRPr lang="en-US" sz="1100"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25</a:t>
            </a:fld>
            <a:endParaRPr lang="en-US"/>
          </a:p>
        </p:txBody>
      </p:sp>
    </p:spTree>
    <p:extLst>
      <p:ext uri="{BB962C8B-B14F-4D97-AF65-F5344CB8AC3E}">
        <p14:creationId xmlns:p14="http://schemas.microsoft.com/office/powerpoint/2010/main" val="2190909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100"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26</a:t>
            </a:fld>
            <a:endParaRPr lang="en-US"/>
          </a:p>
        </p:txBody>
      </p:sp>
    </p:spTree>
    <p:extLst>
      <p:ext uri="{BB962C8B-B14F-4D97-AF65-F5344CB8AC3E}">
        <p14:creationId xmlns:p14="http://schemas.microsoft.com/office/powerpoint/2010/main" val="2225823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noProof="0" dirty="0">
                <a:latin typeface="+mn-lt"/>
              </a:rPr>
              <a:t>AI </a:t>
            </a:r>
            <a:r>
              <a:rPr lang="en-US" sz="1100" b="0" noProof="0" dirty="0">
                <a:latin typeface="+mn-lt"/>
              </a:rPr>
              <a:t>agents </a:t>
            </a:r>
            <a:r>
              <a:rPr lang="en-US" sz="1100" noProof="0" dirty="0">
                <a:latin typeface="+mn-lt"/>
              </a:rPr>
              <a:t>are integrated into systems that have undergone challenges but over the last few years</a:t>
            </a:r>
            <a:r>
              <a:rPr lang="en-US" sz="1100" b="0" noProof="0" dirty="0">
                <a:latin typeface="+mn-lt"/>
              </a:rPr>
              <a:t>. </a:t>
            </a:r>
            <a:endParaRPr lang="en-US" sz="1100" noProof="0" dirty="0">
              <a:latin typeface="+mn-lt"/>
            </a:endParaRPr>
          </a:p>
          <a:p>
            <a:r>
              <a:rPr lang="en-US" sz="1100" noProof="0" dirty="0">
                <a:latin typeface="+mn-lt"/>
              </a:rPr>
              <a:t>AI and generative AI (GenAI) applications have been designed from the outset to guarantee safe, high-quality results</a:t>
            </a:r>
            <a:r>
              <a:rPr lang="en-US" sz="1100" b="0" noProof="0" dirty="0">
                <a:latin typeface="+mn-lt"/>
              </a:rPr>
              <a:t>, </a:t>
            </a:r>
            <a:r>
              <a:rPr lang="en-US" sz="1100" noProof="0" dirty="0">
                <a:latin typeface="+mn-lt"/>
              </a:rPr>
              <a:t>while limiting the risks</a:t>
            </a:r>
            <a:r>
              <a:rPr lang="en-US" sz="1100" b="0" noProof="0" dirty="0">
                <a:latin typeface="+mn-lt"/>
              </a:rPr>
              <a:t>. </a:t>
            </a:r>
            <a:r>
              <a:rPr lang="en-US" sz="1100" noProof="0" dirty="0">
                <a:latin typeface="+mn-lt"/>
              </a:rPr>
              <a:t>However</a:t>
            </a:r>
            <a:r>
              <a:rPr lang="en-US" sz="1100" b="0" noProof="0" dirty="0">
                <a:latin typeface="+mn-lt"/>
              </a:rPr>
              <a:t>, </a:t>
            </a:r>
            <a:r>
              <a:rPr lang="en-US" sz="1100" noProof="0" dirty="0">
                <a:latin typeface="+mn-lt"/>
              </a:rPr>
              <a:t>agentic </a:t>
            </a:r>
            <a:r>
              <a:rPr lang="en-US" sz="1100" b="0" noProof="0" dirty="0">
                <a:latin typeface="+mn-lt"/>
              </a:rPr>
              <a:t>applications </a:t>
            </a:r>
            <a:r>
              <a:rPr lang="en-US" sz="1100" noProof="0" dirty="0">
                <a:latin typeface="+mn-lt"/>
              </a:rPr>
              <a:t>present new risks due to their increased complexity</a:t>
            </a:r>
            <a:r>
              <a:rPr lang="en-US" sz="1100" b="0" noProof="0" dirty="0">
                <a:latin typeface="+mn-lt"/>
              </a:rPr>
              <a:t>, </a:t>
            </a:r>
            <a:r>
              <a:rPr lang="en-US" sz="1100" noProof="0" dirty="0">
                <a:latin typeface="+mn-lt"/>
              </a:rPr>
              <a:t>the new wave of interactions between humans and their environment</a:t>
            </a:r>
            <a:r>
              <a:rPr lang="en-US" sz="1100" b="0" noProof="0" dirty="0">
                <a:latin typeface="+mn-lt"/>
              </a:rPr>
              <a:t>, </a:t>
            </a:r>
            <a:r>
              <a:rPr lang="en-US" sz="1100" noProof="0" dirty="0">
                <a:latin typeface="+mn-lt"/>
              </a:rPr>
              <a:t>and the new capabilities that these </a:t>
            </a:r>
            <a:r>
              <a:rPr lang="en-US" sz="1100" b="0" noProof="0" dirty="0">
                <a:latin typeface="+mn-lt"/>
              </a:rPr>
              <a:t>agents</a:t>
            </a:r>
            <a:r>
              <a:rPr lang="en-US" sz="1100" noProof="0" dirty="0">
                <a:latin typeface="+mn-lt"/>
              </a:rPr>
              <a:t> possess</a:t>
            </a:r>
            <a:r>
              <a:rPr lang="en-US" sz="1100" b="0" noProof="0" dirty="0">
                <a:latin typeface="+mn-lt"/>
              </a:rPr>
              <a:t>. </a:t>
            </a:r>
          </a:p>
          <a:p>
            <a:endParaRPr lang="en-US" sz="1100" noProof="0" dirty="0">
              <a:latin typeface="+mn-lt"/>
            </a:endParaRPr>
          </a:p>
          <a:p>
            <a:r>
              <a:rPr lang="en-US" sz="1100" noProof="0" dirty="0">
                <a:latin typeface="+mn-lt"/>
              </a:rPr>
              <a:t>These factors not only create new challenges, but also accentuate existing risks</a:t>
            </a:r>
            <a:r>
              <a:rPr lang="en-US" sz="1100" b="0" noProof="0" dirty="0">
                <a:latin typeface="+mn-lt"/>
              </a:rPr>
              <a:t>.</a:t>
            </a:r>
            <a:r>
              <a:rPr lang="en-US" sz="1100" noProof="0" dirty="0">
                <a:latin typeface="+mn-lt"/>
              </a:rPr>
              <a:t> </a:t>
            </a:r>
            <a:endParaRPr lang="en-US" sz="1100" noProof="0" dirty="0">
              <a:latin typeface="+mn-lt"/>
              <a:ea typeface="Calibri"/>
              <a:cs typeface="Calibri"/>
            </a:endParaRPr>
          </a:p>
          <a:p>
            <a:r>
              <a:rPr lang="en-US" sz="1100" noProof="0" dirty="0">
                <a:latin typeface="+mn-lt"/>
              </a:rPr>
              <a:t> </a:t>
            </a:r>
            <a:endParaRPr lang="en-US" sz="1100" noProof="0" dirty="0">
              <a:latin typeface="+mn-lt"/>
              <a:ea typeface="Calibri"/>
              <a:cs typeface="Calibri"/>
            </a:endParaRPr>
          </a:p>
          <a:p>
            <a:r>
              <a:rPr lang="en-US" sz="1100" noProof="0" dirty="0">
                <a:latin typeface="+mn-lt"/>
              </a:rPr>
              <a:t>The main risks associated with AI </a:t>
            </a:r>
            <a:r>
              <a:rPr lang="en-US" sz="1100" b="0" noProof="0" dirty="0">
                <a:latin typeface="+mn-lt"/>
              </a:rPr>
              <a:t>agents </a:t>
            </a:r>
            <a:r>
              <a:rPr lang="en-US" sz="1100" noProof="0" dirty="0">
                <a:latin typeface="+mn-lt"/>
              </a:rPr>
              <a:t>are therefore as follows:</a:t>
            </a:r>
            <a:endParaRPr lang="en-US" sz="1100" noProof="0" dirty="0">
              <a:latin typeface="+mn-lt"/>
              <a:ea typeface="Calibri"/>
              <a:cs typeface="Calibri"/>
            </a:endParaRPr>
          </a:p>
          <a:p>
            <a:pPr marL="228600" indent="-228600">
              <a:buFont typeface="+mj-lt"/>
              <a:buAutoNum type="arabicPeriod"/>
              <a:defRPr/>
            </a:pPr>
            <a:r>
              <a:rPr lang="en-US" sz="1100" b="1" noProof="0" dirty="0">
                <a:latin typeface="+mn-lt"/>
              </a:rPr>
              <a:t>Unpredictability of multi-stage user inputs</a:t>
            </a:r>
            <a:r>
              <a:rPr lang="en-US" sz="1100" noProof="0" dirty="0">
                <a:latin typeface="+mn-lt"/>
              </a:rPr>
              <a:t>: user inputs can be varied and complex, which can lead to unexpected reactions and security threats if inputs are not well specified. (</a:t>
            </a:r>
            <a:r>
              <a:rPr lang="en-US" sz="1100" b="1" noProof="0" dirty="0">
                <a:latin typeface="+mn-lt"/>
              </a:rPr>
              <a:t>RED TEAMING</a:t>
            </a:r>
            <a:r>
              <a:rPr lang="en-US" sz="1100" noProof="0" dirty="0">
                <a:latin typeface="+mn-lt"/>
              </a:rPr>
              <a:t>)</a:t>
            </a:r>
          </a:p>
          <a:p>
            <a:pPr marL="228600" indent="-228600">
              <a:buFont typeface="+mj-lt"/>
              <a:buAutoNum type="arabicPeriod"/>
              <a:defRPr/>
            </a:pPr>
            <a:r>
              <a:rPr lang="en-US" sz="1100" b="1" noProof="0" dirty="0">
                <a:latin typeface="+mn-lt"/>
              </a:rPr>
              <a:t>Complexity of internal execution</a:t>
            </a:r>
            <a:r>
              <a:rPr lang="en-US" sz="1100" noProof="0" dirty="0">
                <a:latin typeface="+mn-lt"/>
              </a:rPr>
              <a:t>: the internal processes of AI agents are often complex and difficult to control, which can mask security issues.</a:t>
            </a:r>
          </a:p>
          <a:p>
            <a:pPr marL="228600" indent="-228600">
              <a:buFont typeface="+mj-lt"/>
              <a:buAutoNum type="arabicPeriod"/>
              <a:defRPr/>
            </a:pPr>
            <a:r>
              <a:rPr lang="en-US" sz="1100" b="1" noProof="0" dirty="0">
                <a:latin typeface="+mn-lt"/>
              </a:rPr>
              <a:t>Variability of operational environments</a:t>
            </a:r>
            <a:r>
              <a:rPr lang="en-US" sz="1100" noProof="0" dirty="0">
                <a:latin typeface="+mn-lt"/>
              </a:rPr>
              <a:t>: AI agents can operate in different environments, which can lead to inconsistent </a:t>
            </a:r>
            <a:r>
              <a:rPr lang="en-US" sz="1100" noProof="0" dirty="0" err="1">
                <a:latin typeface="+mn-lt"/>
              </a:rPr>
              <a:t>behaviour</a:t>
            </a:r>
            <a:r>
              <a:rPr lang="en-US" sz="1100" noProof="0" dirty="0">
                <a:latin typeface="+mn-lt"/>
              </a:rPr>
              <a:t> and security risks.</a:t>
            </a:r>
            <a:endParaRPr lang="en-US" sz="1100" noProof="0" dirty="0">
              <a:latin typeface="+mn-lt"/>
              <a:ea typeface="Calibri"/>
              <a:cs typeface="Calibri"/>
            </a:endParaRPr>
          </a:p>
          <a:p>
            <a:pPr marL="228600" indent="-228600">
              <a:buFont typeface="+mj-lt"/>
              <a:buAutoNum type="arabicPeriod"/>
              <a:defRPr/>
            </a:pPr>
            <a:r>
              <a:rPr lang="en-US" sz="1100" b="1" noProof="0" dirty="0">
                <a:latin typeface="+mn-lt"/>
              </a:rPr>
              <a:t>Interactions with untrusted external entities</a:t>
            </a:r>
            <a:r>
              <a:rPr lang="en-US" sz="1100" noProof="0" dirty="0">
                <a:latin typeface="+mn-lt"/>
              </a:rPr>
              <a:t>: AI agents often need to interact with external tools or other agents, which can open up attack surfaces if these entities are untrusted. (Issue of </a:t>
            </a:r>
            <a:r>
              <a:rPr lang="en-US" sz="1100" b="1" noProof="0" dirty="0">
                <a:latin typeface="+mn-lt"/>
              </a:rPr>
              <a:t>TRUST </a:t>
            </a:r>
            <a:r>
              <a:rPr lang="en-US" sz="1100" noProof="0" dirty="0">
                <a:latin typeface="+mn-lt"/>
              </a:rPr>
              <a:t>with external entities)</a:t>
            </a:r>
            <a:endParaRPr lang="en-US" sz="1100" noProof="0" dirty="0">
              <a:latin typeface="+mn-lt"/>
              <a:ea typeface="Calibri"/>
              <a:cs typeface="Calibri"/>
            </a:endParaRPr>
          </a:p>
          <a:p>
            <a:pPr marL="228600" indent="-228600">
              <a:buAutoNum type="arabicParenR"/>
              <a:defRPr/>
            </a:pPr>
            <a:endParaRPr lang="en-US" sz="1100" noProof="0" dirty="0">
              <a:latin typeface="+mn-lt"/>
              <a:ea typeface="Calibri"/>
              <a:cs typeface="Calibri"/>
            </a:endParaRPr>
          </a:p>
          <a:p>
            <a:pPr marL="0" indent="0">
              <a:buNone/>
              <a:defRPr/>
            </a:pPr>
            <a:r>
              <a:rPr lang="en-US" sz="1100" noProof="0" dirty="0">
                <a:latin typeface="+mn-lt"/>
                <a:ea typeface="Calibri"/>
                <a:cs typeface="Calibri"/>
              </a:rPr>
              <a:t>Links</a:t>
            </a:r>
          </a:p>
          <a:p>
            <a:pPr marL="171450" indent="-171450">
              <a:buFont typeface="Arial" panose="020B0604020202020204" pitchFamily="34" charset="0"/>
              <a:buChar char="•"/>
              <a:defRPr/>
            </a:pPr>
            <a:r>
              <a:rPr lang="en-US" sz="1100" b="0" i="0" noProof="0" dirty="0">
                <a:effectLst/>
                <a:latin typeface="+mn-lt"/>
              </a:rPr>
              <a:t>AI Agents Under Threat: A Survey of Key Security Challenges: </a:t>
            </a:r>
            <a:r>
              <a:rPr lang="en-US" sz="1100" b="0" i="0" noProof="0" dirty="0">
                <a:effectLst/>
                <a:latin typeface="+mn-lt"/>
                <a:hlinkClick r:id="rId3"/>
              </a:rPr>
              <a:t>https://arxiv.org/pdf/2406.02630</a:t>
            </a:r>
            <a:endParaRPr lang="en-US" sz="1100" b="0" i="0" noProof="0" dirty="0">
              <a:effectLst/>
              <a:latin typeface="+mn-lt"/>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27</a:t>
            </a:fld>
            <a:endParaRPr lang="en-US"/>
          </a:p>
        </p:txBody>
      </p:sp>
    </p:spTree>
    <p:extLst>
      <p:ext uri="{BB962C8B-B14F-4D97-AF65-F5344CB8AC3E}">
        <p14:creationId xmlns:p14="http://schemas.microsoft.com/office/powerpoint/2010/main" val="18479420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noProof="0" dirty="0">
                <a:latin typeface="+mn-lt"/>
              </a:rPr>
              <a:t>These risks can lead to dangerous behavior. The main dangerous behaviors linked to AI agents are </a:t>
            </a:r>
            <a:r>
              <a:rPr lang="en-US" sz="1100" b="1" noProof="0" dirty="0">
                <a:latin typeface="+mn-lt"/>
              </a:rPr>
              <a:t>overconfidence </a:t>
            </a:r>
            <a:r>
              <a:rPr lang="en-US" sz="1100" noProof="0" dirty="0">
                <a:latin typeface="+mn-lt"/>
              </a:rPr>
              <a:t>and </a:t>
            </a:r>
            <a:r>
              <a:rPr lang="en-US" sz="1100" b="1" noProof="0" dirty="0">
                <a:latin typeface="+mn-lt"/>
              </a:rPr>
              <a:t>misuse/abuse</a:t>
            </a:r>
            <a:r>
              <a:rPr lang="en-US" sz="1100" noProof="0" dirty="0">
                <a:latin typeface="+mn-lt"/>
              </a:rPr>
              <a:t>.</a:t>
            </a:r>
          </a:p>
          <a:p>
            <a:r>
              <a:rPr lang="en-US" sz="1100" noProof="0" dirty="0">
                <a:latin typeface="+mn-lt"/>
              </a:rPr>
              <a:t> </a:t>
            </a:r>
            <a:endParaRPr lang="en-US" sz="1100" noProof="0" dirty="0">
              <a:latin typeface="+mn-lt"/>
              <a:ea typeface="Calibri"/>
              <a:cs typeface="Calibri"/>
            </a:endParaRPr>
          </a:p>
          <a:p>
            <a:r>
              <a:rPr lang="en-US" sz="1100" noProof="0" dirty="0">
                <a:latin typeface="+mn-lt"/>
              </a:rPr>
              <a:t>Overconfidence can be explained by human bias.</a:t>
            </a:r>
            <a:endParaRPr lang="en-US" sz="1100" noProof="0" dirty="0">
              <a:latin typeface="+mn-lt"/>
              <a:ea typeface="Calibri"/>
              <a:cs typeface="Calibri"/>
            </a:endParaRPr>
          </a:p>
          <a:p>
            <a:endParaRPr lang="en-US" sz="1100" noProof="0" dirty="0">
              <a:latin typeface="+mn-lt"/>
              <a:ea typeface="Calibri"/>
              <a:cs typeface="Calibri"/>
            </a:endParaRPr>
          </a:p>
          <a:p>
            <a:r>
              <a:rPr lang="en-US" sz="1100" noProof="0" dirty="0">
                <a:latin typeface="+mn-lt"/>
              </a:rPr>
              <a:t>One example is </a:t>
            </a:r>
            <a:r>
              <a:rPr lang="en-US" sz="1100" b="1" noProof="0" dirty="0">
                <a:latin typeface="+mn-lt"/>
              </a:rPr>
              <a:t>automation bias</a:t>
            </a:r>
            <a:r>
              <a:rPr lang="en-US" sz="1100" noProof="0" dirty="0">
                <a:latin typeface="+mn-lt"/>
              </a:rPr>
              <a:t>, which consists of ignoring all the negative aspects of the system and retaining only its capabilities.</a:t>
            </a:r>
            <a:endParaRPr lang="en-US" sz="1100" noProof="0" dirty="0">
              <a:latin typeface="+mn-lt"/>
              <a:ea typeface="Calibri"/>
              <a:cs typeface="Calibri"/>
            </a:endParaRPr>
          </a:p>
          <a:p>
            <a:endParaRPr lang="en-US" sz="1100" noProof="0" dirty="0">
              <a:latin typeface="+mn-lt"/>
            </a:endParaRPr>
          </a:p>
          <a:p>
            <a:r>
              <a:rPr lang="en-US" sz="1100" noProof="0" dirty="0">
                <a:latin typeface="+mn-lt"/>
              </a:rPr>
              <a:t>There is also </a:t>
            </a:r>
            <a:r>
              <a:rPr lang="en-US" sz="1100" b="1" noProof="0" dirty="0">
                <a:latin typeface="+mn-lt"/>
              </a:rPr>
              <a:t>confirmation bias</a:t>
            </a:r>
            <a:r>
              <a:rPr lang="en-US" sz="1100" noProof="0" dirty="0">
                <a:latin typeface="+mn-lt"/>
              </a:rPr>
              <a:t>, which means that results are not verified.</a:t>
            </a:r>
            <a:endParaRPr lang="en-US" sz="1100" noProof="0" dirty="0">
              <a:latin typeface="+mn-lt"/>
              <a:ea typeface="Calibri"/>
              <a:cs typeface="Calibri"/>
            </a:endParaRPr>
          </a:p>
          <a:p>
            <a:r>
              <a:rPr lang="en-US" sz="1100" noProof="0" dirty="0">
                <a:latin typeface="+mn-lt"/>
              </a:rPr>
              <a:t> </a:t>
            </a:r>
          </a:p>
          <a:p>
            <a:r>
              <a:rPr lang="en-US" sz="1100" noProof="0" dirty="0">
                <a:latin typeface="+mn-lt"/>
              </a:rPr>
              <a:t>Finally, there is also </a:t>
            </a:r>
            <a:r>
              <a:rPr lang="en-US" sz="1100" b="1" noProof="0" dirty="0">
                <a:latin typeface="+mn-lt"/>
              </a:rPr>
              <a:t>order bias</a:t>
            </a:r>
            <a:r>
              <a:rPr lang="en-US" sz="1100" noProof="0" dirty="0">
                <a:latin typeface="+mn-lt"/>
              </a:rPr>
              <a:t>, which means that the system is tested at the outset and found to work well, and that we have confidence in it without retesting it at a later date.</a:t>
            </a:r>
            <a:endParaRPr lang="en-US" sz="1100" noProof="0" dirty="0">
              <a:latin typeface="+mn-lt"/>
              <a:ea typeface="Calibri"/>
              <a:cs typeface="Calibri"/>
            </a:endParaRPr>
          </a:p>
          <a:p>
            <a:r>
              <a:rPr lang="en-US" sz="1100" noProof="0" dirty="0">
                <a:latin typeface="+mn-lt"/>
              </a:rPr>
              <a:t> </a:t>
            </a:r>
            <a:endParaRPr lang="en-US" sz="1100" noProof="0" dirty="0">
              <a:latin typeface="+mn-lt"/>
              <a:ea typeface="Calibri"/>
              <a:cs typeface="Calibri"/>
            </a:endParaRPr>
          </a:p>
          <a:p>
            <a:r>
              <a:rPr lang="en-US" sz="1100" noProof="0" dirty="0">
                <a:latin typeface="+mn-lt"/>
              </a:rPr>
              <a:t>These biases are dangerous because agentic applications can hallucinate, use information from erroneous sources or propagate biases resulting from their training.</a:t>
            </a:r>
            <a:endParaRPr lang="en-US" sz="1100" noProof="0" dirty="0">
              <a:latin typeface="+mn-lt"/>
              <a:ea typeface="Calibri"/>
              <a:cs typeface="Calibri"/>
            </a:endParaRPr>
          </a:p>
          <a:p>
            <a:endParaRPr lang="en-US" sz="1100" noProof="0" dirty="0">
              <a:solidFill>
                <a:srgbClr val="000000"/>
              </a:solidFill>
              <a:latin typeface="+mn-lt"/>
              <a:ea typeface="Calibri"/>
              <a:cs typeface="Calibri"/>
            </a:endParaRPr>
          </a:p>
          <a:p>
            <a:r>
              <a:rPr lang="en-US" sz="1100" noProof="0" dirty="0">
                <a:latin typeface="+mn-lt"/>
              </a:rPr>
              <a:t>The other behavior comes from the overall architecture of agentic applications. </a:t>
            </a:r>
            <a:endParaRPr lang="en-US" sz="1100" noProof="0" dirty="0">
              <a:latin typeface="+mn-lt"/>
              <a:ea typeface="Calibri"/>
              <a:cs typeface="Calibri"/>
            </a:endParaRPr>
          </a:p>
          <a:p>
            <a:r>
              <a:rPr lang="en-US" sz="1100" noProof="0" dirty="0">
                <a:latin typeface="+mn-lt"/>
              </a:rPr>
              <a:t>From the unpredictability of inputs to the complexity of execution and the use of external entities, it creates numerous vulnerabilities that can be misused.</a:t>
            </a:r>
          </a:p>
          <a:p>
            <a:r>
              <a:rPr lang="en-US" sz="1100" noProof="0" dirty="0">
                <a:latin typeface="+mn-lt"/>
              </a:rPr>
              <a:t>From a security perspective, these vulnerabilities can be used to steal </a:t>
            </a:r>
            <a:r>
              <a:rPr lang="en-US" sz="1100" b="1" noProof="0" dirty="0">
                <a:latin typeface="+mn-lt"/>
              </a:rPr>
              <a:t>prompt injection </a:t>
            </a:r>
            <a:r>
              <a:rPr lang="en-US" sz="1100" noProof="0" dirty="0">
                <a:latin typeface="+mn-lt"/>
              </a:rPr>
              <a:t>data, for example.</a:t>
            </a:r>
            <a:endParaRPr lang="en-US" sz="1100" noProof="0" dirty="0">
              <a:latin typeface="+mn-lt"/>
              <a:ea typeface="Calibri"/>
              <a:cs typeface="Calibri"/>
            </a:endParaRPr>
          </a:p>
          <a:p>
            <a:r>
              <a:rPr lang="en-US" sz="1100" noProof="0" dirty="0">
                <a:latin typeface="+mn-lt"/>
              </a:rPr>
              <a:t>In addition, AI agents can generate </a:t>
            </a:r>
            <a:r>
              <a:rPr lang="en-US" sz="1100" b="1" noProof="0" dirty="0">
                <a:latin typeface="+mn-lt"/>
              </a:rPr>
              <a:t>harmful content</a:t>
            </a:r>
            <a:r>
              <a:rPr lang="en-US" sz="1100" noProof="0" dirty="0">
                <a:latin typeface="+mn-lt"/>
              </a:rPr>
              <a:t>, including misinformation, hate speech or dangerous instructions. </a:t>
            </a:r>
            <a:endParaRPr lang="en-US" sz="1100" noProof="0" dirty="0">
              <a:latin typeface="+mn-lt"/>
              <a:ea typeface="Calibri"/>
              <a:cs typeface="Calibri"/>
            </a:endParaRPr>
          </a:p>
          <a:p>
            <a:r>
              <a:rPr lang="en-US" sz="1100" noProof="0" dirty="0">
                <a:latin typeface="+mn-lt"/>
              </a:rPr>
              <a:t>The misuse of AI can </a:t>
            </a:r>
            <a:r>
              <a:rPr lang="en-US" sz="1100" b="1" noProof="0" dirty="0">
                <a:latin typeface="+mn-lt"/>
              </a:rPr>
              <a:t>erode trust in the technology and hinder its adoption</a:t>
            </a:r>
            <a:r>
              <a:rPr lang="en-US" sz="1100" noProof="0" dirty="0">
                <a:latin typeface="+mn-lt"/>
              </a:rPr>
              <a:t>.</a:t>
            </a:r>
            <a:endParaRPr lang="en-US" sz="1100" noProof="0" dirty="0">
              <a:latin typeface="+mn-lt"/>
              <a:ea typeface="Calibri"/>
              <a:cs typeface="Calibri"/>
            </a:endParaRPr>
          </a:p>
          <a:p>
            <a:r>
              <a:rPr lang="en-US" sz="1100" noProof="0" dirty="0">
                <a:latin typeface="+mn-lt"/>
              </a:rPr>
              <a:t> </a:t>
            </a:r>
            <a:endParaRPr lang="en-US" sz="1100" noProof="0" dirty="0">
              <a:latin typeface="+mn-lt"/>
              <a:ea typeface="Calibri"/>
              <a:cs typeface="Calibri"/>
            </a:endParaRPr>
          </a:p>
          <a:p>
            <a:r>
              <a:rPr lang="en-US" sz="1100" noProof="0" dirty="0">
                <a:latin typeface="+mn-lt"/>
              </a:rPr>
              <a:t>Here are two research papers from </a:t>
            </a:r>
            <a:r>
              <a:rPr lang="en-US" sz="1100" b="0" noProof="0" dirty="0">
                <a:latin typeface="+mn-lt"/>
              </a:rPr>
              <a:t>Microsoft Research </a:t>
            </a:r>
            <a:r>
              <a:rPr lang="en-US" sz="1100" noProof="0" dirty="0">
                <a:latin typeface="+mn-lt"/>
              </a:rPr>
              <a:t>to delve deeper into the topics of mental biases with suggested approaches to keep in mind</a:t>
            </a:r>
            <a:r>
              <a:rPr lang="en-US" sz="1100" b="0" noProof="0" dirty="0">
                <a:latin typeface="+mn-lt"/>
              </a:rPr>
              <a:t>.</a:t>
            </a:r>
            <a:endParaRPr lang="en-US" sz="1100" noProof="0" dirty="0">
              <a:latin typeface="+mn-lt"/>
              <a:ea typeface="Calibri"/>
              <a:cs typeface="Calibri"/>
            </a:endParaRPr>
          </a:p>
          <a:p>
            <a:endParaRPr lang="fr-FR" sz="1100" b="1" dirty="0">
              <a:latin typeface="+mn-lt"/>
            </a:endParaRPr>
          </a:p>
          <a:p>
            <a:pPr algn="l" rtl="0" fontAlgn="base"/>
            <a:r>
              <a:rPr lang="en-US" sz="1100" dirty="0">
                <a:solidFill>
                  <a:srgbClr val="000000"/>
                </a:solidFill>
                <a:latin typeface="+mn-lt"/>
                <a:cs typeface="Segoe UI"/>
              </a:rPr>
              <a:t>Links</a:t>
            </a:r>
            <a:r>
              <a:rPr lang="en-US" sz="1100" b="0" i="0" u="none" strike="noStrike" dirty="0">
                <a:solidFill>
                  <a:srgbClr val="000000"/>
                </a:solidFill>
                <a:effectLst/>
                <a:latin typeface="+mn-lt"/>
                <a:cs typeface="Segoe UI"/>
              </a:rPr>
              <a:t>:</a:t>
            </a:r>
            <a:r>
              <a:rPr lang="en-US" sz="1100" b="0" i="0" dirty="0">
                <a:solidFill>
                  <a:srgbClr val="444444"/>
                </a:solidFill>
                <a:effectLst/>
                <a:latin typeface="+mn-lt"/>
                <a:cs typeface="Segoe UI"/>
              </a:rPr>
              <a:t>​</a:t>
            </a:r>
          </a:p>
          <a:p>
            <a:pPr marL="171450" indent="-171450" algn="l" rtl="0" fontAlgn="base">
              <a:buFont typeface="Arial" panose="020B0604020202020204" pitchFamily="34" charset="0"/>
              <a:buChar char="•"/>
            </a:pPr>
            <a:r>
              <a:rPr lang="en-US" sz="1100" b="0" i="0" u="sng" strike="noStrike" dirty="0">
                <a:solidFill>
                  <a:srgbClr val="0078D4"/>
                </a:solidFill>
                <a:effectLst/>
                <a:latin typeface="+mn-lt"/>
                <a:hlinkClick r:id="rId3"/>
              </a:rPr>
              <a:t>https://aka.ms/overreliance_review</a:t>
            </a:r>
            <a:r>
              <a:rPr lang="en-US" sz="1100" b="0" i="0" dirty="0">
                <a:solidFill>
                  <a:srgbClr val="444444"/>
                </a:solidFill>
                <a:effectLst/>
                <a:latin typeface="+mn-lt"/>
              </a:rPr>
              <a:t>​</a:t>
            </a:r>
          </a:p>
          <a:p>
            <a:pPr marL="171450" indent="-171450" algn="l" rtl="0" fontAlgn="base">
              <a:buFont typeface="Arial" panose="020B0604020202020204" pitchFamily="34" charset="0"/>
              <a:buChar char="•"/>
            </a:pPr>
            <a:r>
              <a:rPr lang="en-US" sz="1100" b="0" i="0" u="sng" strike="noStrike" dirty="0">
                <a:solidFill>
                  <a:srgbClr val="0078D4"/>
                </a:solidFill>
                <a:effectLst/>
                <a:latin typeface="+mn-lt"/>
                <a:hlinkClick r:id="rId4"/>
              </a:rPr>
              <a:t>https://aka.ms/genAI_reliance</a:t>
            </a:r>
            <a:endParaRPr lang="en-US" sz="1100" b="0" i="0" dirty="0">
              <a:solidFill>
                <a:srgbClr val="444444"/>
              </a:solidFill>
              <a:effectLst/>
              <a:latin typeface="+mn-lt"/>
            </a:endParaRPr>
          </a:p>
          <a:p>
            <a:endParaRPr lang="fr-FR" sz="1100" b="1" dirty="0">
              <a:latin typeface="+mn-lt"/>
            </a:endParaRPr>
          </a:p>
          <a:p>
            <a:endParaRPr lang="fr-FR" sz="1100" b="1" dirty="0">
              <a:latin typeface="+mn-lt"/>
            </a:endParaRPr>
          </a:p>
          <a:p>
            <a:endParaRPr lang="fr-FR" b="1" dirty="0"/>
          </a:p>
          <a:p>
            <a:endParaRPr lang="fr-FR" b="1"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28</a:t>
            </a:fld>
            <a:endParaRPr lang="en-US"/>
          </a:p>
        </p:txBody>
      </p:sp>
    </p:spTree>
    <p:extLst>
      <p:ext uri="{BB962C8B-B14F-4D97-AF65-F5344CB8AC3E}">
        <p14:creationId xmlns:p14="http://schemas.microsoft.com/office/powerpoint/2010/main" val="1334436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26B83-7C8F-9735-86A4-AF70AAC1681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E457D29C-49DC-5694-45CF-4BB9E0DC2F0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9D2094D6-5814-F08A-D431-9496606470C1}"/>
              </a:ext>
            </a:extLst>
          </p:cNvPr>
          <p:cNvSpPr>
            <a:spLocks noGrp="1"/>
          </p:cNvSpPr>
          <p:nvPr>
            <p:ph type="body" idx="1"/>
          </p:nvPr>
        </p:nvSpPr>
        <p:spPr/>
        <p:txBody>
          <a:bodyPr/>
          <a:lstStyle/>
          <a:p>
            <a:r>
              <a:rPr lang="en-US" sz="1100" noProof="0" dirty="0">
                <a:solidFill>
                  <a:srgbClr val="000000"/>
                </a:solidFill>
              </a:rPr>
              <a:t>To</a:t>
            </a:r>
            <a:r>
              <a:rPr lang="en-US" sz="1100" noProof="0" dirty="0"/>
              <a:t> deal with the risks involved in using AI</a:t>
            </a:r>
            <a:r>
              <a:rPr lang="en-US" sz="1100" b="0" i="0" u="none" strike="noStrike" noProof="0" dirty="0">
                <a:solidFill>
                  <a:srgbClr val="000000"/>
                </a:solidFill>
                <a:effectLst/>
              </a:rPr>
              <a:t>, Microsoft </a:t>
            </a:r>
            <a:r>
              <a:rPr lang="en-US" sz="1100" noProof="0" dirty="0">
                <a:solidFill>
                  <a:srgbClr val="000000"/>
                </a:solidFill>
              </a:rPr>
              <a:t>has published</a:t>
            </a:r>
            <a:r>
              <a:rPr lang="en-US" sz="1100" noProof="0" dirty="0"/>
              <a:t> </a:t>
            </a:r>
            <a:r>
              <a:rPr lang="en-US" sz="1100" b="0" i="0" u="none" strike="noStrike" noProof="0" dirty="0">
                <a:solidFill>
                  <a:srgbClr val="000000"/>
                </a:solidFill>
                <a:effectLst/>
              </a:rPr>
              <a:t>a </a:t>
            </a:r>
            <a:r>
              <a:rPr lang="en-US" sz="1100" noProof="0" dirty="0"/>
              <a:t>Responsible AI </a:t>
            </a:r>
            <a:r>
              <a:rPr lang="en-US" sz="1100" b="0" i="0" u="none" strike="noStrike" noProof="0" dirty="0">
                <a:solidFill>
                  <a:srgbClr val="000000"/>
                </a:solidFill>
                <a:effectLst/>
              </a:rPr>
              <a:t>Standard (RAIS), </a:t>
            </a:r>
            <a:r>
              <a:rPr lang="en-US" sz="1100" noProof="0" dirty="0">
                <a:solidFill>
                  <a:srgbClr val="000000"/>
                </a:solidFill>
              </a:rPr>
              <a:t>accompanied</a:t>
            </a:r>
            <a:r>
              <a:rPr lang="en-US" sz="1100" noProof="0" dirty="0"/>
              <a:t> by a model and an impact analysis </a:t>
            </a:r>
            <a:r>
              <a:rPr lang="en-US" sz="1100" b="0" i="0" u="none" strike="noStrike" noProof="0" dirty="0">
                <a:solidFill>
                  <a:srgbClr val="000000"/>
                </a:solidFill>
                <a:effectLst/>
              </a:rPr>
              <a:t>guide.</a:t>
            </a:r>
            <a:r>
              <a:rPr lang="en-US" sz="1100" noProof="0" dirty="0">
                <a:solidFill>
                  <a:srgbClr val="000000"/>
                </a:solidFill>
              </a:rPr>
              <a:t>  </a:t>
            </a:r>
            <a:endParaRPr lang="en-US" sz="1100" noProof="0" dirty="0"/>
          </a:p>
          <a:p>
            <a:r>
              <a:rPr lang="en-US" sz="1100" noProof="0" dirty="0">
                <a:solidFill>
                  <a:srgbClr val="000000"/>
                </a:solidFill>
              </a:rPr>
              <a:t> </a:t>
            </a:r>
            <a:endParaRPr lang="en-US" sz="1100" noProof="0" dirty="0"/>
          </a:p>
          <a:p>
            <a:r>
              <a:rPr lang="en-US" sz="1100" noProof="0" dirty="0">
                <a:solidFill>
                  <a:srgbClr val="000000"/>
                </a:solidFill>
              </a:rPr>
              <a:t>Impact assessments have proved useful at </a:t>
            </a:r>
            <a:r>
              <a:rPr lang="en-US" sz="1100" noProof="0" dirty="0"/>
              <a:t>Microsoft to ensure that teams explore in depth the impact of their AI system, including stakeholders, expected benefits and risks and other collateral damage, from the earliest stages of design. </a:t>
            </a:r>
            <a:endParaRPr lang="en-US" sz="1100" noProof="0" dirty="0">
              <a:ea typeface="Calibri" panose="020F0502020204030204"/>
              <a:cs typeface="Calibri" panose="020F0502020204030204"/>
            </a:endParaRPr>
          </a:p>
          <a:p>
            <a:r>
              <a:rPr lang="en-US" sz="1100" noProof="0" dirty="0"/>
              <a:t>Stakeholder analysis highlights stakeholders and enables teams to consider the impact the system may have on them. Questions related to the objectives of the standard help to identify potential damage.</a:t>
            </a:r>
          </a:p>
          <a:p>
            <a:endParaRPr lang="fr-FR" dirty="0">
              <a:ea typeface="Calibri"/>
              <a:cs typeface="Calibri"/>
            </a:endParaRPr>
          </a:p>
          <a:p>
            <a:r>
              <a:rPr lang="en-US" dirty="0"/>
              <a:t>Links:</a:t>
            </a:r>
            <a:endParaRPr lang="en-US" dirty="0">
              <a:ea typeface="Calibri"/>
              <a:cs typeface="Calibri"/>
            </a:endParaRPr>
          </a:p>
          <a:p>
            <a:pPr marL="171450" indent="-171450">
              <a:buFont typeface="Arial" panose="020B0604020202020204" pitchFamily="34" charset="0"/>
              <a:buChar char="•"/>
            </a:pPr>
            <a:r>
              <a:rPr lang="en-US" dirty="0">
                <a:hlinkClick r:id="rId3"/>
              </a:rPr>
              <a:t>Microsoft's framework for building AI systems responsibly - Microsoft On the Issues</a:t>
            </a:r>
            <a:r>
              <a:rPr lang="en-US" dirty="0"/>
              <a:t>: </a:t>
            </a:r>
            <a:r>
              <a:rPr lang="en-US" dirty="0">
                <a:hlinkClick r:id="rId3"/>
              </a:rPr>
              <a:t>https://blogs.microsoft.com/on-the-issues/2022/06/21/microsofts-framework-for-building-ai-systems-responsibly/</a:t>
            </a:r>
            <a:endParaRPr lang="en-US" dirty="0"/>
          </a:p>
          <a:p>
            <a:pPr marL="171450" indent="-171450">
              <a:buFont typeface="Arial" panose="020B0604020202020204" pitchFamily="34" charset="0"/>
              <a:buChar char="•"/>
            </a:pPr>
            <a:r>
              <a:rPr lang="fr-FR" dirty="0">
                <a:hlinkClick r:id="rId4"/>
              </a:rPr>
              <a:t>Microsoft-RAI-Impact-Assessment-Template.pdf</a:t>
            </a:r>
            <a:r>
              <a:rPr lang="fr-FR" dirty="0"/>
              <a:t>: </a:t>
            </a:r>
            <a:r>
              <a:rPr lang="fr-FR" dirty="0">
                <a:hlinkClick r:id="rId4"/>
              </a:rPr>
              <a:t>https://blogs.microsoft.com/wp-content/uploads/prod/sites/5/2022/06/Microsoft-RAI-Impact-Assessment-Template.pdf</a:t>
            </a:r>
            <a:endParaRPr lang="en-US" dirty="0"/>
          </a:p>
          <a:p>
            <a:pPr marL="171450" indent="-171450">
              <a:buFont typeface="Arial" panose="020B0604020202020204" pitchFamily="34" charset="0"/>
              <a:buChar char="•"/>
            </a:pPr>
            <a:r>
              <a:rPr lang="fr-FR" dirty="0">
                <a:hlinkClick r:id="rId5"/>
              </a:rPr>
              <a:t>Microsoft-RAI-Impact-Assessment-Guide.pdf</a:t>
            </a:r>
            <a:r>
              <a:rPr lang="fr-FR" dirty="0"/>
              <a:t>: </a:t>
            </a:r>
            <a:r>
              <a:rPr lang="fr-FR" dirty="0">
                <a:hlinkClick r:id="rId5"/>
              </a:rPr>
              <a:t>https://blogs.microsoft.com/wp-content/uploads/prod/sites/5/2022/06/Microsoft-RAI-Impact-Assessment-Guide.pdf</a:t>
            </a:r>
            <a:endParaRPr lang="en-US" dirty="0"/>
          </a:p>
          <a:p>
            <a:pPr marL="171450" indent="-171450">
              <a:buFont typeface="Arial" panose="020B0604020202020204" pitchFamily="34" charset="0"/>
              <a:buChar char="•"/>
            </a:pPr>
            <a:r>
              <a:rPr lang="fr-FR" dirty="0">
                <a:hlinkClick r:id="rId6"/>
              </a:rPr>
              <a:t>ISO/IEC DIS 42005 - Information </a:t>
            </a:r>
            <a:r>
              <a:rPr lang="fr-FR" dirty="0" err="1">
                <a:hlinkClick r:id="rId6"/>
              </a:rPr>
              <a:t>technology</a:t>
            </a:r>
            <a:r>
              <a:rPr lang="fr-FR" dirty="0">
                <a:hlinkClick r:id="rId6"/>
              </a:rPr>
              <a:t> — </a:t>
            </a:r>
            <a:r>
              <a:rPr lang="fr-FR" dirty="0" err="1">
                <a:hlinkClick r:id="rId6"/>
              </a:rPr>
              <a:t>Artificial</a:t>
            </a:r>
            <a:r>
              <a:rPr lang="fr-FR" dirty="0">
                <a:hlinkClick r:id="rId6"/>
              </a:rPr>
              <a:t> intelligence — AI system impact </a:t>
            </a:r>
            <a:r>
              <a:rPr lang="fr-FR" dirty="0" err="1">
                <a:hlinkClick r:id="rId6"/>
              </a:rPr>
              <a:t>assessment</a:t>
            </a:r>
            <a:r>
              <a:rPr lang="fr-FR" dirty="0"/>
              <a:t> : </a:t>
            </a:r>
            <a:r>
              <a:rPr lang="fr-FR" dirty="0">
                <a:hlinkClick r:id="rId6"/>
              </a:rPr>
              <a:t>https://www.iso.org/standard/44545.html</a:t>
            </a:r>
            <a:endParaRPr lang="fr-FR" dirty="0"/>
          </a:p>
        </p:txBody>
      </p:sp>
      <p:sp>
        <p:nvSpPr>
          <p:cNvPr id="4" name="Espace réservé du numéro de diapositive 3">
            <a:extLst>
              <a:ext uri="{FF2B5EF4-FFF2-40B4-BE49-F238E27FC236}">
                <a16:creationId xmlns:a16="http://schemas.microsoft.com/office/drawing/2014/main" id="{68A8BD51-72C9-0CCE-9C16-62E42A0B09F5}"/>
              </a:ext>
            </a:extLst>
          </p:cNvPr>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29</a:t>
            </a:fld>
            <a:endParaRPr lang="en-US"/>
          </a:p>
        </p:txBody>
      </p:sp>
    </p:spTree>
    <p:extLst>
      <p:ext uri="{BB962C8B-B14F-4D97-AF65-F5344CB8AC3E}">
        <p14:creationId xmlns:p14="http://schemas.microsoft.com/office/powerpoint/2010/main" val="2023148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14367">
              <a:lnSpc>
                <a:spcPct val="90000"/>
              </a:lnSpc>
              <a:spcAft>
                <a:spcPts val="333"/>
              </a:spcAft>
              <a:defRPr/>
            </a:pPr>
            <a:r>
              <a:rPr lang="en-US" sz="1100" noProof="0" dirty="0">
                <a:solidFill>
                  <a:srgbClr val="000000"/>
                </a:solidFill>
              </a:rPr>
              <a:t>Before going into detail, let's start by reviewing the definition of an agent.</a:t>
            </a:r>
            <a:endParaRPr lang="en-US" sz="1100" noProof="0" dirty="0"/>
          </a:p>
          <a:p>
            <a:pPr defTabSz="914367">
              <a:lnSpc>
                <a:spcPct val="90000"/>
              </a:lnSpc>
              <a:spcAft>
                <a:spcPts val="333"/>
              </a:spcAft>
              <a:defRPr/>
            </a:pPr>
            <a:endParaRPr lang="en-US" sz="1100" noProof="0" dirty="0">
              <a:solidFill>
                <a:srgbClr val="000000"/>
              </a:solidFill>
            </a:endParaRPr>
          </a:p>
          <a:p>
            <a:pPr defTabSz="914367">
              <a:lnSpc>
                <a:spcPct val="90000"/>
              </a:lnSpc>
              <a:spcAft>
                <a:spcPts val="333"/>
              </a:spcAft>
              <a:defRPr/>
            </a:pPr>
            <a:r>
              <a:rPr lang="en-US" sz="1100" noProof="0" dirty="0">
                <a:solidFill>
                  <a:srgbClr val="000000"/>
                </a:solidFill>
              </a:rPr>
              <a:t>In a general context, </a:t>
            </a:r>
            <a:r>
              <a:rPr lang="en-US" sz="1100" b="1" noProof="0" dirty="0">
                <a:solidFill>
                  <a:srgbClr val="000000"/>
                </a:solidFill>
              </a:rPr>
              <a:t>agents are entities that perceive their environment through sensors and act autonomously upon effectors</a:t>
            </a:r>
            <a:r>
              <a:rPr lang="en-US" sz="1100" noProof="0" dirty="0">
                <a:solidFill>
                  <a:srgbClr val="000000"/>
                </a:solidFill>
              </a:rPr>
              <a:t>.</a:t>
            </a:r>
          </a:p>
          <a:p>
            <a:pPr defTabSz="914367">
              <a:lnSpc>
                <a:spcPct val="90000"/>
              </a:lnSpc>
              <a:spcAft>
                <a:spcPts val="333"/>
              </a:spcAft>
              <a:defRPr/>
            </a:pPr>
            <a:r>
              <a:rPr lang="en-US" sz="1100" noProof="0" dirty="0">
                <a:solidFill>
                  <a:srgbClr val="000000"/>
                </a:solidFill>
              </a:rPr>
              <a:t>For example, a programmable thermostat that regulates the temperature</a:t>
            </a:r>
            <a:r>
              <a:rPr lang="en-US" sz="1100" noProof="0" dirty="0"/>
              <a:t> of a room by activating or deactivating the heating</a:t>
            </a:r>
            <a:r>
              <a:rPr lang="en-US" sz="1100" noProof="0" dirty="0">
                <a:solidFill>
                  <a:srgbClr val="000000"/>
                </a:solidFill>
              </a:rPr>
              <a:t>/cooling system according to set parameters is an example</a:t>
            </a:r>
            <a:r>
              <a:rPr lang="en-US" sz="1100" noProof="0" dirty="0"/>
              <a:t> of an </a:t>
            </a:r>
            <a:r>
              <a:rPr lang="en-US" sz="1100" noProof="0" dirty="0">
                <a:solidFill>
                  <a:srgbClr val="000000"/>
                </a:solidFill>
              </a:rPr>
              <a:t>agent.</a:t>
            </a:r>
          </a:p>
          <a:p>
            <a:pPr defTabSz="914367">
              <a:lnSpc>
                <a:spcPct val="90000"/>
              </a:lnSpc>
              <a:spcAft>
                <a:spcPts val="333"/>
              </a:spcAft>
              <a:defRPr/>
            </a:pPr>
            <a:endParaRPr lang="en-US" sz="1100" noProof="0" dirty="0"/>
          </a:p>
          <a:p>
            <a:pPr defTabSz="914367">
              <a:lnSpc>
                <a:spcPct val="90000"/>
              </a:lnSpc>
              <a:spcAft>
                <a:spcPts val="333"/>
              </a:spcAft>
              <a:defRPr/>
            </a:pPr>
            <a:r>
              <a:rPr lang="en-US" sz="1100" noProof="0" dirty="0"/>
              <a:t>In the narrow scope of AI world, </a:t>
            </a:r>
            <a:r>
              <a:rPr lang="en-US" sz="1100" b="1" noProof="0" dirty="0"/>
              <a:t>AI agents are AI models and algorithms that can autonomously make decisions </a:t>
            </a:r>
            <a:r>
              <a:rPr lang="en-US" sz="1100" b="1" noProof="0" dirty="0">
                <a:solidFill>
                  <a:srgbClr val="000000"/>
                </a:solidFill>
              </a:rPr>
              <a:t>in a dynamic environment</a:t>
            </a:r>
            <a:r>
              <a:rPr lang="en-US" sz="1100" noProof="0" dirty="0"/>
              <a:t>.</a:t>
            </a:r>
          </a:p>
          <a:p>
            <a:pPr defTabSz="914367">
              <a:lnSpc>
                <a:spcPct val="90000"/>
              </a:lnSpc>
              <a:spcAft>
                <a:spcPts val="333"/>
              </a:spcAft>
              <a:defRPr/>
            </a:pPr>
            <a:r>
              <a:rPr lang="en-US" sz="1100" noProof="0" dirty="0">
                <a:solidFill>
                  <a:srgbClr val="000000"/>
                </a:solidFill>
              </a:rPr>
              <a:t>They can be used to automate tasks, such as scheduling your new holidays by booking them for you according to your habits, or to increase performance, by generating better quality code than a simple LLM.</a:t>
            </a:r>
            <a:endParaRPr lang="en-US" sz="1100" noProof="0" dirty="0"/>
          </a:p>
          <a:p>
            <a:pPr defTabSz="914367">
              <a:lnSpc>
                <a:spcPct val="90000"/>
              </a:lnSpc>
              <a:spcAft>
                <a:spcPts val="333"/>
              </a:spcAft>
              <a:defRPr/>
            </a:pPr>
            <a:endParaRPr lang="en-US" sz="1100" noProof="0" dirty="0"/>
          </a:p>
          <a:p>
            <a:pPr defTabSz="914367">
              <a:lnSpc>
                <a:spcPct val="90000"/>
              </a:lnSpc>
              <a:spcAft>
                <a:spcPts val="333"/>
              </a:spcAft>
              <a:defRPr/>
            </a:pPr>
            <a:r>
              <a:rPr lang="en-US" sz="1100" noProof="0" dirty="0"/>
              <a:t>It’s important to highlight that an AI agent operates within a </a:t>
            </a:r>
            <a:r>
              <a:rPr lang="en-US" sz="1100" b="1" noProof="0" dirty="0"/>
              <a:t>predefined environment</a:t>
            </a:r>
            <a:r>
              <a:rPr lang="en-US" sz="1100" noProof="0" dirty="0"/>
              <a:t> composed of the data fed into it, such as files or web pages, and the tools of action it can utilize, like various plugins. </a:t>
            </a:r>
          </a:p>
          <a:p>
            <a:pPr defTabSz="914367">
              <a:lnSpc>
                <a:spcPct val="90000"/>
              </a:lnSpc>
              <a:spcAft>
                <a:spcPts val="333"/>
              </a:spcAft>
              <a:defRPr/>
            </a:pPr>
            <a:endParaRPr lang="en-US" sz="1100" noProof="0" dirty="0"/>
          </a:p>
          <a:p>
            <a:pPr defTabSz="914367">
              <a:lnSpc>
                <a:spcPct val="90000"/>
              </a:lnSpc>
              <a:spcAft>
                <a:spcPts val="333"/>
              </a:spcAft>
              <a:defRPr/>
            </a:pPr>
            <a:r>
              <a:rPr lang="en-US" sz="1100" noProof="0" dirty="0"/>
              <a:t>These AI agents can be </a:t>
            </a:r>
            <a:r>
              <a:rPr lang="en-US" sz="1100" b="1" noProof="0" dirty="0"/>
              <a:t>combined with other agents</a:t>
            </a:r>
            <a:r>
              <a:rPr lang="en-US" sz="1100" noProof="0" dirty="0"/>
              <a:t> or integrated into more sophisticated modules to create what are known as </a:t>
            </a:r>
            <a:r>
              <a:rPr lang="en-US" sz="1100" b="1" noProof="0" dirty="0"/>
              <a:t>agentic applications</a:t>
            </a:r>
            <a:r>
              <a:rPr lang="en-US" sz="1100" noProof="0" dirty="0"/>
              <a:t>. This synergy allows for a higher level of functionality and complexity, empowering the system to tackle a wider array of tasks with greater efficacy.</a:t>
            </a:r>
          </a:p>
          <a:p>
            <a:pPr defTabSz="914367">
              <a:defRPr/>
            </a:pPr>
            <a:endParaRPr lang="en-US" sz="1100" noProof="0" dirty="0"/>
          </a:p>
          <a:p>
            <a:pPr defTabSz="914367">
              <a:defRPr/>
            </a:pPr>
            <a:r>
              <a:rPr lang="en-US" sz="1100" noProof="0" dirty="0"/>
              <a:t>Links:</a:t>
            </a:r>
          </a:p>
          <a:p>
            <a:pPr marL="171450" indent="-171450" defTabSz="914367">
              <a:buFont typeface="Arial" panose="020B0604020202020204" pitchFamily="34" charset="0"/>
              <a:buChar char="•"/>
              <a:defRPr/>
            </a:pPr>
            <a:r>
              <a:rPr lang="en-US" sz="1100" b="0" noProof="0" dirty="0"/>
              <a:t>AI Agents that matter : </a:t>
            </a:r>
            <a:r>
              <a:rPr lang="en-US" sz="1100" b="0" noProof="0" dirty="0">
                <a:hlinkClick r:id="rId3"/>
              </a:rPr>
              <a:t>2407.01502</a:t>
            </a:r>
            <a:endParaRPr lang="en-US" sz="1100" noProof="0" dirty="0"/>
          </a:p>
          <a:p>
            <a:pPr defTabSz="914367">
              <a:lnSpc>
                <a:spcPct val="90000"/>
              </a:lnSpc>
              <a:spcAft>
                <a:spcPts val="333"/>
              </a:spcAft>
              <a:defRPr/>
            </a:pPr>
            <a:endParaRPr lang="en-US"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3</a:t>
            </a:fld>
            <a:endParaRPr lang="en-US"/>
          </a:p>
        </p:txBody>
      </p:sp>
    </p:spTree>
    <p:extLst>
      <p:ext uri="{BB962C8B-B14F-4D97-AF65-F5344CB8AC3E}">
        <p14:creationId xmlns:p14="http://schemas.microsoft.com/office/powerpoint/2010/main" val="4061021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FC41B-57F6-6770-2C4F-691F9DA63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14BF9-60CF-0A95-1DC9-AFFCD5E36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9F33B-FEF0-1D11-2757-F98A308ED48B}"/>
              </a:ext>
            </a:extLst>
          </p:cNvPr>
          <p:cNvSpPr>
            <a:spLocks noGrp="1"/>
          </p:cNvSpPr>
          <p:nvPr>
            <p:ph type="body" idx="1"/>
          </p:nvPr>
        </p:nvSpPr>
        <p:spPr/>
        <p:txBody>
          <a:bodyPr/>
          <a:lstStyle/>
          <a:p>
            <a:r>
              <a:rPr lang="en-US" sz="1100" noProof="0" dirty="0">
                <a:latin typeface="+mn-lt"/>
              </a:rPr>
              <a:t>To help developers</a:t>
            </a:r>
            <a:r>
              <a:rPr lang="en-US" sz="1100" b="0" noProof="0" dirty="0">
                <a:latin typeface="+mn-lt"/>
              </a:rPr>
              <a:t>, Microsoft </a:t>
            </a:r>
            <a:r>
              <a:rPr lang="en-US" sz="1100" noProof="0" dirty="0">
                <a:latin typeface="+mn-lt"/>
              </a:rPr>
              <a:t>has set up a toolbox with </a:t>
            </a:r>
            <a:r>
              <a:rPr lang="en-US" sz="1100" b="0" noProof="0" dirty="0">
                <a:latin typeface="+mn-lt"/>
              </a:rPr>
              <a:t>several</a:t>
            </a:r>
            <a:r>
              <a:rPr lang="en-US" sz="1100" noProof="0" dirty="0">
                <a:latin typeface="+mn-lt"/>
              </a:rPr>
              <a:t> tips and rules</a:t>
            </a:r>
            <a:r>
              <a:rPr lang="en-US" sz="1100" b="0" noProof="0" dirty="0">
                <a:latin typeface="+mn-lt"/>
              </a:rPr>
              <a:t>.</a:t>
            </a:r>
            <a:endParaRPr lang="en-US" sz="1100" noProof="0" dirty="0">
              <a:latin typeface="+mn-lt"/>
            </a:endParaRPr>
          </a:p>
          <a:p>
            <a:endParaRPr lang="en-US" sz="1100" noProof="0" dirty="0">
              <a:latin typeface="+mn-lt"/>
            </a:endParaRPr>
          </a:p>
          <a:p>
            <a:r>
              <a:rPr lang="en-US" sz="1100" noProof="0" dirty="0">
                <a:latin typeface="+mn-lt"/>
              </a:rPr>
              <a:t>This </a:t>
            </a:r>
            <a:r>
              <a:rPr lang="en-US" sz="1100" b="0" noProof="0" dirty="0">
                <a:latin typeface="+mn-lt"/>
              </a:rPr>
              <a:t>toolkit </a:t>
            </a:r>
            <a:r>
              <a:rPr lang="en-US" sz="1100" noProof="0" dirty="0">
                <a:latin typeface="+mn-lt"/>
              </a:rPr>
              <a:t>addresses the issue of </a:t>
            </a:r>
            <a:r>
              <a:rPr lang="en-US" sz="1100" b="1" noProof="0" dirty="0">
                <a:latin typeface="+mn-lt"/>
              </a:rPr>
              <a:t>User Experience (UX)</a:t>
            </a:r>
            <a:r>
              <a:rPr lang="en-US" sz="1100" b="0" noProof="0" dirty="0">
                <a:latin typeface="+mn-lt"/>
              </a:rPr>
              <a:t>.</a:t>
            </a:r>
            <a:endParaRPr lang="en-US" sz="1100" noProof="0" dirty="0">
              <a:latin typeface="+mn-lt"/>
              <a:ea typeface="Calibri" panose="020F0502020204030204"/>
              <a:cs typeface="Calibri" panose="020F0502020204030204"/>
            </a:endParaRPr>
          </a:p>
          <a:p>
            <a:endParaRPr lang="en-US" sz="1100" noProof="0" dirty="0">
              <a:latin typeface="+mn-lt"/>
              <a:ea typeface="Calibri" panose="020F0502020204030204"/>
              <a:cs typeface="Calibri" panose="020F0502020204030204"/>
            </a:endParaRPr>
          </a:p>
          <a:p>
            <a:r>
              <a:rPr lang="en-US" sz="1100" noProof="0" dirty="0">
                <a:latin typeface="+mn-lt"/>
              </a:rPr>
              <a:t>These cards cover the different scenarios, starting with </a:t>
            </a:r>
            <a:r>
              <a:rPr lang="en-US" sz="1100" b="1" noProof="0" dirty="0">
                <a:latin typeface="+mn-lt"/>
              </a:rPr>
              <a:t>initialization</a:t>
            </a:r>
            <a:r>
              <a:rPr lang="en-US" sz="1100" b="0" noProof="0" dirty="0">
                <a:latin typeface="+mn-lt"/>
              </a:rPr>
              <a:t>, </a:t>
            </a:r>
            <a:r>
              <a:rPr lang="en-US" sz="1100" noProof="0" dirty="0">
                <a:latin typeface="+mn-lt"/>
              </a:rPr>
              <a:t>through the expected </a:t>
            </a:r>
            <a:r>
              <a:rPr lang="en-US" sz="1100" b="1" noProof="0" dirty="0">
                <a:latin typeface="+mn-lt"/>
              </a:rPr>
              <a:t>interactions</a:t>
            </a:r>
            <a:r>
              <a:rPr lang="en-US" sz="1100" noProof="0" dirty="0">
                <a:latin typeface="+mn-lt"/>
              </a:rPr>
              <a:t>, right up to the point where the system no longer functions as it should</a:t>
            </a:r>
            <a:r>
              <a:rPr lang="en-US" sz="1100" b="0" noProof="0" dirty="0">
                <a:latin typeface="+mn-lt"/>
              </a:rPr>
              <a:t>.</a:t>
            </a:r>
            <a:endParaRPr lang="en-US" sz="1100" noProof="0" dirty="0">
              <a:latin typeface="+mn-lt"/>
              <a:ea typeface="Calibri"/>
              <a:cs typeface="Calibri"/>
            </a:endParaRPr>
          </a:p>
          <a:p>
            <a:r>
              <a:rPr lang="en-US" sz="1100" noProof="0" dirty="0">
                <a:latin typeface="+mn-lt"/>
              </a:rPr>
              <a:t> </a:t>
            </a:r>
          </a:p>
          <a:p>
            <a:r>
              <a:rPr lang="en-US" sz="1100" noProof="0" dirty="0">
                <a:latin typeface="+mn-lt"/>
              </a:rPr>
              <a:t>It provides </a:t>
            </a:r>
            <a:r>
              <a:rPr lang="en-US" sz="1100" b="1" noProof="0" dirty="0">
                <a:latin typeface="+mn-lt"/>
              </a:rPr>
              <a:t>recommendations </a:t>
            </a:r>
            <a:r>
              <a:rPr lang="en-US" sz="1100" noProof="0" dirty="0">
                <a:latin typeface="+mn-lt"/>
              </a:rPr>
              <a:t>and </a:t>
            </a:r>
            <a:r>
              <a:rPr lang="en-US" sz="1100" b="1" noProof="0" dirty="0">
                <a:latin typeface="+mn-lt"/>
              </a:rPr>
              <a:t>patterns </a:t>
            </a:r>
            <a:r>
              <a:rPr lang="en-US" sz="1100" noProof="0" dirty="0">
                <a:latin typeface="+mn-lt"/>
              </a:rPr>
              <a:t>for dealing with these different scenarios</a:t>
            </a:r>
            <a:r>
              <a:rPr lang="en-US" sz="1100" b="0" noProof="0" dirty="0">
                <a:latin typeface="+mn-lt"/>
              </a:rPr>
              <a:t>.</a:t>
            </a:r>
            <a:endParaRPr lang="en-US" sz="1100" noProof="0" dirty="0">
              <a:latin typeface="+mn-lt"/>
              <a:ea typeface="Calibri"/>
              <a:cs typeface="Calibri"/>
            </a:endParaRPr>
          </a:p>
          <a:p>
            <a:pPr algn="l">
              <a:buFont typeface="+mj-lt"/>
              <a:buNone/>
            </a:pPr>
            <a:endParaRPr lang="en-US" sz="1100" b="0" noProof="0" dirty="0">
              <a:latin typeface="+mn-lt"/>
              <a:cs typeface="Segoe UI" panose="020B0502040204020203" pitchFamily="34" charset="0"/>
            </a:endParaRPr>
          </a:p>
          <a:p>
            <a:pPr algn="l">
              <a:buFont typeface="+mj-lt"/>
              <a:buNone/>
            </a:pPr>
            <a:r>
              <a:rPr lang="en-US" sz="1100" b="0" noProof="0" dirty="0">
                <a:latin typeface="+mn-lt"/>
                <a:cs typeface="Segoe UI" panose="020B0502040204020203" pitchFamily="34" charset="0"/>
              </a:rPr>
              <a:t>Links:</a:t>
            </a:r>
          </a:p>
          <a:p>
            <a:pPr algn="l">
              <a:buFont typeface="+mj-lt"/>
              <a:buNone/>
            </a:pPr>
            <a:r>
              <a:rPr lang="en-US" sz="1100" noProof="0" dirty="0">
                <a:latin typeface="+mn-lt"/>
                <a:hlinkClick r:id="rId3"/>
              </a:rPr>
              <a:t>Microsoft HAX Toolkit</a:t>
            </a:r>
            <a:r>
              <a:rPr lang="en-US" sz="1100" noProof="0" dirty="0">
                <a:latin typeface="+mn-lt"/>
              </a:rPr>
              <a:t> </a:t>
            </a:r>
            <a:endParaRPr lang="en-US" sz="1100" b="0" noProof="0" dirty="0">
              <a:latin typeface="+mn-lt"/>
              <a:cs typeface="Segoe UI" panose="020B0502040204020203" pitchFamily="34" charset="0"/>
            </a:endParaRPr>
          </a:p>
        </p:txBody>
      </p:sp>
      <p:sp>
        <p:nvSpPr>
          <p:cNvPr id="4" name="Slide Number Placeholder 3">
            <a:extLst>
              <a:ext uri="{FF2B5EF4-FFF2-40B4-BE49-F238E27FC236}">
                <a16:creationId xmlns:a16="http://schemas.microsoft.com/office/drawing/2014/main" id="{F86B5CFD-42E9-499C-74C0-074AE7E4DAE4}"/>
              </a:ext>
            </a:extLst>
          </p:cNvPr>
          <p:cNvSpPr>
            <a:spLocks noGrp="1"/>
          </p:cNvSpPr>
          <p:nvPr>
            <p:ph type="sldNum" sz="quarter" idx="5"/>
          </p:nvPr>
        </p:nvSpPr>
        <p:spPr>
          <a:xfrm>
            <a:off x="3978132" y="8842030"/>
            <a:ext cx="3043343" cy="46707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7128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noProof="0" dirty="0"/>
              <a:t>Other </a:t>
            </a:r>
            <a:r>
              <a:rPr lang="en-US" sz="1100" b="0" noProof="0" dirty="0"/>
              <a:t>solutions </a:t>
            </a:r>
            <a:r>
              <a:rPr lang="en-US" sz="1100" noProof="0" dirty="0"/>
              <a:t>have also been put in </a:t>
            </a:r>
            <a:r>
              <a:rPr lang="en-US" sz="1100" b="0" noProof="0" dirty="0"/>
              <a:t>place. </a:t>
            </a:r>
            <a:r>
              <a:rPr lang="en-US" sz="1100" noProof="0" dirty="0"/>
              <a:t>They fall into three categories</a:t>
            </a:r>
            <a:r>
              <a:rPr lang="en-US" sz="1100" b="0" noProof="0" dirty="0"/>
              <a:t>.</a:t>
            </a:r>
            <a:endParaRPr lang="en-US" sz="1100" noProof="0" dirty="0"/>
          </a:p>
          <a:p>
            <a:r>
              <a:rPr lang="en-US" sz="1100" noProof="0" dirty="0"/>
              <a:t> </a:t>
            </a:r>
            <a:endParaRPr lang="en-US" sz="1100" noProof="0" dirty="0">
              <a:ea typeface="Calibri"/>
              <a:cs typeface="Calibri"/>
            </a:endParaRPr>
          </a:p>
          <a:p>
            <a:r>
              <a:rPr lang="en-US" sz="1100" noProof="0" dirty="0"/>
              <a:t>Firstly</a:t>
            </a:r>
            <a:r>
              <a:rPr lang="en-US" sz="1100" b="0" i="0" noProof="0" dirty="0">
                <a:effectLst/>
              </a:rPr>
              <a:t>, </a:t>
            </a:r>
            <a:r>
              <a:rPr lang="en-US" sz="1100" noProof="0" dirty="0"/>
              <a:t>good </a:t>
            </a:r>
            <a:r>
              <a:rPr lang="en-US" sz="1100" b="1" noProof="0" dirty="0"/>
              <a:t>governance </a:t>
            </a:r>
            <a:r>
              <a:rPr lang="en-US" sz="1100" noProof="0" dirty="0"/>
              <a:t>and </a:t>
            </a:r>
            <a:r>
              <a:rPr lang="en-US" sz="1100" b="1" noProof="0" dirty="0"/>
              <a:t>risk management</a:t>
            </a:r>
            <a:r>
              <a:rPr lang="en-US" sz="1100" b="0" i="0" noProof="0" dirty="0">
                <a:effectLst/>
              </a:rPr>
              <a:t>.</a:t>
            </a:r>
            <a:endParaRPr lang="en-US" sz="1100" noProof="0" dirty="0">
              <a:ea typeface="Calibri"/>
              <a:cs typeface="Calibri"/>
            </a:endParaRPr>
          </a:p>
          <a:p>
            <a:endParaRPr lang="en-US" sz="1100" noProof="0" dirty="0">
              <a:ea typeface="Calibri"/>
              <a:cs typeface="Calibri"/>
            </a:endParaRPr>
          </a:p>
          <a:p>
            <a:r>
              <a:rPr lang="en-US" sz="1100" noProof="0" dirty="0"/>
              <a:t>This involves moderating incoming and outgoing content with tools such as </a:t>
            </a:r>
            <a:r>
              <a:rPr lang="en-US" sz="1100" b="1" i="0" noProof="0" dirty="0">
                <a:effectLst/>
              </a:rPr>
              <a:t>Azure AI Content Safety </a:t>
            </a:r>
            <a:r>
              <a:rPr lang="en-US" sz="1100" noProof="0" dirty="0"/>
              <a:t>or the recent addition of </a:t>
            </a:r>
            <a:r>
              <a:rPr lang="en-US" sz="1100" b="1" noProof="0" dirty="0"/>
              <a:t>multimodal input analysis</a:t>
            </a:r>
            <a:r>
              <a:rPr lang="en-US" sz="1100" b="0" i="0" noProof="0" dirty="0">
                <a:effectLst/>
              </a:rPr>
              <a:t>. </a:t>
            </a:r>
            <a:endParaRPr lang="en-US" sz="1100" noProof="0" dirty="0">
              <a:ea typeface="Calibri"/>
              <a:cs typeface="Calibri"/>
            </a:endParaRPr>
          </a:p>
          <a:p>
            <a:endParaRPr lang="en-US" sz="1100" noProof="0" dirty="0">
              <a:ea typeface="Calibri"/>
              <a:cs typeface="Calibri"/>
            </a:endParaRPr>
          </a:p>
          <a:p>
            <a:r>
              <a:rPr lang="en-US" sz="1100" noProof="0" dirty="0"/>
              <a:t>It also involves choosing the right model - for reasons of security and cost</a:t>
            </a:r>
            <a:r>
              <a:rPr lang="en-US" sz="1100" b="0" i="0" noProof="0" dirty="0">
                <a:effectLst/>
              </a:rPr>
              <a:t>, </a:t>
            </a:r>
            <a:r>
              <a:rPr lang="en-US" sz="1100" noProof="0" dirty="0"/>
              <a:t>in particular</a:t>
            </a:r>
            <a:r>
              <a:rPr lang="en-US" sz="1100" b="0" i="0" noProof="0" dirty="0">
                <a:effectLst/>
              </a:rPr>
              <a:t>, </a:t>
            </a:r>
            <a:r>
              <a:rPr lang="en-US" sz="1100" noProof="0" dirty="0"/>
              <a:t>taking the best-performing model every time is not the most appropriate</a:t>
            </a:r>
            <a:r>
              <a:rPr lang="en-US" sz="1100" b="0" i="0" noProof="0" dirty="0">
                <a:effectLst/>
              </a:rPr>
              <a:t>.</a:t>
            </a:r>
            <a:endParaRPr lang="en-US" sz="1100" noProof="0" dirty="0">
              <a:ea typeface="Calibri"/>
              <a:cs typeface="Calibri"/>
            </a:endParaRPr>
          </a:p>
          <a:p>
            <a:r>
              <a:rPr lang="en-US" sz="1100" noProof="0" dirty="0"/>
              <a:t> </a:t>
            </a:r>
            <a:endParaRPr lang="en-US" sz="1100" noProof="0" dirty="0">
              <a:ea typeface="Calibri"/>
              <a:cs typeface="Calibri"/>
            </a:endParaRPr>
          </a:p>
          <a:p>
            <a:r>
              <a:rPr lang="en-US" sz="1100" noProof="0" dirty="0"/>
              <a:t>We also need to </a:t>
            </a:r>
            <a:r>
              <a:rPr lang="en-US" sz="1100" b="1" noProof="0" dirty="0" err="1"/>
              <a:t>analyse</a:t>
            </a:r>
            <a:r>
              <a:rPr lang="en-US" sz="1100" b="1" noProof="0" dirty="0"/>
              <a:t> the AI models </a:t>
            </a:r>
            <a:r>
              <a:rPr lang="en-US" sz="1100" noProof="0" dirty="0"/>
              <a:t>and their environment</a:t>
            </a:r>
            <a:r>
              <a:rPr lang="en-US" sz="1100" b="0" i="0" noProof="0" dirty="0">
                <a:effectLst/>
              </a:rPr>
              <a:t>, </a:t>
            </a:r>
            <a:r>
              <a:rPr lang="en-US" sz="1100" noProof="0" dirty="0"/>
              <a:t>a </a:t>
            </a:r>
            <a:r>
              <a:rPr lang="en-US" sz="1100" b="0" i="0" noProof="0" dirty="0">
                <a:effectLst/>
              </a:rPr>
              <a:t>service </a:t>
            </a:r>
            <a:r>
              <a:rPr lang="en-US" sz="1100" noProof="0" dirty="0"/>
              <a:t>offered by our partner </a:t>
            </a:r>
            <a:r>
              <a:rPr lang="en-US" sz="1100" b="1" i="0" noProof="0" dirty="0">
                <a:effectLst/>
              </a:rPr>
              <a:t>HiddenLayer</a:t>
            </a:r>
            <a:r>
              <a:rPr lang="en-US" sz="1100" noProof="0" dirty="0"/>
              <a:t>, directly included in</a:t>
            </a:r>
            <a:r>
              <a:rPr lang="en-US" sz="1100" b="0" i="0" noProof="0" dirty="0">
                <a:effectLst/>
              </a:rPr>
              <a:t> Azure.</a:t>
            </a:r>
            <a:endParaRPr lang="en-US" sz="1100" noProof="0" dirty="0">
              <a:ea typeface="Calibri"/>
              <a:cs typeface="Calibri"/>
            </a:endParaRPr>
          </a:p>
          <a:p>
            <a:r>
              <a:rPr lang="en-US" sz="1100" noProof="0" dirty="0"/>
              <a:t> </a:t>
            </a:r>
            <a:endParaRPr lang="en-US" sz="1100" noProof="0" dirty="0">
              <a:ea typeface="Calibri"/>
              <a:cs typeface="Calibri"/>
            </a:endParaRPr>
          </a:p>
          <a:p>
            <a:r>
              <a:rPr lang="en-US" sz="1100" noProof="0" dirty="0"/>
              <a:t>We then need to </a:t>
            </a:r>
            <a:r>
              <a:rPr lang="en-US" sz="1100" b="1" noProof="0" dirty="0"/>
              <a:t>identify the role of the agents</a:t>
            </a:r>
            <a:r>
              <a:rPr lang="en-US" sz="1100" b="0" noProof="0" dirty="0"/>
              <a:t>.</a:t>
            </a:r>
            <a:endParaRPr lang="en-US" sz="1100" noProof="0" dirty="0">
              <a:ea typeface="Calibri"/>
              <a:cs typeface="Calibri"/>
            </a:endParaRPr>
          </a:p>
          <a:p>
            <a:r>
              <a:rPr lang="en-US" sz="1100" noProof="0" dirty="0"/>
              <a:t> </a:t>
            </a:r>
            <a:endParaRPr lang="en-US" sz="1100" noProof="0" dirty="0">
              <a:ea typeface="Calibri"/>
              <a:cs typeface="Calibri"/>
            </a:endParaRPr>
          </a:p>
          <a:p>
            <a:r>
              <a:rPr lang="en-US" sz="1100" noProof="0" dirty="0"/>
              <a:t>We have seen how humans and AI can interact</a:t>
            </a:r>
            <a:r>
              <a:rPr lang="en-US" sz="1100" b="0" noProof="0" dirty="0"/>
              <a:t>.</a:t>
            </a:r>
            <a:endParaRPr lang="en-US" sz="1100" noProof="0" dirty="0">
              <a:ea typeface="Calibri"/>
              <a:cs typeface="Calibri"/>
            </a:endParaRPr>
          </a:p>
          <a:p>
            <a:r>
              <a:rPr lang="en-US" sz="1100" noProof="0" dirty="0"/>
              <a:t>But the </a:t>
            </a:r>
            <a:r>
              <a:rPr lang="en-US" sz="1100" b="0" noProof="0" dirty="0"/>
              <a:t>concept </a:t>
            </a:r>
            <a:r>
              <a:rPr lang="en-US" sz="1100" noProof="0" dirty="0"/>
              <a:t>also </a:t>
            </a:r>
            <a:r>
              <a:rPr lang="en-US" sz="1100" b="1" noProof="0" dirty="0"/>
              <a:t>applies to agents</a:t>
            </a:r>
            <a:r>
              <a:rPr lang="en-US" sz="1100" b="0" noProof="0" dirty="0"/>
              <a:t>.</a:t>
            </a:r>
            <a:endParaRPr lang="en-US" sz="1100" noProof="0" dirty="0">
              <a:ea typeface="Calibri"/>
              <a:cs typeface="Calibri"/>
            </a:endParaRPr>
          </a:p>
          <a:p>
            <a:r>
              <a:rPr lang="en-US" sz="1100" noProof="0" dirty="0"/>
              <a:t>They must be able to identify each other</a:t>
            </a:r>
            <a:r>
              <a:rPr lang="en-US" sz="1100" b="0" noProof="0" dirty="0"/>
              <a:t>.</a:t>
            </a:r>
            <a:endParaRPr lang="en-US" sz="1100" noProof="0" dirty="0">
              <a:ea typeface="Calibri"/>
              <a:cs typeface="Calibri"/>
            </a:endParaRPr>
          </a:p>
          <a:p>
            <a:r>
              <a:rPr lang="en-US" sz="1100" noProof="0" dirty="0"/>
              <a:t> </a:t>
            </a:r>
            <a:endParaRPr lang="en-US" sz="1100" noProof="0" dirty="0">
              <a:ea typeface="Calibri"/>
              <a:cs typeface="Calibri"/>
            </a:endParaRPr>
          </a:p>
          <a:p>
            <a:r>
              <a:rPr lang="en-US" sz="1100" noProof="0" dirty="0"/>
              <a:t>Content generated by AI is a sensitive issue</a:t>
            </a:r>
            <a:r>
              <a:rPr lang="en-US" sz="1100" b="0" noProof="0" dirty="0"/>
              <a:t>.</a:t>
            </a:r>
            <a:endParaRPr lang="en-US" sz="1100" noProof="0" dirty="0">
              <a:ea typeface="Calibri"/>
              <a:cs typeface="Calibri"/>
            </a:endParaRPr>
          </a:p>
          <a:p>
            <a:r>
              <a:rPr lang="en-US" sz="1100" noProof="0" dirty="0"/>
              <a:t>This is why </a:t>
            </a:r>
            <a:r>
              <a:rPr lang="en-US" sz="1100" b="0" noProof="0" dirty="0"/>
              <a:t>watermarks, </a:t>
            </a:r>
            <a:r>
              <a:rPr lang="en-US" sz="1100" noProof="0" dirty="0"/>
              <a:t>invisible marks that can be interpreted by the AI</a:t>
            </a:r>
            <a:r>
              <a:rPr lang="en-US" sz="1100" b="0" noProof="0" dirty="0"/>
              <a:t>, </a:t>
            </a:r>
            <a:r>
              <a:rPr lang="en-US" sz="1100" noProof="0" dirty="0"/>
              <a:t>make it possible to mark content generated by the AI without altering human </a:t>
            </a:r>
            <a:r>
              <a:rPr lang="en-US" sz="1100" b="0" noProof="0" dirty="0"/>
              <a:t>perception.</a:t>
            </a:r>
            <a:endParaRPr lang="en-US" sz="1100" noProof="0" dirty="0">
              <a:ea typeface="Calibri"/>
              <a:cs typeface="Calibri"/>
            </a:endParaRPr>
          </a:p>
          <a:p>
            <a:endParaRPr lang="en-US" sz="1100" noProof="0" dirty="0">
              <a:ea typeface="Calibri"/>
              <a:cs typeface="Calibri"/>
            </a:endParaRPr>
          </a:p>
          <a:p>
            <a:r>
              <a:rPr lang="en-US" sz="1100" noProof="0" dirty="0"/>
              <a:t>Other approaches involve sourcing the </a:t>
            </a:r>
            <a:r>
              <a:rPr lang="en-US" sz="1100" b="0" noProof="0" dirty="0"/>
              <a:t>code </a:t>
            </a:r>
            <a:r>
              <a:rPr lang="en-US" sz="1100" noProof="0" dirty="0"/>
              <a:t>or text generated by the AI</a:t>
            </a:r>
            <a:r>
              <a:rPr lang="en-US" sz="1100" b="0" noProof="0" dirty="0"/>
              <a:t>.</a:t>
            </a:r>
            <a:endParaRPr lang="en-US" sz="1100" noProof="0" dirty="0">
              <a:ea typeface="Calibri"/>
              <a:cs typeface="Calibri"/>
            </a:endParaRPr>
          </a:p>
          <a:p>
            <a:r>
              <a:rPr lang="en-US" sz="1100" noProof="0" dirty="0"/>
              <a:t> </a:t>
            </a:r>
          </a:p>
          <a:p>
            <a:r>
              <a:rPr lang="en-US" sz="1100" noProof="0" dirty="0"/>
              <a:t>Finally</a:t>
            </a:r>
            <a:r>
              <a:rPr lang="en-US" sz="1100" b="0" i="0" noProof="0" dirty="0">
                <a:effectLst/>
              </a:rPr>
              <a:t>, incidents </a:t>
            </a:r>
            <a:r>
              <a:rPr lang="en-US" sz="1100" noProof="0" dirty="0"/>
              <a:t>need to be tracked and monitored to improve the security of agentic </a:t>
            </a:r>
            <a:r>
              <a:rPr lang="en-US" sz="1100" b="0" i="0" noProof="0" dirty="0">
                <a:effectLst/>
              </a:rPr>
              <a:t>applications. </a:t>
            </a:r>
            <a:endParaRPr lang="en-US" sz="1100" b="0" i="0" noProof="0" dirty="0">
              <a:effectLst/>
              <a:ea typeface="Calibri"/>
              <a:cs typeface="Calibri"/>
            </a:endParaRPr>
          </a:p>
          <a:p>
            <a:r>
              <a:rPr lang="en-US" sz="1100" noProof="0" dirty="0"/>
              <a:t>This is a </a:t>
            </a:r>
            <a:r>
              <a:rPr lang="en-US" sz="1100" b="0" i="0" noProof="0" dirty="0">
                <a:effectLst/>
              </a:rPr>
              <a:t>simple </a:t>
            </a:r>
            <a:r>
              <a:rPr lang="en-US" sz="1100" noProof="0" dirty="0"/>
              <a:t>and universal principle in the creation of applications</a:t>
            </a:r>
            <a:r>
              <a:rPr lang="en-US" sz="1100" b="0" i="0" noProof="0" dirty="0">
                <a:effectLst/>
              </a:rPr>
              <a:t>, </a:t>
            </a:r>
            <a:r>
              <a:rPr lang="en-US" sz="1100" noProof="0" dirty="0"/>
              <a:t>and it remains valid for agentic </a:t>
            </a:r>
            <a:r>
              <a:rPr lang="en-US" sz="1100" b="0" i="0" noProof="0" dirty="0">
                <a:effectLst/>
              </a:rPr>
              <a:t>applications.</a:t>
            </a:r>
            <a:endParaRPr lang="en-US" sz="1100" noProof="0" dirty="0">
              <a:ea typeface="Calibri"/>
              <a:cs typeface="Calibri"/>
            </a:endParaRPr>
          </a:p>
          <a:p>
            <a:r>
              <a:rPr lang="en-US" sz="1100" noProof="0" dirty="0"/>
              <a:t>This involves creating a step-by-step implementation </a:t>
            </a:r>
            <a:r>
              <a:rPr lang="en-US" sz="1100" b="0" i="0" noProof="0" dirty="0">
                <a:effectLst/>
              </a:rPr>
              <a:t>plan, </a:t>
            </a:r>
            <a:r>
              <a:rPr lang="en-US" sz="1100" noProof="0" dirty="0"/>
              <a:t>incident response and rollback...</a:t>
            </a:r>
          </a:p>
          <a:p>
            <a:endParaRPr lang="en-US" sz="1100" noProof="0" dirty="0">
              <a:ea typeface="Calibri"/>
              <a:cs typeface="Calibri"/>
            </a:endParaRPr>
          </a:p>
          <a:p>
            <a:r>
              <a:rPr lang="en-US" sz="1100" noProof="0" dirty="0">
                <a:ea typeface="Calibri"/>
                <a:cs typeface="Calibri"/>
              </a:rPr>
              <a:t>Links:</a:t>
            </a:r>
          </a:p>
          <a:p>
            <a:pPr marL="171450" indent="-171450">
              <a:buFont typeface="Arial"/>
              <a:buChar char="•"/>
            </a:pPr>
            <a:r>
              <a:rPr lang="en-US" sz="1100" b="0" noProof="0" dirty="0"/>
              <a:t>Watermarks: </a:t>
            </a:r>
            <a:r>
              <a:rPr lang="en-US" sz="1100" noProof="0" dirty="0">
                <a:hlinkClick r:id="rId3"/>
              </a:rPr>
              <a:t>Watermarks in preview in Azure OpenAI Service - Microsoft Community Hub</a:t>
            </a:r>
            <a:endParaRPr lang="en-US" sz="1100" b="0" i="0" noProof="0" dirty="0">
              <a:effectLst/>
            </a:endParaRPr>
          </a:p>
          <a:p>
            <a:pPr marL="171450" indent="-171450">
              <a:buFont typeface="Arial"/>
              <a:buChar char="•"/>
            </a:pPr>
            <a:r>
              <a:rPr lang="en-US" sz="1100" b="0" i="0" noProof="0" dirty="0">
                <a:effectLst/>
              </a:rPr>
              <a:t>Protected detection for code &amp; text: </a:t>
            </a:r>
            <a:r>
              <a:rPr lang="en-US" sz="1100" noProof="0" dirty="0">
                <a:hlinkClick r:id="rId4"/>
              </a:rPr>
              <a:t>Protected Material Detection for Code now in Preview in Azure AI Content Safety - Microsoft Community Hub</a:t>
            </a:r>
            <a:endParaRPr lang="en-US" sz="1100" noProof="0" dirty="0"/>
          </a:p>
          <a:p>
            <a:pPr marL="171450" indent="-171450">
              <a:buFont typeface="Arial"/>
              <a:buChar char="•"/>
            </a:pPr>
            <a:r>
              <a:rPr lang="en-US" sz="1100" b="0" i="0" noProof="0" dirty="0">
                <a:effectLst/>
              </a:rPr>
              <a:t>Azure AI Content Safety: </a:t>
            </a:r>
            <a:r>
              <a:rPr lang="en-US" sz="1100" noProof="0" dirty="0">
                <a:hlinkClick r:id="rId5"/>
              </a:rPr>
              <a:t>Azure AI Content Safety – AI Content Moderation | Microsoft Azure</a:t>
            </a:r>
            <a:endParaRPr lang="en-US" sz="1100" noProof="0" dirty="0"/>
          </a:p>
          <a:p>
            <a:pPr marL="171450" indent="-171450">
              <a:buFont typeface="Arial"/>
              <a:buChar char="•"/>
            </a:pPr>
            <a:r>
              <a:rPr lang="en-US" sz="1100" noProof="0" dirty="0"/>
              <a:t>HiddenLayer: </a:t>
            </a:r>
            <a:r>
              <a:rPr lang="en-US" sz="1100" noProof="0" dirty="0">
                <a:hlinkClick r:id="rId6"/>
              </a:rPr>
              <a:t>HiddenLayer | Security for AI</a:t>
            </a:r>
            <a:endParaRPr lang="en-US" sz="1100" noProof="0" dirty="0"/>
          </a:p>
          <a:p>
            <a:pPr marL="171450" indent="-171450">
              <a:buFont typeface="Arial"/>
              <a:buChar char="•"/>
            </a:pPr>
            <a:r>
              <a:rPr lang="en-US" sz="1100" b="0" noProof="0" dirty="0"/>
              <a:t>Visibility into AI Agents: </a:t>
            </a:r>
            <a:r>
              <a:rPr lang="en-US" sz="1100" noProof="0" dirty="0">
                <a:hlinkClick r:id="rId7"/>
              </a:rPr>
              <a:t>Visibility into AI Agents</a:t>
            </a:r>
            <a:endParaRPr lang="en-US" sz="1100" noProof="0"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31</a:t>
            </a:fld>
            <a:endParaRPr lang="en-US"/>
          </a:p>
        </p:txBody>
      </p:sp>
    </p:spTree>
    <p:extLst>
      <p:ext uri="{BB962C8B-B14F-4D97-AF65-F5344CB8AC3E}">
        <p14:creationId xmlns:p14="http://schemas.microsoft.com/office/powerpoint/2010/main" val="668079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noProof="0" dirty="0"/>
              <a:t>To prevent certain risks</a:t>
            </a:r>
            <a:r>
              <a:rPr lang="en-US" sz="1100" b="0" noProof="0" dirty="0"/>
              <a:t>, </a:t>
            </a:r>
            <a:r>
              <a:rPr lang="en-US" sz="1100" noProof="0" dirty="0"/>
              <a:t>we need to benchmark our agentic </a:t>
            </a:r>
            <a:r>
              <a:rPr lang="en-US" sz="1100" b="0" noProof="0" dirty="0"/>
              <a:t>applications.</a:t>
            </a:r>
          </a:p>
          <a:p>
            <a:endParaRPr lang="en-US" sz="1100" noProof="0" dirty="0"/>
          </a:p>
          <a:p>
            <a:r>
              <a:rPr lang="en-US" sz="1100" noProof="0" dirty="0"/>
              <a:t>However, these are complicated to evaluate because they cover numerous domains</a:t>
            </a:r>
            <a:r>
              <a:rPr lang="en-US" sz="1100" b="0" noProof="0" dirty="0"/>
              <a:t>, </a:t>
            </a:r>
            <a:r>
              <a:rPr lang="en-US" sz="1100" noProof="0" dirty="0"/>
              <a:t>have various forms and communicate with external elements</a:t>
            </a:r>
            <a:r>
              <a:rPr lang="en-US" sz="1100" b="0" noProof="0" dirty="0"/>
              <a:t>.</a:t>
            </a:r>
            <a:endParaRPr lang="en-US" sz="1100" noProof="0" dirty="0"/>
          </a:p>
          <a:p>
            <a:r>
              <a:rPr lang="en-US" sz="1100" noProof="0" dirty="0"/>
              <a:t>Some </a:t>
            </a:r>
            <a:r>
              <a:rPr lang="en-US" sz="1100" b="0" noProof="0" dirty="0"/>
              <a:t>benchmarks </a:t>
            </a:r>
            <a:r>
              <a:rPr lang="en-US" sz="1100" noProof="0" dirty="0"/>
              <a:t>for specific tasks such as coding have been carried out and have shown that certain parameters need to be taken into account</a:t>
            </a:r>
            <a:r>
              <a:rPr lang="en-US" sz="1100" b="0" noProof="0" dirty="0"/>
              <a:t>: </a:t>
            </a:r>
            <a:r>
              <a:rPr lang="en-US" sz="1100" noProof="0" dirty="0"/>
              <a:t>cost and the human element in the loop</a:t>
            </a:r>
            <a:r>
              <a:rPr lang="en-US" sz="1100" b="0" noProof="0" dirty="0"/>
              <a:t>.</a:t>
            </a:r>
            <a:endParaRPr lang="en-US" sz="1100" noProof="0" dirty="0"/>
          </a:p>
          <a:p>
            <a:r>
              <a:rPr lang="en-US" sz="1100" noProof="0" dirty="0"/>
              <a:t> </a:t>
            </a:r>
            <a:endParaRPr lang="en-US" sz="1100" noProof="0" dirty="0">
              <a:ea typeface="Calibri"/>
              <a:cs typeface="Calibri"/>
            </a:endParaRPr>
          </a:p>
          <a:p>
            <a:r>
              <a:rPr lang="en-US" sz="1100" noProof="0" dirty="0"/>
              <a:t>In the available hands-on-lab, you will use the </a:t>
            </a:r>
            <a:r>
              <a:rPr lang="en-US" sz="1100" b="0" noProof="0" dirty="0"/>
              <a:t>AutoGen</a:t>
            </a:r>
            <a:r>
              <a:rPr lang="en-US" sz="1100" noProof="0" dirty="0"/>
              <a:t> framework</a:t>
            </a:r>
            <a:r>
              <a:rPr lang="en-US" sz="1100" b="0" noProof="0" dirty="0"/>
              <a:t>. </a:t>
            </a:r>
            <a:r>
              <a:rPr lang="en-US" sz="1100" noProof="0" dirty="0"/>
              <a:t>The latter has also implemented two tools</a:t>
            </a:r>
            <a:r>
              <a:rPr lang="en-US" sz="1100" b="0" noProof="0" dirty="0"/>
              <a:t>, </a:t>
            </a:r>
            <a:r>
              <a:rPr lang="en-US" sz="1100" b="1" noProof="0" dirty="0"/>
              <a:t>AutoGen Bench </a:t>
            </a:r>
            <a:r>
              <a:rPr lang="en-US" sz="1100" b="0" noProof="0" dirty="0"/>
              <a:t>&amp; </a:t>
            </a:r>
            <a:r>
              <a:rPr lang="en-US" sz="1100" b="1" noProof="0" dirty="0"/>
              <a:t>AutoGen Eval </a:t>
            </a:r>
            <a:r>
              <a:rPr lang="en-US" sz="1100" noProof="0" dirty="0"/>
              <a:t>to evaluate relatively </a:t>
            </a:r>
            <a:r>
              <a:rPr lang="en-US" sz="1100" b="0" noProof="0" dirty="0"/>
              <a:t>simple </a:t>
            </a:r>
            <a:r>
              <a:rPr lang="en-US" sz="1100" noProof="0" dirty="0"/>
              <a:t>agentic systems for the first and LLMs for the </a:t>
            </a:r>
            <a:r>
              <a:rPr lang="en-US" sz="1100" b="0" noProof="0" dirty="0"/>
              <a:t>second </a:t>
            </a:r>
            <a:r>
              <a:rPr lang="en-US" sz="1100" noProof="0" dirty="0"/>
              <a:t>using agents</a:t>
            </a:r>
            <a:r>
              <a:rPr lang="en-US" sz="1100" b="0" noProof="0" dirty="0"/>
              <a:t>.</a:t>
            </a:r>
            <a:endParaRPr lang="en-US" sz="1100" noProof="0" dirty="0"/>
          </a:p>
          <a:p>
            <a:endParaRPr lang="en-US" sz="1100" noProof="0" dirty="0">
              <a:ea typeface="Calibri"/>
              <a:cs typeface="Calibri"/>
            </a:endParaRPr>
          </a:p>
          <a:p>
            <a:r>
              <a:rPr lang="en-US" sz="1100" noProof="0" dirty="0"/>
              <a:t>To overcome this problem, a number of new developments are on the way</a:t>
            </a:r>
            <a:r>
              <a:rPr lang="en-US" sz="1100" b="0" noProof="0" dirty="0"/>
              <a:t>, </a:t>
            </a:r>
            <a:r>
              <a:rPr lang="en-US" sz="1100" noProof="0" dirty="0"/>
              <a:t>including OpenAI's </a:t>
            </a:r>
            <a:r>
              <a:rPr lang="en-US" sz="1100" b="0" noProof="0" dirty="0"/>
              <a:t>MLE Benchmark </a:t>
            </a:r>
            <a:r>
              <a:rPr lang="en-US" sz="1100" noProof="0" dirty="0"/>
              <a:t>and </a:t>
            </a:r>
            <a:r>
              <a:rPr lang="en-US" sz="1100" b="0" noProof="0" dirty="0"/>
              <a:t>Windows Agent Arena, </a:t>
            </a:r>
            <a:r>
              <a:rPr lang="en-US" sz="1100" noProof="0" dirty="0"/>
              <a:t>two tools for benchmarking</a:t>
            </a:r>
            <a:r>
              <a:rPr lang="en-US" sz="1100" b="0" noProof="0" dirty="0"/>
              <a:t> agents.</a:t>
            </a:r>
            <a:endParaRPr lang="en-US" sz="1100" noProof="0" dirty="0"/>
          </a:p>
          <a:p>
            <a:endParaRPr lang="fr-FR"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32</a:t>
            </a:fld>
            <a:endParaRPr lang="en-US"/>
          </a:p>
        </p:txBody>
      </p:sp>
    </p:spTree>
    <p:extLst>
      <p:ext uri="{BB962C8B-B14F-4D97-AF65-F5344CB8AC3E}">
        <p14:creationId xmlns:p14="http://schemas.microsoft.com/office/powerpoint/2010/main" val="31686132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17DAB-6E58-BF8B-D377-1BD51CADE5B8}"/>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22CBA17-ECF3-21C7-2182-8558A420576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279831B-DC4B-51DB-ACCB-CF6D8B053254}"/>
              </a:ext>
            </a:extLst>
          </p:cNvPr>
          <p:cNvSpPr>
            <a:spLocks noGrp="1"/>
          </p:cNvSpPr>
          <p:nvPr>
            <p:ph type="body" idx="1"/>
          </p:nvPr>
        </p:nvSpPr>
        <p:spPr/>
        <p:txBody>
          <a:bodyPr/>
          <a:lstStyle/>
          <a:p>
            <a:pPr marL="0" indent="0">
              <a:buFontTx/>
              <a:buNone/>
            </a:pPr>
            <a:r>
              <a:rPr lang="en-US" sz="1100" b="0" i="0" dirty="0">
                <a:solidFill>
                  <a:srgbClr val="1E1E1E"/>
                </a:solidFill>
                <a:effectLst/>
                <a:latin typeface="+mn-lt"/>
              </a:rPr>
              <a:t>Copilot agents are specialized AI assistants designed to enhance the capabilities of Microsoft 365 Copilot by connecting to your organization’s knowledge and data sources. These AI-driven agents assist users in performing a variety of tasks, working alongside you to offer suggestions, automate repetitive tasks, and provide insights to help you make informed decisions. Copilot agents are now available in both the Web and Work tabs of Microsoft 365 Copilot, expanding their reach and functionality.</a:t>
            </a:r>
            <a:endParaRPr lang="en-US" sz="1100" dirty="0">
              <a:latin typeface="+mn-lt"/>
            </a:endParaRPr>
          </a:p>
        </p:txBody>
      </p:sp>
      <p:sp>
        <p:nvSpPr>
          <p:cNvPr id="4" name="Espace réservé du numéro de diapositive 3">
            <a:extLst>
              <a:ext uri="{FF2B5EF4-FFF2-40B4-BE49-F238E27FC236}">
                <a16:creationId xmlns:a16="http://schemas.microsoft.com/office/drawing/2014/main" id="{B87F335F-86A3-383C-1AFB-F2F837C29E4A}"/>
              </a:ext>
            </a:extLst>
          </p:cNvPr>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33</a:t>
            </a:fld>
            <a:endParaRPr lang="en-US"/>
          </a:p>
        </p:txBody>
      </p:sp>
    </p:spTree>
    <p:extLst>
      <p:ext uri="{BB962C8B-B14F-4D97-AF65-F5344CB8AC3E}">
        <p14:creationId xmlns:p14="http://schemas.microsoft.com/office/powerpoint/2010/main" val="37696030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noProof="0" dirty="0"/>
              <a:t>Having seen how to create an agentic application, we can now ask ourselves how the </a:t>
            </a:r>
            <a:r>
              <a:rPr lang="en-US" sz="1100" b="1" noProof="0" dirty="0"/>
              <a:t>Copilot ecosystem </a:t>
            </a:r>
            <a:r>
              <a:rPr lang="en-US" sz="1100" noProof="0" dirty="0"/>
              <a:t>fits into all this.</a:t>
            </a:r>
          </a:p>
          <a:p>
            <a:r>
              <a:rPr lang="en-US" sz="1100" noProof="0" dirty="0"/>
              <a:t> </a:t>
            </a:r>
            <a:endParaRPr lang="en-US" sz="1100" noProof="0" dirty="0">
              <a:ea typeface="Calibri"/>
              <a:cs typeface="Calibri"/>
            </a:endParaRPr>
          </a:p>
          <a:p>
            <a:r>
              <a:rPr lang="en-US" sz="1100" noProof="0" dirty="0"/>
              <a:t>Let's start by looking at how this </a:t>
            </a:r>
            <a:r>
              <a:rPr lang="en-US" sz="1100" b="1" noProof="0" dirty="0"/>
              <a:t>ecosystem </a:t>
            </a:r>
            <a:r>
              <a:rPr lang="en-US" sz="1100" noProof="0" dirty="0"/>
              <a:t>works.</a:t>
            </a:r>
          </a:p>
          <a:p>
            <a:r>
              <a:rPr lang="en-US" sz="1100" noProof="0" dirty="0"/>
              <a:t> </a:t>
            </a:r>
            <a:endParaRPr lang="en-US" sz="1100" noProof="0" dirty="0">
              <a:ea typeface="Calibri"/>
              <a:cs typeface="Calibri"/>
            </a:endParaRPr>
          </a:p>
          <a:p>
            <a:r>
              <a:rPr lang="en-US" sz="1100" noProof="0" dirty="0"/>
              <a:t>It takes a prompt and files as input. It can use additional files to which it has access, as well as tools such as Internet searches. </a:t>
            </a:r>
          </a:p>
          <a:p>
            <a:r>
              <a:rPr lang="en-US" sz="1100" noProof="0" dirty="0"/>
              <a:t>Finally, it returns responses or actions as output</a:t>
            </a:r>
            <a:r>
              <a:rPr lang="en-US" sz="1100" b="0" noProof="0" dirty="0"/>
              <a:t>, </a:t>
            </a:r>
            <a:r>
              <a:rPr lang="en-US" sz="1100" noProof="0" dirty="0"/>
              <a:t>such as executing code to generate graphics.</a:t>
            </a:r>
            <a:endParaRPr lang="en-US" sz="1100" noProof="0" dirty="0">
              <a:ea typeface="Calibri"/>
              <a:cs typeface="Calibri"/>
            </a:endParaRPr>
          </a:p>
          <a:p>
            <a:r>
              <a:rPr lang="en-US" sz="1100" noProof="0" dirty="0"/>
              <a:t> </a:t>
            </a:r>
            <a:endParaRPr lang="en-US" sz="1100" noProof="0" dirty="0">
              <a:ea typeface="Calibri"/>
              <a:cs typeface="Calibri"/>
            </a:endParaRPr>
          </a:p>
          <a:p>
            <a:r>
              <a:rPr lang="en-US" sz="1100" noProof="0" dirty="0"/>
              <a:t>If we go back to our classifications of agents</a:t>
            </a:r>
            <a:r>
              <a:rPr lang="en-US" sz="1100" b="0" noProof="0" dirty="0"/>
              <a:t>, </a:t>
            </a:r>
            <a:r>
              <a:rPr lang="en-US" sz="1100" noProof="0" dirty="0"/>
              <a:t>we can say that </a:t>
            </a:r>
            <a:r>
              <a:rPr lang="en-US" sz="1100" b="1" noProof="0" dirty="0"/>
              <a:t>Copilot agents </a:t>
            </a:r>
            <a:r>
              <a:rPr lang="en-US" sz="1100" noProof="0" dirty="0"/>
              <a:t>are simple agents. </a:t>
            </a:r>
            <a:endParaRPr lang="en-US" sz="1100" noProof="0" dirty="0">
              <a:ea typeface="Calibri"/>
              <a:cs typeface="Calibri"/>
            </a:endParaRPr>
          </a:p>
          <a:p>
            <a:r>
              <a:rPr lang="en-US" sz="1100" noProof="0" dirty="0"/>
              <a:t>We could say that they are simple </a:t>
            </a:r>
            <a:r>
              <a:rPr lang="en-US" sz="1100" b="0" noProof="0" dirty="0"/>
              <a:t>agents</a:t>
            </a:r>
            <a:r>
              <a:rPr lang="en-US" sz="1100" noProof="0" dirty="0"/>
              <a:t> because they are centered on a single LLM, with access to a certain number of tools allowing an orientation halfway between the </a:t>
            </a:r>
            <a:r>
              <a:rPr lang="en-US" sz="1100" b="1" noProof="0" dirty="0"/>
              <a:t>object </a:t>
            </a:r>
            <a:r>
              <a:rPr lang="en-US" sz="1100" noProof="0" dirty="0"/>
              <a:t>and the </a:t>
            </a:r>
            <a:r>
              <a:rPr lang="en-US" sz="1100" b="1" noProof="0" dirty="0"/>
              <a:t>innovation</a:t>
            </a:r>
            <a:r>
              <a:rPr lang="en-US" sz="1100" b="0" noProof="0" dirty="0"/>
              <a:t>.</a:t>
            </a:r>
            <a:endParaRPr lang="fr-FR"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34</a:t>
            </a:fld>
            <a:endParaRPr lang="en-US"/>
          </a:p>
        </p:txBody>
      </p:sp>
    </p:spTree>
    <p:extLst>
      <p:ext uri="{BB962C8B-B14F-4D97-AF65-F5344CB8AC3E}">
        <p14:creationId xmlns:p14="http://schemas.microsoft.com/office/powerpoint/2010/main" val="23081686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100" dirty="0">
                <a:effectLst/>
                <a:latin typeface="+mn-lt"/>
                <a:ea typeface="Aptos" panose="020B0004020202020204" pitchFamily="34" charset="0"/>
                <a:cs typeface="Times New Roman" panose="02020603050405020304" pitchFamily="18" charset="0"/>
              </a:rPr>
              <a:t>We believe organizations will create a wide range of agents, from the simplest that respond when you prompt them, to the most advanced that act autonomously and make their own dynamic plans</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100" dirty="0">
              <a:effectLst/>
              <a:latin typeface="+mn-lt"/>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100" dirty="0">
                <a:solidFill>
                  <a:srgbClr val="A02B93"/>
                </a:solidFill>
                <a:effectLst/>
                <a:latin typeface="+mn-lt"/>
                <a:ea typeface="Aptos" panose="020B0004020202020204" pitchFamily="34" charset="0"/>
                <a:cs typeface="Times New Roman" panose="02020603050405020304" pitchFamily="18" charset="0"/>
              </a:rPr>
              <a:t>They come in all shapes and sizes. One thing to note, is that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100" b="0" i="0" dirty="0">
              <a:solidFill>
                <a:srgbClr val="000000"/>
              </a:solidFill>
              <a:effectLst/>
              <a:latin typeface="+mn-lt"/>
            </a:endParaRPr>
          </a:p>
          <a:p>
            <a:pPr algn="l" rtl="0" fontAlgn="base">
              <a:buFont typeface="Arial" panose="020B0604020202020204" pitchFamily="34" charset="0"/>
              <a:buNone/>
            </a:pPr>
            <a:r>
              <a:rPr lang="en-US" sz="1100" b="1" i="0" dirty="0">
                <a:solidFill>
                  <a:srgbClr val="000000"/>
                </a:solidFill>
                <a:effectLst/>
                <a:latin typeface="+mn-lt"/>
              </a:rPr>
              <a:t>Agents anatomy </a:t>
            </a:r>
            <a:r>
              <a:rPr lang="en-US" sz="1100" b="0" i="0" dirty="0">
                <a:solidFill>
                  <a:srgbClr val="000000"/>
                </a:solidFill>
                <a:effectLst/>
                <a:latin typeface="+mn-lt"/>
              </a:rPr>
              <a:t>consist of knowledge, skills, autonomous capabilities, orchestrator and foundational models.</a:t>
            </a:r>
          </a:p>
          <a:p>
            <a:pPr algn="l" rtl="0" fontAlgn="base">
              <a:buFont typeface="Arial" panose="020B0604020202020204" pitchFamily="34" charset="0"/>
              <a:buNone/>
            </a:pPr>
            <a:endParaRPr lang="en-US" sz="1100" b="0" i="0" dirty="0">
              <a:solidFill>
                <a:srgbClr val="000000"/>
              </a:solidFill>
              <a:effectLst/>
              <a:latin typeface="+mn-lt"/>
            </a:endParaRPr>
          </a:p>
          <a:p>
            <a:pPr algn="l" rtl="0" fontAlgn="base">
              <a:buFont typeface="Arial" panose="020B0604020202020204" pitchFamily="34" charset="0"/>
              <a:buNone/>
            </a:pPr>
            <a:r>
              <a:rPr lang="en-US" sz="1100" b="1" i="0" dirty="0">
                <a:solidFill>
                  <a:srgbClr val="000000"/>
                </a:solidFill>
                <a:effectLst/>
                <a:latin typeface="+mn-lt"/>
              </a:rPr>
              <a:t>Microsoft Copilot is one big agent </a:t>
            </a:r>
            <a:r>
              <a:rPr lang="en-US" sz="1100" b="0" i="0" dirty="0">
                <a:solidFill>
                  <a:srgbClr val="000000"/>
                </a:solidFill>
                <a:effectLst/>
                <a:latin typeface="+mn-lt"/>
              </a:rPr>
              <a:t>behind the scenes. </a:t>
            </a:r>
          </a:p>
          <a:p>
            <a:pPr algn="l" rtl="0" fontAlgn="base">
              <a:buFont typeface="Arial" panose="020B0604020202020204" pitchFamily="34" charset="0"/>
              <a:buNone/>
            </a:pPr>
            <a:endParaRPr lang="en-US" sz="1100" b="0" i="0" dirty="0">
              <a:solidFill>
                <a:srgbClr val="000000"/>
              </a:solidFill>
              <a:effectLst/>
              <a:latin typeface="+mn-lt"/>
            </a:endParaRPr>
          </a:p>
          <a:p>
            <a:pPr algn="l" rtl="0" fontAlgn="base">
              <a:buFont typeface="Arial" panose="020B0604020202020204" pitchFamily="34" charset="0"/>
              <a:buNone/>
            </a:pPr>
            <a:r>
              <a:rPr lang="en-US" sz="1100" b="0" i="0" dirty="0">
                <a:solidFill>
                  <a:srgbClr val="000000"/>
                </a:solidFill>
                <a:effectLst/>
                <a:latin typeface="+mn-lt"/>
              </a:rPr>
              <a:t>Agents can call additional agents, referred to multi-agent workflows. For example, Microsoft 365 Copilot may call Copilot agents to bring new skills and knowledge.</a:t>
            </a:r>
          </a:p>
          <a:p>
            <a:endParaRPr lang="en-US"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35</a:t>
            </a:fld>
            <a:endParaRPr lang="en-US"/>
          </a:p>
        </p:txBody>
      </p:sp>
    </p:spTree>
    <p:extLst>
      <p:ext uri="{BB962C8B-B14F-4D97-AF65-F5344CB8AC3E}">
        <p14:creationId xmlns:p14="http://schemas.microsoft.com/office/powerpoint/2010/main" val="2480714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noProof="0" dirty="0"/>
              <a:t>Copilot agents are positioned as </a:t>
            </a:r>
            <a:r>
              <a:rPr lang="en-US" sz="1100" b="1" noProof="0" dirty="0"/>
              <a:t>tools alongside human beings</a:t>
            </a:r>
            <a:r>
              <a:rPr lang="en-US" sz="1100" noProof="0" dirty="0"/>
              <a:t>.</a:t>
            </a:r>
          </a:p>
          <a:p>
            <a:r>
              <a:rPr lang="en-US" sz="1100" noProof="0" dirty="0"/>
              <a:t>Even though agents are becoming increasingly autonomous, Copilot agents are designed to help you with your tasks, not to carry them out for you: it is the human being who starts and finishes the task.</a:t>
            </a:r>
            <a:endParaRPr lang="en-US" sz="1100" noProof="0" dirty="0">
              <a:ea typeface="Calibri"/>
              <a:cs typeface="Calibri"/>
            </a:endParaRPr>
          </a:p>
          <a:p>
            <a:r>
              <a:rPr lang="en-US" sz="1100" noProof="0" dirty="0"/>
              <a:t>[example of e-mail on Outlook]</a:t>
            </a:r>
            <a:endParaRPr lang="en-US" sz="1100" noProof="0"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36</a:t>
            </a:fld>
            <a:endParaRPr lang="en-US"/>
          </a:p>
        </p:txBody>
      </p:sp>
    </p:spTree>
    <p:extLst>
      <p:ext uri="{BB962C8B-B14F-4D97-AF65-F5344CB8AC3E}">
        <p14:creationId xmlns:p14="http://schemas.microsoft.com/office/powerpoint/2010/main" val="1461263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buFont typeface="+mj-lt"/>
              <a:buNone/>
            </a:pPr>
            <a:endParaRPr lang="en-US" sz="110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1/30/2025 5:29 PM</a:t>
            </a:fld>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4427623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54B9B-AB61-4FBF-ED22-AAA5E36F521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3E65614-3AF8-88D6-AFDD-51739943CD8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73BF50D-EAE7-1085-B894-899C41D4187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Agents exist on a spectrum.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Retrieval: </a:t>
            </a:r>
            <a:r>
              <a:rPr kumimoji="0" lang="en-US" sz="1100" b="0" i="0" u="none" strike="noStrike" kern="1200" cap="none" spc="0" normalizeH="0" baseline="0" noProof="0" dirty="0">
                <a:ln>
                  <a:noFill/>
                </a:ln>
                <a:solidFill>
                  <a:srgbClr val="000000"/>
                </a:solidFill>
                <a:effectLst/>
                <a:uLnTx/>
                <a:uFillTx/>
                <a:latin typeface="+mn-lt"/>
                <a:ea typeface="+mn-ea"/>
                <a:cs typeface="+mn-cs"/>
              </a:rPr>
              <a:t>these are conversational bots designed with specific instructions on how to behave, their personality, and their overall objectives. They do not execute tasks.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Task: </a:t>
            </a:r>
            <a:r>
              <a:rPr kumimoji="0" lang="en-US" sz="1100" b="0" i="0" u="none" strike="noStrike" kern="1200" cap="none" spc="0" normalizeH="0" baseline="0" noProof="0" dirty="0">
                <a:ln>
                  <a:noFill/>
                </a:ln>
                <a:solidFill>
                  <a:srgbClr val="000000"/>
                </a:solidFill>
                <a:effectLst/>
                <a:uLnTx/>
                <a:uFillTx/>
                <a:latin typeface="+mn-lt"/>
                <a:ea typeface="+mn-ea"/>
                <a:cs typeface="+mn-cs"/>
              </a:rPr>
              <a:t>agents designed to take actions when asked by person.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mn-lt"/>
                <a:ea typeface="+mn-ea"/>
                <a:cs typeface="+mn-cs"/>
              </a:rPr>
              <a:t>Autonomous: </a:t>
            </a:r>
            <a:r>
              <a:rPr kumimoji="0" lang="en-US" sz="1100" b="0" i="0" u="none" strike="noStrike" kern="1200" cap="none" spc="0" normalizeH="0" baseline="0" noProof="0" dirty="0">
                <a:ln>
                  <a:noFill/>
                </a:ln>
                <a:solidFill>
                  <a:srgbClr val="000000"/>
                </a:solidFill>
                <a:effectLst/>
                <a:uLnTx/>
                <a:uFillTx/>
                <a:latin typeface="+mn-lt"/>
                <a:ea typeface="+mn-ea"/>
                <a:cs typeface="+mn-cs"/>
              </a:rPr>
              <a:t>the most advanced, state of the art agents that operate independently, dynamically planning and learning from the processes. They adapt to changing conditions and make decisions without constant human intervention.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Espace réservé du numéro de diapositive 3">
            <a:extLst>
              <a:ext uri="{FF2B5EF4-FFF2-40B4-BE49-F238E27FC236}">
                <a16:creationId xmlns:a16="http://schemas.microsoft.com/office/drawing/2014/main" id="{9A418725-B949-2E5A-0200-1719BCD24109}"/>
              </a:ext>
            </a:extLst>
          </p:cNvPr>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38</a:t>
            </a:fld>
            <a:endParaRPr lang="en-US"/>
          </a:p>
        </p:txBody>
      </p:sp>
    </p:spTree>
    <p:extLst>
      <p:ext uri="{BB962C8B-B14F-4D97-AF65-F5344CB8AC3E}">
        <p14:creationId xmlns:p14="http://schemas.microsoft.com/office/powerpoint/2010/main" val="1611182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noProof="0" dirty="0"/>
              <a:t>They are revolutionizing the way we work, because the ecosystem makes it </a:t>
            </a:r>
            <a:r>
              <a:rPr lang="en-US" sz="1100" b="1" noProof="0" dirty="0"/>
              <a:t>easy to create agents </a:t>
            </a:r>
            <a:r>
              <a:rPr lang="en-US" sz="1100" noProof="0" dirty="0"/>
              <a:t>with different levels of complexity, from Help Desks to Customer Support, requiring more skills, resources and so 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noProof="0" dirty="0"/>
              <a:t>To illustrate, an IT helpdesk agent that answers “how to questions” after being fed your internal knowledgebase is a relatively simple retrieval agent.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noProof="0" dirty="0"/>
              <a:t>An agent that, when triggered by an IT professional, can order a new laptop for an employee based on concrete instructions about which model to order and where to send it to, is a task agent.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noProof="0" dirty="0"/>
              <a:t>And an agent that can handle an employee’s request for a new laptop, including receiving the request, deciding which policies need to be checked to decide what they are eligible for, and buying and sending the laptop is an autonomous agent. </a:t>
            </a:r>
          </a:p>
          <a:p>
            <a:endParaRPr lang="en-US" sz="1100" noProof="0" dirty="0">
              <a:ea typeface="Calibri"/>
              <a:cs typeface="Calibri"/>
            </a:endParaRPr>
          </a:p>
          <a:p>
            <a:r>
              <a:rPr lang="en-US" sz="1100" noProof="0" dirty="0"/>
              <a:t>These Copilot agents can also </a:t>
            </a:r>
            <a:r>
              <a:rPr lang="en-US" sz="1100" b="1" noProof="0" dirty="0"/>
              <a:t>interact with each other </a:t>
            </a:r>
            <a:r>
              <a:rPr lang="en-US" sz="1100" noProof="0" dirty="0"/>
              <a:t>by calling them, as is possible in the work section on </a:t>
            </a:r>
            <a:r>
              <a:rPr lang="en-US" sz="1100" noProof="0" dirty="0" err="1"/>
              <a:t>bing</a:t>
            </a:r>
            <a:r>
              <a:rPr lang="en-US" sz="1100" noProof="0" dirty="0"/>
              <a:t>.</a:t>
            </a:r>
            <a:endParaRPr lang="en-US" sz="1100" noProof="0" dirty="0">
              <a:ea typeface="Calibri"/>
              <a:cs typeface="Calibri"/>
            </a:endParaRPr>
          </a:p>
          <a:p>
            <a:r>
              <a:rPr lang="en-US" sz="1100" noProof="0" dirty="0"/>
              <a:t> </a:t>
            </a:r>
            <a:endParaRPr lang="en-US" sz="1100" noProof="0" dirty="0">
              <a:ea typeface="Calibri" panose="020F0502020204030204"/>
              <a:cs typeface="Calibri" panose="020F0502020204030204"/>
            </a:endParaRPr>
          </a:p>
          <a:p>
            <a:r>
              <a:rPr lang="en-US" sz="1100" noProof="0" dirty="0"/>
              <a:t>Finally, as Bill Gates said in his introduction, they also aim to </a:t>
            </a:r>
            <a:r>
              <a:rPr lang="en-US" sz="1100" noProof="0" dirty="0" err="1"/>
              <a:t>revolutionise</a:t>
            </a:r>
            <a:r>
              <a:rPr lang="en-US" sz="1100" noProof="0" dirty="0"/>
              <a:t> the way we </a:t>
            </a:r>
            <a:r>
              <a:rPr lang="en-US" sz="1100" b="1" noProof="0" dirty="0"/>
              <a:t>interact </a:t>
            </a:r>
            <a:r>
              <a:rPr lang="en-US" sz="1100" noProof="0" dirty="0"/>
              <a:t>with them.</a:t>
            </a:r>
          </a:p>
          <a:p>
            <a:pPr marL="171450" indent="-171450">
              <a:buFont typeface="Arial" panose="020B0604020202020204" pitchFamily="34" charset="0"/>
              <a:buChar char="•"/>
            </a:pPr>
            <a:r>
              <a:rPr lang="en-US" sz="1100" noProof="0" dirty="0"/>
              <a:t>Via a new modality (voice with the application)</a:t>
            </a:r>
          </a:p>
          <a:p>
            <a:pPr marL="171450" indent="-171450">
              <a:buFont typeface="Arial" panose="020B0604020202020204" pitchFamily="34" charset="0"/>
              <a:buChar char="•"/>
            </a:pPr>
            <a:r>
              <a:rPr lang="en-US" sz="1100" noProof="0" dirty="0"/>
              <a:t>Directly in MS 365</a:t>
            </a:r>
            <a:endParaRPr lang="en-US" sz="1100" noProof="0" dirty="0">
              <a:ea typeface="Calibri"/>
              <a:cs typeface="Calibri"/>
            </a:endParaRPr>
          </a:p>
          <a:p>
            <a:pPr marL="171450" indent="-171450">
              <a:buFont typeface="Arial" panose="020B0604020202020204" pitchFamily="34" charset="0"/>
              <a:buChar char="•"/>
            </a:pPr>
            <a:r>
              <a:rPr lang="en-US" sz="1100" noProof="0" dirty="0"/>
              <a:t>Possibility of deploying them in teams or present in </a:t>
            </a:r>
            <a:r>
              <a:rPr lang="en-US" sz="1100" noProof="0" dirty="0" err="1"/>
              <a:t>bing</a:t>
            </a:r>
            <a:r>
              <a:rPr lang="en-US" sz="1100" noProof="0" dirty="0"/>
              <a:t> with the Microsoft Agent part</a:t>
            </a:r>
            <a:endParaRPr lang="en-US" sz="1100" noProof="0" dirty="0">
              <a:ea typeface="Calibri"/>
              <a:cs typeface="Calibri"/>
            </a:endParaRPr>
          </a:p>
          <a:p>
            <a:r>
              <a:rPr lang="en-US" sz="1100" noProof="0" dirty="0"/>
              <a:t> </a:t>
            </a:r>
            <a:endParaRPr lang="en-US" sz="1100" noProof="0" dirty="0">
              <a:ea typeface="Calibri"/>
              <a:cs typeface="Calibri"/>
            </a:endParaRPr>
          </a:p>
          <a:p>
            <a:r>
              <a:rPr lang="en-US" noProof="0" dirty="0"/>
              <a:t> </a:t>
            </a:r>
            <a:endParaRPr lang="en-US" noProof="0" dirty="0">
              <a:ea typeface="Calibri"/>
              <a:cs typeface="Calibri"/>
            </a:endParaRPr>
          </a:p>
          <a:p>
            <a:endParaRPr lang="fr-FR"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39</a:t>
            </a:fld>
            <a:endParaRPr lang="en-US"/>
          </a:p>
        </p:txBody>
      </p:sp>
    </p:spTree>
    <p:extLst>
      <p:ext uri="{BB962C8B-B14F-4D97-AF65-F5344CB8AC3E}">
        <p14:creationId xmlns:p14="http://schemas.microsoft.com/office/powerpoint/2010/main" val="885134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dirty="0"/>
              <a:t>In general, an agent can be schematized with three main components: a </a:t>
            </a:r>
            <a:r>
              <a:rPr lang="en-US" sz="1100" b="1" dirty="0"/>
              <a:t>brain</a:t>
            </a:r>
            <a:r>
              <a:rPr lang="en-US" sz="1100" dirty="0"/>
              <a:t>, a </a:t>
            </a:r>
            <a:r>
              <a:rPr lang="en-US" sz="1100" b="1" dirty="0"/>
              <a:t>perception module</a:t>
            </a:r>
            <a:r>
              <a:rPr lang="en-US" sz="1100" dirty="0"/>
              <a:t> and an </a:t>
            </a:r>
            <a:r>
              <a:rPr lang="en-US" sz="1100" b="1" dirty="0"/>
              <a:t>action module</a:t>
            </a:r>
            <a:r>
              <a:rPr lang="en-US" sz="1100" dirty="0"/>
              <a:t>.</a:t>
            </a:r>
            <a:br>
              <a:rPr lang="en-US" sz="1100" dirty="0"/>
            </a:br>
            <a:endParaRPr lang="en-US" sz="1100" dirty="0"/>
          </a:p>
          <a:p>
            <a:r>
              <a:rPr lang="en-US" sz="1100" dirty="0"/>
              <a:t>The brain represents the underlying model and planning capabilities, enabling the agent to develop strategies and sequence actions to achieve specific goals.</a:t>
            </a:r>
          </a:p>
          <a:p>
            <a:pPr>
              <a:defRPr/>
            </a:pPr>
            <a:r>
              <a:rPr lang="en-US" sz="1100" dirty="0"/>
              <a:t>It is the LLM that occupies this position in the world of AI. It has the ability to plan and memorize, as well as a personality.</a:t>
            </a:r>
            <a:br>
              <a:rPr lang="en-US" sz="1100" dirty="0"/>
            </a:br>
            <a:endParaRPr lang="en-US" sz="1100" dirty="0"/>
          </a:p>
          <a:p>
            <a:r>
              <a:rPr lang="en-US" sz="1100" dirty="0"/>
              <a:t>The perception module encompasses the tools and sensors that enable the agent to process information from its environment, making it context-aware and interactive.</a:t>
            </a:r>
          </a:p>
          <a:p>
            <a:pPr>
              <a:defRPr/>
            </a:pPr>
            <a:r>
              <a:rPr lang="en-US" sz="1100" dirty="0"/>
              <a:t>In our case, this corresponds to the data it is given, the prompt and the data to which it has access.</a:t>
            </a:r>
            <a:br>
              <a:rPr lang="en-US" sz="1100" dirty="0"/>
            </a:br>
            <a:endParaRPr lang="en-US" sz="1100" dirty="0"/>
          </a:p>
          <a:p>
            <a:r>
              <a:rPr lang="en-US" sz="1100" dirty="0"/>
              <a:t>Finally, the action module is responsible for executing tasks using various tools and functions, enabling the agent to act effectively.</a:t>
            </a:r>
          </a:p>
          <a:p>
            <a:r>
              <a:rPr lang="en-US" sz="1100" dirty="0"/>
              <a:t>These are the outputs of the model and the actions it has taken.</a:t>
            </a:r>
          </a:p>
          <a:p>
            <a:endParaRPr lang="en-US" sz="1100" dirty="0"/>
          </a:p>
          <a:p>
            <a:r>
              <a:rPr lang="en-US" sz="1100" dirty="0"/>
              <a:t>Links:</a:t>
            </a:r>
          </a:p>
          <a:p>
            <a:pPr marL="171450" indent="-171450">
              <a:buFont typeface="Arial,Sans-Serif"/>
              <a:buChar char="•"/>
            </a:pPr>
            <a:r>
              <a:rPr lang="en-US" sz="1100" dirty="0"/>
              <a:t>The Rise and Potential of Large Language Model : </a:t>
            </a:r>
            <a:r>
              <a:rPr lang="en-US" sz="1100" dirty="0">
                <a:hlinkClick r:id="rId3"/>
              </a:rPr>
              <a:t>https://arxiv.org/pdf/2309.07864</a:t>
            </a:r>
            <a:r>
              <a:rPr lang="en-US" sz="1100" dirty="0"/>
              <a:t>.</a:t>
            </a:r>
          </a:p>
          <a:p>
            <a:pPr marL="171450" indent="-171450">
              <a:buFont typeface="Calibri,Sans-Serif"/>
              <a:buChar char="-"/>
            </a:pPr>
            <a:endParaRPr lang="en-US" dirty="0"/>
          </a:p>
          <a:p>
            <a:endParaRPr lang="en-US"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4</a:t>
            </a:fld>
            <a:endParaRPr lang="en-US"/>
          </a:p>
        </p:txBody>
      </p:sp>
    </p:spTree>
    <p:extLst>
      <p:ext uri="{BB962C8B-B14F-4D97-AF65-F5344CB8AC3E}">
        <p14:creationId xmlns:p14="http://schemas.microsoft.com/office/powerpoint/2010/main" val="24216908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100" dirty="0"/>
              <a:t>For AI agents, there’s often confusion between</a:t>
            </a:r>
          </a:p>
          <a:p>
            <a:endParaRPr lang="en-GB" sz="1100" dirty="0"/>
          </a:p>
          <a:p>
            <a:r>
              <a:rPr lang="en-GB" sz="1100" b="1" dirty="0"/>
              <a:t>1</a:t>
            </a:r>
            <a:r>
              <a:rPr lang="en-GB" sz="1100" b="1" baseline="30000" dirty="0"/>
              <a:t>st</a:t>
            </a:r>
            <a:r>
              <a:rPr lang="en-GB" sz="1100" b="1" dirty="0"/>
              <a:t> party extensibility – </a:t>
            </a:r>
          </a:p>
          <a:p>
            <a:endParaRPr lang="en-GB" sz="1100" b="1" dirty="0"/>
          </a:p>
          <a:p>
            <a:pPr marL="171450" indent="-171450">
              <a:buFont typeface="Arial" panose="020B0604020202020204" pitchFamily="34" charset="0"/>
              <a:buChar char="•"/>
            </a:pPr>
            <a:r>
              <a:rPr lang="en-GB" sz="1100" dirty="0"/>
              <a:t>1</a:t>
            </a:r>
            <a:r>
              <a:rPr lang="en-GB" sz="1100" baseline="30000" dirty="0"/>
              <a:t>st</a:t>
            </a:r>
            <a:r>
              <a:rPr lang="en-GB" sz="1100" dirty="0"/>
              <a:t> party copilots like Microsoft 365 Copilot are personal productivity focused and available on specific channels for authenticated internal users. </a:t>
            </a:r>
          </a:p>
          <a:p>
            <a:pPr marL="171450" indent="-171450">
              <a:buFont typeface="Arial" panose="020B0604020202020204" pitchFamily="34" charset="0"/>
              <a:buChar char="•"/>
            </a:pPr>
            <a:r>
              <a:rPr lang="en-GB" sz="1100" dirty="0"/>
              <a:t>These copilots come pre-packages with key capabilities that grow over time. </a:t>
            </a:r>
          </a:p>
          <a:p>
            <a:pPr marL="171450" indent="-171450">
              <a:buFont typeface="Arial" panose="020B0604020202020204" pitchFamily="34" charset="0"/>
              <a:buChar char="•"/>
            </a:pPr>
            <a:r>
              <a:rPr lang="en-GB" sz="1100" b="0" dirty="0"/>
              <a:t>Organizations</a:t>
            </a:r>
            <a:r>
              <a:rPr lang="en-GB" sz="1100" dirty="0"/>
              <a:t> looking to extend these with their own knowledge or actions can use Copilot Studio to built Copilot extensions.</a:t>
            </a:r>
          </a:p>
          <a:p>
            <a:pPr marL="171450" indent="-171450">
              <a:buFont typeface="Arial" panose="020B0604020202020204" pitchFamily="34" charset="0"/>
              <a:buChar char="•"/>
            </a:pPr>
            <a:endParaRPr lang="en-GB" sz="1100" dirty="0"/>
          </a:p>
          <a:p>
            <a:r>
              <a:rPr lang="en-GB" sz="1100" b="1" dirty="0"/>
              <a:t>Azure AI Foundry </a:t>
            </a:r>
            <a:r>
              <a:rPr lang="en-GB" sz="1100" b="0" dirty="0"/>
              <a:t>(formerly Azure AI Studio for the portal) </a:t>
            </a:r>
            <a:r>
              <a:rPr lang="en-GB" sz="1100" b="1" dirty="0"/>
              <a:t>– </a:t>
            </a:r>
          </a:p>
          <a:p>
            <a:endParaRPr lang="en-GB" sz="1100" b="1" dirty="0"/>
          </a:p>
          <a:p>
            <a:pPr marL="171450" indent="-171450">
              <a:buFont typeface="Arial" panose="020B0604020202020204" pitchFamily="34" charset="0"/>
              <a:buChar char="•"/>
            </a:pPr>
            <a:r>
              <a:rPr lang="en-GB" sz="1100" b="0" dirty="0"/>
              <a:t>Many organizations want to build and train custom models grounded on their data and use prompt engineering to fine tune responses from LLMs.</a:t>
            </a:r>
          </a:p>
          <a:p>
            <a:pPr marL="171450" indent="-171450">
              <a:buFont typeface="Arial" panose="020B0604020202020204" pitchFamily="34" charset="0"/>
              <a:buChar char="•"/>
            </a:pPr>
            <a:r>
              <a:rPr lang="en-GB" sz="1100" b="0" dirty="0"/>
              <a:t>These organizations are building custom models using fine-tuned LLMs hosted on Azure AI studio and can build copilots that do Retrieve-Augment-Generate (RAG) over their knowledge.</a:t>
            </a:r>
          </a:p>
          <a:p>
            <a:pPr marL="171450" indent="-171450">
              <a:buFontTx/>
              <a:buChar char="-"/>
            </a:pPr>
            <a:endParaRPr lang="en-GB" sz="1100" b="0" dirty="0"/>
          </a:p>
          <a:p>
            <a:pPr marL="0" indent="0">
              <a:buFontTx/>
              <a:buNone/>
            </a:pPr>
            <a:r>
              <a:rPr lang="en-GB" sz="1100" b="1" dirty="0"/>
              <a:t>Copilot Studio - </a:t>
            </a:r>
          </a:p>
          <a:p>
            <a:pPr marL="171450" indent="-171450">
              <a:buFont typeface="Arial" panose="020B0604020202020204" pitchFamily="34" charset="0"/>
              <a:buChar char="•"/>
            </a:pPr>
            <a:r>
              <a:rPr lang="en-GB" sz="1100" b="0" dirty="0"/>
              <a:t>Copilot Studio helps organizations easily build conversational orchestration that can not only reason over knowledge, but also trigger actions and build custom dialogs using a pre-build LLM</a:t>
            </a:r>
          </a:p>
          <a:p>
            <a:pPr marL="171450" indent="-171450">
              <a:buFont typeface="Arial" panose="020B0604020202020204" pitchFamily="34" charset="0"/>
              <a:buChar char="•"/>
            </a:pPr>
            <a:r>
              <a:rPr lang="en-GB" sz="1100" b="0" dirty="0"/>
              <a:t>Organizations can take advantage of advanced capabilities like variable management, contextual hand-off to contact centres, and out of the box governance and security safeguards with no infrastructure to host or manage.</a:t>
            </a:r>
          </a:p>
          <a:p>
            <a:pPr marL="171450" indent="-171450">
              <a:buFont typeface="Arial" panose="020B0604020202020204" pitchFamily="34" charset="0"/>
              <a:buChar char="•"/>
            </a:pPr>
            <a:r>
              <a:rPr lang="en-GB" sz="1100" b="0" dirty="0"/>
              <a:t>Best of all, Copilot Studio is better together with AI Studio as organizations can “extend” their copilots with fine-tuned models with ease.</a:t>
            </a:r>
          </a:p>
        </p:txBody>
      </p:sp>
      <p:sp>
        <p:nvSpPr>
          <p:cNvPr id="4" name="Slide Number Placeholder 3"/>
          <p:cNvSpPr>
            <a:spLocks noGrp="1"/>
          </p:cNvSpPr>
          <p:nvPr>
            <p:ph type="sldNum" sz="quarter" idx="5"/>
          </p:nvPr>
        </p:nvSpPr>
        <p:spPr>
          <a:xfrm>
            <a:off x="3978132" y="8842030"/>
            <a:ext cx="3043343" cy="467071"/>
          </a:xfrm>
          <a:prstGeom prst="rect">
            <a:avLst/>
          </a:prstGeom>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6429D5F6-0A01-4CB4-8EFF-808AC8FA187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35464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100"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41</a:t>
            </a:fld>
            <a:endParaRPr lang="en-US"/>
          </a:p>
        </p:txBody>
      </p:sp>
    </p:spTree>
    <p:extLst>
      <p:ext uri="{BB962C8B-B14F-4D97-AF65-F5344CB8AC3E}">
        <p14:creationId xmlns:p14="http://schemas.microsoft.com/office/powerpoint/2010/main" val="248294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1100"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42</a:t>
            </a:fld>
            <a:endParaRPr lang="en-US"/>
          </a:p>
        </p:txBody>
      </p:sp>
    </p:spTree>
    <p:extLst>
      <p:ext uri="{BB962C8B-B14F-4D97-AF65-F5344CB8AC3E}">
        <p14:creationId xmlns:p14="http://schemas.microsoft.com/office/powerpoint/2010/main" val="10142164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dirty="0"/>
              <a:t>When building a new multi-agent solution, you should always start with Azure AI to get the most reliable, scalable, and secure agents. You can then orchestrate them together using Microsoft’s two multi-agent orchestration libraries: AutoGen and Semantic Kernel.</a:t>
            </a:r>
          </a:p>
          <a:p>
            <a:endParaRPr lang="en-US" sz="1100" dirty="0"/>
          </a:p>
          <a:p>
            <a:r>
              <a:rPr lang="en-US" sz="1100" dirty="0"/>
              <a:t>AutoGen is a library created by Microsoft Research; written in python. It is constantly evolving to find the best collaboration patterns for agents (and humans) to work together.</a:t>
            </a:r>
          </a:p>
          <a:p>
            <a:r>
              <a:rPr lang="en-US" sz="1100" dirty="0"/>
              <a:t>Semantic Kernel is Microsoft enterprise AI SDK for Python, .NET, and Java. Features that show production value from AutoGen move into Semantic Kernel for organizations looking for production support and non-breaking changes.</a:t>
            </a:r>
          </a:p>
          <a:p>
            <a:endParaRPr lang="en-US" sz="1100" dirty="0"/>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43</a:t>
            </a:fld>
            <a:endParaRPr lang="en-US"/>
          </a:p>
        </p:txBody>
      </p:sp>
    </p:spTree>
    <p:extLst>
      <p:ext uri="{BB962C8B-B14F-4D97-AF65-F5344CB8AC3E}">
        <p14:creationId xmlns:p14="http://schemas.microsoft.com/office/powerpoint/2010/main" val="139422154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noProof="0" dirty="0">
                <a:latin typeface="+mn-lt"/>
                <a:cs typeface="Segoe UI" panose="020B0502040204020203" pitchFamily="34" charset="0"/>
              </a:rPr>
              <a:t>Available in the Responsible AI Workshop</a:t>
            </a:r>
          </a:p>
          <a:p>
            <a:endParaRPr lang="fr-FR" sz="1100" noProof="0" dirty="0">
              <a:latin typeface="+mn-lt"/>
              <a:cs typeface="Segoe UI" panose="020B0502040204020203" pitchFamily="34" charset="0"/>
            </a:endParaRPr>
          </a:p>
          <a:p>
            <a:r>
              <a:rPr lang="fr-FR" sz="1100" noProof="0" dirty="0">
                <a:latin typeface="+mn-lt"/>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latin typeface="+mn-lt"/>
                <a:cs typeface="Segoe UI" panose="020B0502040204020203" pitchFamily="34" charset="0"/>
                <a:hlinkClick r:id="rId3"/>
              </a:rPr>
              <a:t>securing-ai-agents.docx (live.com)</a:t>
            </a:r>
            <a:r>
              <a:rPr lang="fr-FR" sz="1100" dirty="0">
                <a:latin typeface="+mn-lt"/>
                <a:cs typeface="Segoe UI" panose="020B0502040204020203" pitchFamily="34" charset="0"/>
              </a:rPr>
              <a:t>: https://view.officeapps.live.com/op/view.aspx?src=https%3A%2F%2Fraw.githubusercontent.com%2Fmicrosoft%2Fresponsible-ai-workshop%2Frefs%2Fheads%2Fmain%2Fai-agents-tutorials%2Fdocs%2Fsecuring-ai-agents.docx&amp;wdOrigin=BROWSELINK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hlinkClick r:id="rId4"/>
              </a:rPr>
              <a:t>responsible-ai-workshop/ai-agents-tutorials/hands-on-tutorials at main · </a:t>
            </a:r>
            <a:r>
              <a:rPr lang="en-US" sz="1600" dirty="0" err="1">
                <a:hlinkClick r:id="rId4"/>
              </a:rPr>
              <a:t>microsoft</a:t>
            </a:r>
            <a:r>
              <a:rPr lang="en-US" sz="1600" dirty="0">
                <a:hlinkClick r:id="rId4"/>
              </a:rPr>
              <a:t>/responsible-ai-workshop</a:t>
            </a:r>
            <a:r>
              <a:rPr lang="en-US" sz="1600" dirty="0"/>
              <a:t>: https://github.com/microsoft/responsible-ai-workshop/tree/main/ai-agents-tutorials/hands-on-tutorials</a:t>
            </a:r>
            <a:endParaRPr lang="fr-FR" sz="1100" dirty="0">
              <a:latin typeface="+mn-lt"/>
              <a:cs typeface="Segoe UI" panose="020B0502040204020203" pitchFamily="34" charset="0"/>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45</a:t>
            </a:fld>
            <a:endParaRPr lang="en-US"/>
          </a:p>
        </p:txBody>
      </p:sp>
    </p:spTree>
    <p:extLst>
      <p:ext uri="{BB962C8B-B14F-4D97-AF65-F5344CB8AC3E}">
        <p14:creationId xmlns:p14="http://schemas.microsoft.com/office/powerpoint/2010/main" val="1179928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sz="1100" dirty="0"/>
          </a:p>
        </p:txBody>
      </p:sp>
      <p:sp>
        <p:nvSpPr>
          <p:cNvPr id="4" name="Header Placeholder 3"/>
          <p:cNvSpPr>
            <a:spLocks noGrp="1"/>
          </p:cNvSpPr>
          <p:nvPr>
            <p:ph type="hdr" sz="quarter"/>
          </p:nvPr>
        </p:nvSpPr>
        <p:spPr>
          <a:xfrm>
            <a:off x="0" y="0"/>
            <a:ext cx="3043343" cy="46707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marL="0"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1/30/2025 5:29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a:xfrm>
            <a:off x="3978132" y="8842030"/>
            <a:ext cx="3043343" cy="467071"/>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028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noProof="0" dirty="0"/>
              <a:t>Thanks to their structure, AI agents have four main characteristics. </a:t>
            </a:r>
          </a:p>
          <a:p>
            <a:endParaRPr lang="en-US" sz="1100" noProof="0" dirty="0"/>
          </a:p>
          <a:p>
            <a:r>
              <a:rPr lang="en-US" sz="1100" noProof="0" dirty="0"/>
              <a:t>The first is </a:t>
            </a:r>
            <a:r>
              <a:rPr lang="en-US" sz="1100" b="1" noProof="0" dirty="0"/>
              <a:t>autonomy</a:t>
            </a:r>
            <a:r>
              <a:rPr lang="en-US" sz="1100" noProof="0" dirty="0"/>
              <a:t>, which translates into the ability to operate independently, making decisions and executing tasks without or with little human intervention.</a:t>
            </a:r>
          </a:p>
          <a:p>
            <a:endParaRPr lang="en-US" sz="1100" noProof="0" dirty="0"/>
          </a:p>
          <a:p>
            <a:r>
              <a:rPr lang="en-US" sz="1100" noProof="0" dirty="0"/>
              <a:t>The </a:t>
            </a:r>
            <a:r>
              <a:rPr lang="en-US" sz="1100" b="1" noProof="0" dirty="0"/>
              <a:t>reactivity</a:t>
            </a:r>
            <a:r>
              <a:rPr lang="en-US" sz="1100" noProof="0" dirty="0"/>
              <a:t> is enhanced by the perception module, allowing the agent to quickly adapt and respond to changes in its environment.</a:t>
            </a:r>
          </a:p>
          <a:p>
            <a:endParaRPr lang="en-US" sz="1100" noProof="0" dirty="0"/>
          </a:p>
          <a:p>
            <a:r>
              <a:rPr lang="en-US" sz="1100" b="1" noProof="0" dirty="0"/>
              <a:t>Proactiveness</a:t>
            </a:r>
            <a:r>
              <a:rPr lang="en-US" sz="1100" noProof="0" dirty="0"/>
              <a:t> is a result of the planning capabilities embedded in the brain, enabling the agent to anticipate needs and take initiative. </a:t>
            </a:r>
          </a:p>
          <a:p>
            <a:endParaRPr lang="en-US" sz="1100" noProof="0" dirty="0"/>
          </a:p>
          <a:p>
            <a:r>
              <a:rPr lang="en-US" sz="1100" noProof="0" dirty="0"/>
              <a:t>Lastly, </a:t>
            </a:r>
            <a:r>
              <a:rPr lang="en-US" sz="1100" b="1" noProof="0" dirty="0"/>
              <a:t>social activity </a:t>
            </a:r>
            <a:r>
              <a:rPr lang="en-US" sz="1100" noProof="0" dirty="0"/>
              <a:t>is facilitated by the persona and memory components, which help the agent interact seamlessly and intuitively with users, other agents and applications, maintaining a coherent and engaging dialogue over time. </a:t>
            </a:r>
          </a:p>
          <a:p>
            <a:endParaRPr lang="fr-FR" dirty="0">
              <a:cs typeface="+mn-lt"/>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5</a:t>
            </a:fld>
            <a:endParaRPr lang="en-US"/>
          </a:p>
        </p:txBody>
      </p:sp>
    </p:spTree>
    <p:extLst>
      <p:ext uri="{BB962C8B-B14F-4D97-AF65-F5344CB8AC3E}">
        <p14:creationId xmlns:p14="http://schemas.microsoft.com/office/powerpoint/2010/main" val="760245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We now have a definition of agents and their characteristics; now, let's examine how they can be organized, either individually or in multi-agent systems!</a:t>
            </a:r>
            <a:endParaRPr lang="en-US"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6</a:t>
            </a:fld>
            <a:endParaRPr lang="en-US"/>
          </a:p>
        </p:txBody>
      </p:sp>
    </p:spTree>
    <p:extLst>
      <p:ext uri="{BB962C8B-B14F-4D97-AF65-F5344CB8AC3E}">
        <p14:creationId xmlns:p14="http://schemas.microsoft.com/office/powerpoint/2010/main" val="2190909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dirty="0"/>
              <a:t>We have two categories of architecture, the first concerns single agents. The second concerns agentic applications that use multi-agent systems, made up of several agents that can interact with each other.</a:t>
            </a:r>
          </a:p>
          <a:p>
            <a:endParaRPr lang="en-US"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7</a:t>
            </a:fld>
            <a:endParaRPr lang="en-US"/>
          </a:p>
        </p:txBody>
      </p:sp>
    </p:spTree>
    <p:extLst>
      <p:ext uri="{BB962C8B-B14F-4D97-AF65-F5344CB8AC3E}">
        <p14:creationId xmlns:p14="http://schemas.microsoft.com/office/powerpoint/2010/main" val="1141291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100" dirty="0"/>
              <a:t>A single agent is an AI model designed to perform specific tasks independently with limited autonomy.</a:t>
            </a:r>
          </a:p>
          <a:p>
            <a:r>
              <a:rPr lang="en-US" sz="1100" dirty="0"/>
              <a:t>It is suitable for simple, well-known tasks that do not require feedback from other agents.</a:t>
            </a:r>
          </a:p>
          <a:p>
            <a:r>
              <a:rPr lang="en-US" sz="1100" dirty="0"/>
              <a:t>We can distinguish three different sub-categories: </a:t>
            </a:r>
            <a:r>
              <a:rPr lang="en-US" sz="1100" b="1" dirty="0"/>
              <a:t>task-oriented</a:t>
            </a:r>
            <a:r>
              <a:rPr lang="en-US" sz="1100" dirty="0"/>
              <a:t>, </a:t>
            </a:r>
            <a:r>
              <a:rPr lang="en-US" sz="1100" b="1" dirty="0"/>
              <a:t>innovation-oriented </a:t>
            </a:r>
            <a:r>
              <a:rPr lang="en-US" sz="1100" dirty="0"/>
              <a:t>and</a:t>
            </a:r>
            <a:r>
              <a:rPr lang="en-US" sz="1100" b="1" dirty="0"/>
              <a:t> lifecycle-oriented</a:t>
            </a:r>
            <a:r>
              <a:rPr lang="en-US" sz="1100" dirty="0"/>
              <a:t> agents.</a:t>
            </a:r>
          </a:p>
          <a:p>
            <a:endParaRPr lang="en-US" sz="1100" dirty="0"/>
          </a:p>
          <a:p>
            <a:pPr marL="0" marR="0" lvl="0" indent="0" algn="l" defTabSz="914400">
              <a:lnSpc>
                <a:spcPct val="100000"/>
              </a:lnSpc>
              <a:spcBef>
                <a:spcPts val="0"/>
              </a:spcBef>
              <a:spcAft>
                <a:spcPts val="0"/>
              </a:spcAft>
              <a:buNone/>
              <a:tabLst/>
              <a:defRPr/>
            </a:pPr>
            <a:r>
              <a:rPr lang="en-US" sz="1100" dirty="0"/>
              <a:t>&lt;CLICK&gt;</a:t>
            </a:r>
          </a:p>
          <a:p>
            <a:endParaRPr lang="en-US" sz="1100" dirty="0"/>
          </a:p>
          <a:p>
            <a:pPr>
              <a:defRPr/>
            </a:pPr>
            <a:r>
              <a:rPr lang="en-US" sz="1100" dirty="0"/>
              <a:t>A task-oriented agent is an AI designed to </a:t>
            </a:r>
            <a:r>
              <a:rPr lang="en-US" sz="1100" b="1" dirty="0"/>
              <a:t>perform tasks </a:t>
            </a:r>
            <a:r>
              <a:rPr lang="en-US" sz="1100" dirty="0"/>
              <a:t>by making decisions based on predefined goals, taking into account its environment.</a:t>
            </a:r>
          </a:p>
          <a:p>
            <a:pPr>
              <a:defRPr/>
            </a:pPr>
            <a:r>
              <a:rPr lang="en-US" sz="1100" dirty="0"/>
              <a:t>This type of agent follows </a:t>
            </a:r>
            <a:r>
              <a:rPr lang="en-US" sz="1100" b="1" dirty="0"/>
              <a:t>high-level instructions </a:t>
            </a:r>
            <a:r>
              <a:rPr lang="en-US" sz="1100" dirty="0"/>
              <a:t>given by users.</a:t>
            </a:r>
          </a:p>
          <a:p>
            <a:pPr>
              <a:defRPr/>
            </a:pPr>
            <a:r>
              <a:rPr lang="en-US" sz="1100" dirty="0"/>
              <a:t>To achieve their goals, they can use mechanisms such as breaking down goals into smaller sub-goals, planning the sequence of actions required and interactively exploring the environment.</a:t>
            </a:r>
          </a:p>
          <a:p>
            <a:pPr>
              <a:defRPr/>
            </a:pPr>
            <a:r>
              <a:rPr lang="en-US" sz="1100" dirty="0"/>
              <a:t>[example of the umbrella].</a:t>
            </a:r>
          </a:p>
          <a:p>
            <a:endParaRPr lang="en-US" sz="1100" dirty="0"/>
          </a:p>
          <a:p>
            <a:pPr marL="0" marR="0" lvl="0" indent="0" algn="l" defTabSz="914400">
              <a:lnSpc>
                <a:spcPct val="100000"/>
              </a:lnSpc>
              <a:spcBef>
                <a:spcPts val="0"/>
              </a:spcBef>
              <a:spcAft>
                <a:spcPts val="0"/>
              </a:spcAft>
              <a:buNone/>
              <a:tabLst/>
              <a:defRPr/>
            </a:pPr>
            <a:r>
              <a:rPr lang="en-US" sz="1100" dirty="0"/>
              <a:t>&lt;CLICK&gt;</a:t>
            </a:r>
          </a:p>
          <a:p>
            <a:endParaRPr lang="en-US" sz="1100" dirty="0"/>
          </a:p>
          <a:p>
            <a:pPr>
              <a:defRPr/>
            </a:pPr>
            <a:r>
              <a:rPr lang="en-US" sz="1100" dirty="0"/>
              <a:t>AI agents can also contribute to innovation, particularly in </a:t>
            </a:r>
            <a:r>
              <a:rPr lang="en-US" sz="1100" b="1" dirty="0"/>
              <a:t>content generation</a:t>
            </a:r>
            <a:r>
              <a:rPr lang="en-US" sz="1100" dirty="0"/>
              <a:t>.</a:t>
            </a:r>
          </a:p>
          <a:p>
            <a:pPr>
              <a:defRPr/>
            </a:pPr>
            <a:r>
              <a:rPr lang="en-US" sz="1100" dirty="0"/>
              <a:t>While science can be complicated to model and be understood by AI agents, we are starting to see structures in specific areas emerge.</a:t>
            </a:r>
          </a:p>
          <a:p>
            <a:r>
              <a:rPr lang="en-US" sz="1100" dirty="0"/>
              <a:t>[example of drug creation] + already being used for code generation.</a:t>
            </a:r>
            <a:br>
              <a:rPr lang="en-US" sz="1100" dirty="0"/>
            </a:br>
            <a:endParaRPr lang="en-US" sz="1100" dirty="0"/>
          </a:p>
          <a:p>
            <a:pPr marL="0" marR="0" lvl="0" indent="0" algn="l" defTabSz="914400">
              <a:lnSpc>
                <a:spcPct val="100000"/>
              </a:lnSpc>
              <a:spcBef>
                <a:spcPts val="0"/>
              </a:spcBef>
              <a:spcAft>
                <a:spcPts val="0"/>
              </a:spcAft>
              <a:buNone/>
              <a:tabLst/>
              <a:defRPr/>
            </a:pPr>
            <a:r>
              <a:rPr lang="en-US" sz="1100" dirty="0"/>
              <a:t>&lt;CLICK&gt;</a:t>
            </a:r>
          </a:p>
          <a:p>
            <a:endParaRPr lang="en-US" sz="1100" dirty="0"/>
          </a:p>
          <a:p>
            <a:pPr>
              <a:defRPr/>
            </a:pPr>
            <a:r>
              <a:rPr lang="en-US" sz="1100" dirty="0"/>
              <a:t>The final type of single agent is one that can manage a lifecycle. This is a key step towards the implementation of AGI (Artificial General Intelligence).</a:t>
            </a:r>
          </a:p>
          <a:p>
            <a:pPr>
              <a:defRPr/>
            </a:pPr>
            <a:r>
              <a:rPr lang="en-US" sz="1100" dirty="0"/>
              <a:t>In this case, the aim of the agents is to maintain a long-term life cycle in an open and unknown world by exploring and developing new skills.</a:t>
            </a:r>
          </a:p>
          <a:p>
            <a:pPr>
              <a:defRPr/>
            </a:pPr>
            <a:r>
              <a:rPr lang="en-US" sz="1100" dirty="0"/>
              <a:t>They need </a:t>
            </a:r>
            <a:r>
              <a:rPr lang="en-US" sz="1100" b="1" dirty="0"/>
              <a:t>low-level control</a:t>
            </a:r>
            <a:r>
              <a:rPr lang="en-US" sz="1100" dirty="0"/>
              <a:t> and </a:t>
            </a:r>
            <a:r>
              <a:rPr lang="en-US" sz="1100" b="1" dirty="0"/>
              <a:t>high-level planning</a:t>
            </a:r>
            <a:r>
              <a:rPr lang="en-US" sz="1100" dirty="0"/>
              <a:t>.</a:t>
            </a:r>
          </a:p>
          <a:p>
            <a:pPr>
              <a:defRPr/>
            </a:pPr>
            <a:r>
              <a:rPr lang="en-US" sz="1100" dirty="0"/>
              <a:t>We can imagine an agent that can explore the computing environment, learn to use it as we do and perform complex tasks with it.</a:t>
            </a:r>
          </a:p>
          <a:p>
            <a:pPr>
              <a:defRPr/>
            </a:pPr>
            <a:r>
              <a:rPr lang="en-US" sz="1100" dirty="0"/>
              <a:t>[Example of Voyager in Minecraft]</a:t>
            </a:r>
          </a:p>
          <a:p>
            <a:pPr>
              <a:defRPr/>
            </a:pPr>
            <a:endParaRPr lang="fr-FR" sz="1100" dirty="0"/>
          </a:p>
          <a:p>
            <a:pPr>
              <a:defRPr/>
            </a:pPr>
            <a:r>
              <a:rPr lang="fr-FR" sz="1100" dirty="0"/>
              <a:t>Links:</a:t>
            </a:r>
          </a:p>
          <a:p>
            <a:pPr marL="171450" indent="-171450" algn="l">
              <a:lnSpc>
                <a:spcPts val="1457"/>
              </a:lnSpc>
              <a:spcAft>
                <a:spcPts val="600"/>
              </a:spcAft>
              <a:buFont typeface="Arial" panose="020B0604020202020204" pitchFamily="34" charset="0"/>
              <a:buChar char="•"/>
            </a:pPr>
            <a:r>
              <a:rPr lang="en-US" sz="1100" b="0" i="0" dirty="0">
                <a:effectLst/>
              </a:rPr>
              <a:t>The Rise and Potential of Large Language : </a:t>
            </a:r>
            <a:r>
              <a:rPr lang="en-US" sz="1100" b="0" i="0" dirty="0">
                <a:effectLst/>
                <a:hlinkClick r:id="rId3"/>
              </a:rPr>
              <a:t>https://arxiv.org/pdf/2309.07864</a:t>
            </a:r>
            <a:r>
              <a:rPr lang="en-US" sz="1100" b="0" i="0" dirty="0">
                <a:effectLst/>
              </a:rPr>
              <a:t>. </a:t>
            </a:r>
            <a:endParaRPr lang="en-US" sz="1100" b="0" i="0" dirty="0">
              <a:effectLst/>
              <a:ea typeface="Calibri"/>
              <a:cs typeface="Calibri"/>
            </a:endParaRPr>
          </a:p>
          <a:p>
            <a:pPr marL="171450" indent="-171450">
              <a:lnSpc>
                <a:spcPts val="1457"/>
              </a:lnSpc>
              <a:spcAft>
                <a:spcPts val="600"/>
              </a:spcAft>
              <a:buFont typeface="Arial" panose="020B0604020202020204" pitchFamily="34" charset="0"/>
              <a:buChar char="•"/>
            </a:pPr>
            <a:r>
              <a:rPr lang="en-US" sz="1100" b="0" i="0" dirty="0">
                <a:effectLst/>
              </a:rPr>
              <a:t>VOYAGER: An Open-Ended Embodied Agent : </a:t>
            </a:r>
            <a:r>
              <a:rPr lang="en-US" sz="1100" b="0" i="0" dirty="0">
                <a:effectLst/>
                <a:hlinkClick r:id="rId4"/>
              </a:rPr>
              <a:t>https://arxiv.org/pdf/2305.16291</a:t>
            </a:r>
            <a:r>
              <a:rPr lang="en-US" sz="1100" b="0" i="0" dirty="0">
                <a:effectLst/>
              </a:rPr>
              <a:t>. </a:t>
            </a:r>
            <a:endParaRPr lang="en-US" sz="1100" dirty="0"/>
          </a:p>
          <a:p>
            <a:endParaRPr lang="fr-FR" dirty="0">
              <a:ea typeface="Calibri"/>
              <a:cs typeface="Calibri"/>
            </a:endParaRPr>
          </a:p>
        </p:txBody>
      </p:sp>
      <p:sp>
        <p:nvSpPr>
          <p:cNvPr id="4" name="Espace réservé du numéro de diapositive 3"/>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8</a:t>
            </a:fld>
            <a:endParaRPr lang="en-US"/>
          </a:p>
        </p:txBody>
      </p:sp>
    </p:spTree>
    <p:extLst>
      <p:ext uri="{BB962C8B-B14F-4D97-AF65-F5344CB8AC3E}">
        <p14:creationId xmlns:p14="http://schemas.microsoft.com/office/powerpoint/2010/main" val="2851485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621E9-B675-59E9-17EF-5EEBD5FABE4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01B92510-D312-D787-E33B-3E627A875CE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F05CA86-2549-97F8-3A9F-2023DA6BF102}"/>
              </a:ext>
            </a:extLst>
          </p:cNvPr>
          <p:cNvSpPr>
            <a:spLocks noGrp="1"/>
          </p:cNvSpPr>
          <p:nvPr>
            <p:ph type="body" idx="1"/>
          </p:nvPr>
        </p:nvSpPr>
        <p:spPr/>
        <p:txBody>
          <a:bodyPr/>
          <a:lstStyle/>
          <a:p>
            <a:r>
              <a:rPr lang="en-US" sz="1100" noProof="0" dirty="0"/>
              <a:t>Multi-agent systems are made up of </a:t>
            </a:r>
            <a:r>
              <a:rPr lang="en-US" sz="1100" b="1" noProof="0" dirty="0"/>
              <a:t>several agents </a:t>
            </a:r>
            <a:r>
              <a:rPr lang="en-US" sz="1100" noProof="0" dirty="0"/>
              <a:t>that can be either </a:t>
            </a:r>
            <a:r>
              <a:rPr lang="en-US" sz="1100" b="1" noProof="0" dirty="0"/>
              <a:t>cooperative</a:t>
            </a:r>
            <a:r>
              <a:rPr lang="en-US" sz="1100" noProof="0" dirty="0"/>
              <a:t> or </a:t>
            </a:r>
            <a:r>
              <a:rPr lang="en-US" sz="1100" b="1" noProof="0" dirty="0"/>
              <a:t>competitive</a:t>
            </a:r>
            <a:r>
              <a:rPr lang="en-US" sz="1100" noProof="0" dirty="0"/>
              <a:t>. These agents work together to solve complex problems that are difficult, if not impossible, for a single agent to handle alone. Each agent operates autonomously, has its own goals and can communicate and coordinate with other agents to achieve common goals.</a:t>
            </a:r>
            <a:br>
              <a:rPr lang="en-US" sz="1100" noProof="0" dirty="0"/>
            </a:br>
            <a:endParaRPr lang="en-US" sz="1100" noProof="0" dirty="0"/>
          </a:p>
          <a:p>
            <a:pPr marL="0" marR="0" lvl="0" indent="0" algn="l" defTabSz="914400">
              <a:lnSpc>
                <a:spcPct val="100000"/>
              </a:lnSpc>
              <a:spcBef>
                <a:spcPts val="0"/>
              </a:spcBef>
              <a:spcAft>
                <a:spcPts val="0"/>
              </a:spcAft>
              <a:buNone/>
              <a:tabLst/>
              <a:defRPr/>
            </a:pPr>
            <a:r>
              <a:rPr lang="en-US" sz="1100" noProof="0" dirty="0"/>
              <a:t>&lt;CLICK&gt;</a:t>
            </a:r>
          </a:p>
          <a:p>
            <a:endParaRPr lang="en-US" sz="1100" noProof="0" dirty="0"/>
          </a:p>
          <a:p>
            <a:pPr>
              <a:defRPr/>
            </a:pPr>
            <a:r>
              <a:rPr lang="en-US" sz="1100" noProof="0" dirty="0"/>
              <a:t>Multiple agents can work cooperatively. In this case, the agents </a:t>
            </a:r>
            <a:r>
              <a:rPr lang="en-US" sz="1100" b="1" noProof="0" dirty="0"/>
              <a:t>work together</a:t>
            </a:r>
            <a:r>
              <a:rPr lang="en-US" sz="1100" noProof="0" dirty="0"/>
              <a:t> to achieve common goals. They assess each other's needs and capabilities, actively seeking collaborative actions and sharing information.</a:t>
            </a:r>
          </a:p>
          <a:p>
            <a:r>
              <a:rPr lang="en-US" sz="1100" noProof="0" dirty="0"/>
              <a:t>Two architectures can be described for cooperative multi-agent systems: ordered architectures and disordered architectures.</a:t>
            </a:r>
            <a:br>
              <a:rPr lang="en-US" sz="1100" noProof="0" dirty="0"/>
            </a:br>
            <a:endParaRPr lang="en-US" sz="1100" noProof="0" dirty="0"/>
          </a:p>
          <a:p>
            <a:pPr marL="0" marR="0" lvl="0" indent="0" algn="l" defTabSz="914400">
              <a:lnSpc>
                <a:spcPct val="100000"/>
              </a:lnSpc>
              <a:spcBef>
                <a:spcPts val="0"/>
              </a:spcBef>
              <a:spcAft>
                <a:spcPts val="0"/>
              </a:spcAft>
              <a:buNone/>
              <a:tabLst/>
              <a:defRPr/>
            </a:pPr>
            <a:r>
              <a:rPr lang="en-US" sz="1100" noProof="0" dirty="0"/>
              <a:t>&lt;CLICK&gt;</a:t>
            </a:r>
          </a:p>
          <a:p>
            <a:endParaRPr lang="en-US" sz="1100" noProof="0" dirty="0"/>
          </a:p>
          <a:p>
            <a:r>
              <a:rPr lang="en-US" sz="1100" noProof="0" dirty="0"/>
              <a:t>The ordered cooperative architecture is based on structured </a:t>
            </a:r>
            <a:r>
              <a:rPr lang="en-US" sz="1100" b="0" noProof="0" dirty="0"/>
              <a:t>communication </a:t>
            </a:r>
            <a:r>
              <a:rPr lang="en-US" sz="1100" noProof="0" dirty="0"/>
              <a:t>where each </a:t>
            </a:r>
            <a:r>
              <a:rPr lang="en-US" sz="1100" b="0" noProof="0" dirty="0"/>
              <a:t>agent </a:t>
            </a:r>
            <a:r>
              <a:rPr lang="en-US" sz="1100" noProof="0" dirty="0"/>
              <a:t>intervenes successively</a:t>
            </a:r>
            <a:r>
              <a:rPr lang="en-US" sz="1100" b="0" noProof="0" dirty="0"/>
              <a:t>, </a:t>
            </a:r>
            <a:r>
              <a:rPr lang="en-US" sz="1100" noProof="0" dirty="0"/>
              <a:t>building on previous </a:t>
            </a:r>
            <a:r>
              <a:rPr lang="en-US" sz="1100" b="0" noProof="0" dirty="0"/>
              <a:t>contributions. </a:t>
            </a:r>
            <a:r>
              <a:rPr lang="en-US" sz="1100" noProof="0" dirty="0"/>
              <a:t>This means that each </a:t>
            </a:r>
            <a:r>
              <a:rPr lang="en-US" sz="1100" b="0" noProof="0" dirty="0"/>
              <a:t>agent </a:t>
            </a:r>
            <a:r>
              <a:rPr lang="en-US" sz="1100" noProof="0" dirty="0"/>
              <a:t>adds its specific knowledge to that already provided by previous </a:t>
            </a:r>
            <a:r>
              <a:rPr lang="en-US" sz="1100" b="0" noProof="0" dirty="0"/>
              <a:t>agents, </a:t>
            </a:r>
            <a:r>
              <a:rPr lang="en-US" sz="1100" noProof="0" dirty="0"/>
              <a:t>creating a coherent and cumulative chain of </a:t>
            </a:r>
            <a:r>
              <a:rPr lang="en-US" sz="1100" b="0" noProof="0" dirty="0"/>
              <a:t>contributions.</a:t>
            </a:r>
            <a:br>
              <a:rPr lang="en-US" sz="1100" noProof="0" dirty="0"/>
            </a:br>
            <a:endParaRPr lang="en-US" sz="1100" noProof="0" dirty="0"/>
          </a:p>
          <a:p>
            <a:pPr marL="0" marR="0" lvl="0" indent="0" algn="l" defTabSz="914400">
              <a:lnSpc>
                <a:spcPct val="100000"/>
              </a:lnSpc>
              <a:spcBef>
                <a:spcPts val="0"/>
              </a:spcBef>
              <a:spcAft>
                <a:spcPts val="0"/>
              </a:spcAft>
              <a:buNone/>
              <a:tabLst/>
              <a:defRPr/>
            </a:pPr>
            <a:r>
              <a:rPr lang="en-US" sz="1100" noProof="0" dirty="0"/>
              <a:t>&lt;CLICK&gt;</a:t>
            </a:r>
          </a:p>
          <a:p>
            <a:endParaRPr lang="en-US" sz="1100" noProof="0" dirty="0"/>
          </a:p>
          <a:p>
            <a:pPr>
              <a:defRPr/>
            </a:pPr>
            <a:r>
              <a:rPr lang="en-US" sz="1100" noProof="0" dirty="0"/>
              <a:t>In contrast, the disordered cooperative agent architecture is a structure in which several agents </a:t>
            </a:r>
            <a:r>
              <a:rPr lang="en-US" sz="1100" b="1" noProof="0" dirty="0"/>
              <a:t>communicate simultaneously in an unstructured way</a:t>
            </a:r>
            <a:r>
              <a:rPr lang="en-US" sz="1100" noProof="0" dirty="0"/>
              <a:t>, sharing their opinions and progress according to their tools and roles. This approach is particularly suited to tasks that require the generation of new and creative ideas, as it allows free and dynamic interaction between agents, in the manner of an unstructured debate.</a:t>
            </a:r>
            <a:br>
              <a:rPr lang="en-US" sz="1100" noProof="0" dirty="0"/>
            </a:br>
            <a:endParaRPr lang="en-US" sz="1100" noProof="0" dirty="0"/>
          </a:p>
          <a:p>
            <a:r>
              <a:rPr lang="en-US" sz="1100" noProof="0" dirty="0"/>
              <a:t>Unfortunately, this structure has not been widely adopted because some research shows that even for the generation of creative content, the messy architecture can lead to inefficiencies and conflicts between agents, making it difficult to achieve consistent, high-quality results.</a:t>
            </a:r>
            <a:br>
              <a:rPr lang="en-US" sz="1100" noProof="0" dirty="0"/>
            </a:br>
            <a:endParaRPr lang="en-US" sz="1100" noProof="0" dirty="0"/>
          </a:p>
          <a:p>
            <a:pPr marL="0" marR="0" lvl="0" indent="0" algn="l" defTabSz="914400">
              <a:lnSpc>
                <a:spcPct val="100000"/>
              </a:lnSpc>
              <a:spcBef>
                <a:spcPts val="0"/>
              </a:spcBef>
              <a:spcAft>
                <a:spcPts val="0"/>
              </a:spcAft>
              <a:buNone/>
              <a:tabLst/>
              <a:defRPr/>
            </a:pPr>
            <a:r>
              <a:rPr lang="en-US" sz="1100" noProof="0" dirty="0"/>
              <a:t>&lt;CLICK&gt;</a:t>
            </a:r>
          </a:p>
          <a:p>
            <a:endParaRPr lang="en-US" sz="1100" noProof="0" dirty="0"/>
          </a:p>
          <a:p>
            <a:pPr>
              <a:defRPr/>
            </a:pPr>
            <a:r>
              <a:rPr lang="en-US" sz="1100" noProof="0" dirty="0"/>
              <a:t>Multi-agent systems can also operate competitively. This is a system in which agents engage in </a:t>
            </a:r>
            <a:r>
              <a:rPr lang="en-US" sz="1100" b="1" noProof="0" dirty="0"/>
              <a:t>competitive interactions</a:t>
            </a:r>
            <a:r>
              <a:rPr lang="en-US" sz="1100" noProof="0" dirty="0"/>
              <a:t> in order to improve their strategies and behaviors.</a:t>
            </a:r>
            <a:br>
              <a:rPr lang="en-US" sz="1100" noProof="0" dirty="0"/>
            </a:br>
            <a:endParaRPr lang="en-US" sz="1100" noProof="0" dirty="0"/>
          </a:p>
          <a:p>
            <a:pPr>
              <a:defRPr/>
            </a:pPr>
            <a:r>
              <a:rPr lang="en-US" sz="1100" noProof="0" dirty="0"/>
              <a:t>Here, agents </a:t>
            </a:r>
            <a:r>
              <a:rPr lang="en-US" sz="1100" b="1" noProof="0" dirty="0"/>
              <a:t>dynamically</a:t>
            </a:r>
            <a:r>
              <a:rPr lang="en-US" sz="1100" noProof="0" dirty="0"/>
              <a:t> adjust their actions in response to others, with the aim of selecting the most advantageous or rational choices. Argumentation and debate between agents leads to more robust outcomes by encouraging agents to abandon their beliefs and engage in deeper reflection.</a:t>
            </a:r>
            <a:br>
              <a:rPr lang="en-US" sz="1100" noProof="0" dirty="0"/>
            </a:br>
            <a:endParaRPr lang="en-US" sz="1100" noProof="0" dirty="0"/>
          </a:p>
          <a:p>
            <a:pPr>
              <a:defRPr/>
            </a:pPr>
            <a:r>
              <a:rPr lang="en-US" sz="1100" noProof="0" dirty="0"/>
              <a:t>This type of architecture has been developed to address some of the limitations of LLMs, such as </a:t>
            </a:r>
            <a:r>
              <a:rPr lang="en-US" sz="1100" b="1" noProof="0" dirty="0"/>
              <a:t>overconfidence</a:t>
            </a:r>
            <a:r>
              <a:rPr lang="en-US" sz="1100" noProof="0" dirty="0"/>
              <a:t>.</a:t>
            </a:r>
          </a:p>
          <a:p>
            <a:pPr marL="0" marR="0" lvl="0" indent="0" algn="l" defTabSz="914400">
              <a:lnSpc>
                <a:spcPct val="100000"/>
              </a:lnSpc>
              <a:spcBef>
                <a:spcPts val="0"/>
              </a:spcBef>
              <a:spcAft>
                <a:spcPts val="0"/>
              </a:spcAft>
              <a:buNone/>
              <a:tabLst/>
              <a:defRPr/>
            </a:pPr>
            <a:endParaRPr lang="en-US" sz="1100" noProof="0" dirty="0"/>
          </a:p>
          <a:p>
            <a:pPr>
              <a:defRPr/>
            </a:pPr>
            <a:r>
              <a:rPr lang="en-US" sz="1100" noProof="0" dirty="0"/>
              <a:t>&lt;SKIP IF NO TIME&gt;</a:t>
            </a:r>
          </a:p>
          <a:p>
            <a:pPr marL="0" marR="0" lvl="0" indent="0" algn="l" defTabSz="914400">
              <a:lnSpc>
                <a:spcPct val="100000"/>
              </a:lnSpc>
              <a:spcBef>
                <a:spcPts val="0"/>
              </a:spcBef>
              <a:spcAft>
                <a:spcPts val="0"/>
              </a:spcAft>
              <a:buNone/>
              <a:tabLst/>
              <a:defRPr/>
            </a:pPr>
            <a:endParaRPr lang="en-US" sz="1100" noProof="0" dirty="0"/>
          </a:p>
          <a:p>
            <a:pPr>
              <a:defRPr/>
            </a:pPr>
            <a:r>
              <a:rPr lang="en-US" sz="1100" noProof="0" dirty="0"/>
              <a:t>It should be noted, however, that agents mimic human </a:t>
            </a:r>
            <a:r>
              <a:rPr lang="en-US" sz="1100" noProof="0" dirty="0" err="1"/>
              <a:t>behaviour</a:t>
            </a:r>
            <a:r>
              <a:rPr lang="en-US" sz="1100" noProof="0" dirty="0"/>
              <a:t> and therefore have the same drawbacks. This type of debate can lead to situations where agents fail to agree and debate topics completely different from the original one, or may end up agreeing on a completely wrong belief.</a:t>
            </a:r>
          </a:p>
          <a:p>
            <a:pPr>
              <a:defRPr/>
            </a:pPr>
            <a:endParaRPr lang="en-US" sz="1100" noProof="0" dirty="0"/>
          </a:p>
          <a:p>
            <a:pPr marL="0" marR="0" lvl="0" indent="0" algn="l" defTabSz="914400">
              <a:lnSpc>
                <a:spcPct val="100000"/>
              </a:lnSpc>
              <a:spcBef>
                <a:spcPts val="0"/>
              </a:spcBef>
              <a:spcAft>
                <a:spcPts val="0"/>
              </a:spcAft>
              <a:buNone/>
              <a:tabLst/>
              <a:defRPr/>
            </a:pPr>
            <a:endParaRPr lang="en-US" sz="1100" noProof="0" dirty="0"/>
          </a:p>
          <a:p>
            <a:pPr marL="0" marR="0" lvl="0" indent="0" algn="l" defTabSz="914400">
              <a:lnSpc>
                <a:spcPct val="100000"/>
              </a:lnSpc>
              <a:spcBef>
                <a:spcPts val="0"/>
              </a:spcBef>
              <a:spcAft>
                <a:spcPts val="0"/>
              </a:spcAft>
              <a:buNone/>
              <a:tabLst/>
              <a:defRPr/>
            </a:pPr>
            <a:endParaRPr lang="en-US" sz="1100" noProof="0" dirty="0"/>
          </a:p>
          <a:p>
            <a:endParaRPr lang="fr-FR" b="0" dirty="0">
              <a:ea typeface="Calibri"/>
              <a:cs typeface="Calibri"/>
            </a:endParaRPr>
          </a:p>
        </p:txBody>
      </p:sp>
      <p:sp>
        <p:nvSpPr>
          <p:cNvPr id="4" name="Espace réservé du numéro de diapositive 3">
            <a:extLst>
              <a:ext uri="{FF2B5EF4-FFF2-40B4-BE49-F238E27FC236}">
                <a16:creationId xmlns:a16="http://schemas.microsoft.com/office/drawing/2014/main" id="{04CB2005-60B5-6216-1B81-A83EA139503D}"/>
              </a:ext>
            </a:extLst>
          </p:cNvPr>
          <p:cNvSpPr>
            <a:spLocks noGrp="1"/>
          </p:cNvSpPr>
          <p:nvPr>
            <p:ph type="sldNum" sz="quarter" idx="5"/>
          </p:nvPr>
        </p:nvSpPr>
        <p:spPr>
          <a:xfrm>
            <a:off x="3978132" y="8842030"/>
            <a:ext cx="3043343" cy="467071"/>
          </a:xfrm>
          <a:prstGeom prst="rect">
            <a:avLst/>
          </a:prstGeom>
        </p:spPr>
        <p:txBody>
          <a:bodyPr/>
          <a:lstStyle/>
          <a:p>
            <a:fld id="{2B084B97-E326-4FE0-A414-4A4C8B7798F2}" type="slidenum">
              <a:rPr lang="en-US" smtClean="0"/>
              <a:t>9</a:t>
            </a:fld>
            <a:endParaRPr lang="en-US"/>
          </a:p>
        </p:txBody>
      </p:sp>
    </p:spTree>
    <p:extLst>
      <p:ext uri="{BB962C8B-B14F-4D97-AF65-F5344CB8AC3E}">
        <p14:creationId xmlns:p14="http://schemas.microsoft.com/office/powerpoint/2010/main" val="88905132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hyperlink" Target="https://opensource.org/licenses/MIT" TargetMode="External"/><Relationship Id="rId3" Type="http://schemas.microsoft.com/office/2007/relationships/hdphoto" Target="../media/hdphoto1.wdp"/><Relationship Id="rId7" Type="http://schemas.openxmlformats.org/officeDocument/2006/relationships/hyperlink" Target="https://github.com/microsoft/responsible-ai-workshop/blob/main/LICENSE"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creativecommons.org/licenses/by/4.0/legalcode" TargetMode="External"/><Relationship Id="rId11" Type="http://schemas.openxmlformats.org/officeDocument/2006/relationships/hyperlink" Target="https://privacy.microsoft.com/en-us/" TargetMode="External"/><Relationship Id="rId5" Type="http://schemas.openxmlformats.org/officeDocument/2006/relationships/image" Target="../media/image5.png"/><Relationship Id="rId10" Type="http://schemas.openxmlformats.org/officeDocument/2006/relationships/hyperlink" Target="http://go.microsoft.com/fwlink/?LinkID=254653" TargetMode="External"/><Relationship Id="rId4" Type="http://schemas.openxmlformats.org/officeDocument/2006/relationships/image" Target="../media/image3.emf"/><Relationship Id="rId9" Type="http://schemas.openxmlformats.org/officeDocument/2006/relationships/hyperlink" Target="https://github.com/microsoft/responsible-ai-workshop/blob/main/LICENSE-CODE" TargetMode="Externa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ful Square Image">
    <p:bg>
      <p:bgRef idx="1001">
        <a:schemeClr val="bg2"/>
      </p:bgRef>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7F33EA26-C950-04B2-C76E-A607C73C9A0D}"/>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8" name="Rectangle 7">
            <a:extLst>
              <a:ext uri="{FF2B5EF4-FFF2-40B4-BE49-F238E27FC236}">
                <a16:creationId xmlns:a16="http://schemas.microsoft.com/office/drawing/2014/main" id="{67AA7C9D-0A6A-D2A6-1161-3D2F255595E9}"/>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MS logo white - EMF" descr="Microsoft logo white text version">
            <a:extLst>
              <a:ext uri="{FF2B5EF4-FFF2-40B4-BE49-F238E27FC236}">
                <a16:creationId xmlns:a16="http://schemas.microsoft.com/office/drawing/2014/main" id="{522A1FEC-7E31-11EF-C0FB-22E77CB35691}"/>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6209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0">
              <a:srgbClr val="D8C3B2"/>
            </a:gs>
            <a:gs pos="50000">
              <a:srgbClr val="D9D9D6"/>
            </a:gs>
          </a:gsLst>
          <a:lin ang="135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64385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2898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4927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3716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5923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638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413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B2FE60E-5905-81EF-2A59-551CC5779B71}"/>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12AE9884-1701-C26D-0256-ABA9B6A87976}"/>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559368491" descr="A drawing of a face&#10;&#10;Description automatically generated">
            <a:extLst>
              <a:ext uri="{FF2B5EF4-FFF2-40B4-BE49-F238E27FC236}">
                <a16:creationId xmlns:a16="http://schemas.microsoft.com/office/drawing/2014/main" id="{60AC88D8-8A2E-4C79-17D3-23F512343416}"/>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84200" y="3684807"/>
            <a:ext cx="1066800" cy="3746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6424AA1-7F2C-3AED-1E3A-BC16FCFC13EE}"/>
              </a:ext>
            </a:extLst>
          </p:cNvPr>
          <p:cNvSpPr>
            <a:spLocks noChangeArrowheads="1"/>
          </p:cNvSpPr>
          <p:nvPr userDrawn="1"/>
        </p:nvSpPr>
        <p:spPr bwMode="auto">
          <a:xfrm>
            <a:off x="488029" y="4139320"/>
            <a:ext cx="6766560" cy="213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Attribution 4.0 International (CC BY 4.0)</a:t>
            </a:r>
            <a:endParaRPr kumimoji="0" lang="fr-FR" altLang="fr-FR" sz="600" b="0" i="0" u="none" strike="noStrike" cap="none" normalizeH="0" baseline="0" dirty="0">
              <a:ln>
                <a:noFill/>
              </a:ln>
              <a:solidFill>
                <a:schemeClr val="tx1"/>
              </a:solidFill>
              <a:effectLst/>
            </a:endParaRPr>
          </a:p>
          <a:p>
            <a:pPr>
              <a:lnSpc>
                <a:spcPct val="105000"/>
              </a:lnSpc>
              <a:spcBef>
                <a:spcPts val="1800"/>
              </a:spcBef>
              <a:spcAft>
                <a:spcPts val="600"/>
              </a:spcAft>
            </a:pPr>
            <a:r>
              <a:rPr lang="en-US" sz="900" dirty="0">
                <a:solidFill>
                  <a:schemeClr val="tx1"/>
                </a:solidFill>
                <a:effectLst/>
                <a:latin typeface="Segoe UI" panose="020B0502040204020203" pitchFamily="34" charset="0"/>
                <a:ea typeface="Calibri" panose="020F0502020204030204" pitchFamily="34" charset="0"/>
              </a:rPr>
              <a:t>Microsoft and any contributors grant you a license to this document under the </a:t>
            </a:r>
            <a:r>
              <a:rPr lang="en-US" sz="900" u="sng" dirty="0">
                <a:solidFill>
                  <a:schemeClr val="tx1"/>
                </a:solidFill>
                <a:effectLst/>
                <a:latin typeface="Segoe UI" panose="020B0502040204020203" pitchFamily="34" charset="0"/>
                <a:ea typeface="Calibri" panose="020F0502020204030204" pitchFamily="34" charset="0"/>
                <a:hlinkClick r:id="rId6">
                  <a:extLst>
                    <a:ext uri="{A12FA001-AC4F-418D-AE19-62706E023703}">
                      <ahyp:hlinkClr xmlns:ahyp="http://schemas.microsoft.com/office/drawing/2018/hyperlinkcolor" val="tx"/>
                    </a:ext>
                  </a:extLst>
                </a:hlinkClick>
              </a:rPr>
              <a:t>Creative Commons Attribution 4.0 International Public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7">
                  <a:extLst>
                    <a:ext uri="{A12FA001-AC4F-418D-AE19-62706E023703}">
                      <ahyp:hlinkClr xmlns:ahyp="http://schemas.microsoft.com/office/drawing/2018/hyperlinkcolor" val="tx"/>
                    </a:ext>
                  </a:extLst>
                </a:hlinkClick>
              </a:rPr>
              <a:t>LICENSE</a:t>
            </a:r>
            <a:r>
              <a:rPr lang="en-US" sz="900" dirty="0">
                <a:solidFill>
                  <a:schemeClr val="tx1"/>
                </a:solidFill>
                <a:effectLst/>
                <a:latin typeface="Segoe UI" panose="020B0502040204020203" pitchFamily="34" charset="0"/>
                <a:ea typeface="Calibri" panose="020F0502020204030204" pitchFamily="34" charset="0"/>
              </a:rPr>
              <a:t> file, and grant you a license to any code in the repository under the </a:t>
            </a:r>
            <a:r>
              <a:rPr lang="en-US" sz="900" u="sng" dirty="0">
                <a:solidFill>
                  <a:schemeClr val="tx1"/>
                </a:solidFill>
                <a:effectLst/>
                <a:latin typeface="Segoe UI" panose="020B0502040204020203" pitchFamily="34" charset="0"/>
                <a:ea typeface="Calibri" panose="020F0502020204030204" pitchFamily="34" charset="0"/>
                <a:hlinkClick r:id="rId8">
                  <a:extLst>
                    <a:ext uri="{A12FA001-AC4F-418D-AE19-62706E023703}">
                      <ahyp:hlinkClr xmlns:ahyp="http://schemas.microsoft.com/office/drawing/2018/hyperlinkcolor" val="tx"/>
                    </a:ext>
                  </a:extLst>
                </a:hlinkClick>
              </a:rPr>
              <a:t>MIT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9">
                  <a:extLst>
                    <a:ext uri="{A12FA001-AC4F-418D-AE19-62706E023703}">
                      <ahyp:hlinkClr xmlns:ahyp="http://schemas.microsoft.com/office/drawing/2018/hyperlinkcolor" val="tx"/>
                    </a:ext>
                  </a:extLst>
                </a:hlinkClick>
              </a:rPr>
              <a:t>LICENSE-CODE</a:t>
            </a:r>
            <a:r>
              <a:rPr lang="en-US" sz="900" dirty="0">
                <a:solidFill>
                  <a:schemeClr val="tx1"/>
                </a:solidFill>
                <a:effectLst/>
                <a:latin typeface="Segoe UI" panose="020B0502040204020203" pitchFamily="34" charset="0"/>
                <a:ea typeface="Calibri" panose="020F0502020204030204" pitchFamily="34" charset="0"/>
              </a:rPr>
              <a:t> file</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Windows, Microsoft Azure and/or other Microsoft products and services referenced in the document may be either trademarks or registered trademarks of Microsoft in the United States and/or other countries. The license for this document does not grant you rights to use any Microsoft names, logos, or trademarks. Microsoft's general trademark guidelines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http://go.microsoft.com/fwlink/?LinkID=254653</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Privacy information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https://privacy.microsoft.com/en-us/</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r>
              <a:rPr lang="en-US" sz="900" kern="0" dirty="0">
                <a:solidFill>
                  <a:schemeClr val="tx1"/>
                </a:solidFill>
                <a:effectLst/>
                <a:latin typeface="Segoe UI" panose="020B0502040204020203" pitchFamily="34" charset="0"/>
                <a:ea typeface="Calibri" panose="020F0502020204030204" pitchFamily="34" charset="0"/>
              </a:rPr>
              <a:t>Microsoft and any contributors reserve all other rights, whether under their respective copyrights, patents, or trademarks, whether by implication, estoppel or otherwise</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970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61302-81BA-ABC4-7F3A-17AC84CB53AA}"/>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22EB798A-8887-9D69-B51F-38864DB09EAB}"/>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3040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3670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0529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7694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86933"/>
            <a:ext cx="11018838" cy="49821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420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8263" y="1386957"/>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956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571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729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220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414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0"/>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30101806"/>
      </p:ext>
    </p:extLst>
  </p:cSld>
  <p:clrMap bg1="lt1" tx1="dk1" bg2="lt2" tx2="dk2" accent1="accent1" accent2="accent2" accent3="accent3" accent4="accent4" accent5="accent5" accent6="accent6" hlink="hlink" folHlink="folHlink"/>
  <p:sldLayoutIdLst>
    <p:sldLayoutId id="2147486348" r:id="rId1"/>
    <p:sldLayoutId id="2147486353" r:id="rId2"/>
    <p:sldLayoutId id="2147486354" r:id="rId3"/>
    <p:sldLayoutId id="2147486356" r:id="rId4"/>
    <p:sldLayoutId id="2147486357" r:id="rId5"/>
    <p:sldLayoutId id="2147486358" r:id="rId6"/>
    <p:sldLayoutId id="2147486359" r:id="rId7"/>
    <p:sldLayoutId id="2147486360" r:id="rId8"/>
    <p:sldLayoutId id="2147486361" r:id="rId9"/>
    <p:sldLayoutId id="2147486365" r:id="rId10"/>
    <p:sldLayoutId id="2147486404" r:id="rId11"/>
    <p:sldLayoutId id="2147486405" r:id="rId12"/>
    <p:sldLayoutId id="2147486406" r:id="rId13"/>
    <p:sldLayoutId id="2147486407" r:id="rId14"/>
    <p:sldLayoutId id="2147486408" r:id="rId15"/>
    <p:sldLayoutId id="2147486409" r:id="rId16"/>
    <p:sldLayoutId id="2147486410" r:id="rId17"/>
    <p:sldLayoutId id="2147486413" r:id="rId18"/>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21.jpeg"/><Relationship Id="rId5" Type="http://schemas.openxmlformats.org/officeDocument/2006/relationships/image" Target="../media/image16.sv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yoheinakajima/babyagi" TargetMode="External"/><Relationship Id="rId13" Type="http://schemas.openxmlformats.org/officeDocument/2006/relationships/hyperlink" Target="https://arxiv.org/pdf/2310.04406" TargetMode="External"/><Relationship Id="rId18" Type="http://schemas.openxmlformats.org/officeDocument/2006/relationships/hyperlink" Target="https://arxiv.org/pdf/2403.08299" TargetMode="External"/><Relationship Id="rId3" Type="http://schemas.openxmlformats.org/officeDocument/2006/relationships/image" Target="../media/image24.png"/><Relationship Id="rId21" Type="http://schemas.openxmlformats.org/officeDocument/2006/relationships/hyperlink" Target="http://aka.ms/graphrag" TargetMode="External"/><Relationship Id="rId7" Type="http://schemas.openxmlformats.org/officeDocument/2006/relationships/hyperlink" Target="https://arxiv.org/pdf/2402.10778" TargetMode="External"/><Relationship Id="rId12" Type="http://schemas.openxmlformats.org/officeDocument/2006/relationships/hyperlink" Target="https://python.langchain.com/v0.2/docs/introduction/" TargetMode="External"/><Relationship Id="rId17" Type="http://schemas.openxmlformats.org/officeDocument/2006/relationships/hyperlink" Target="https://github.com/noahshinn/reflexion" TargetMode="External"/><Relationship Id="rId2" Type="http://schemas.openxmlformats.org/officeDocument/2006/relationships/notesSlide" Target="../notesSlides/notesSlide17.xml"/><Relationship Id="rId16" Type="http://schemas.openxmlformats.org/officeDocument/2006/relationships/hyperlink" Target="https://arxiv.org/abs/2401.02777" TargetMode="External"/><Relationship Id="rId20" Type="http://schemas.openxmlformats.org/officeDocument/2006/relationships/hyperlink" Target="https://memgpt.readme.io/docs/index" TargetMode="External"/><Relationship Id="rId1" Type="http://schemas.openxmlformats.org/officeDocument/2006/relationships/slideLayout" Target="../slideLayouts/slideLayout4.xml"/><Relationship Id="rId6" Type="http://schemas.openxmlformats.org/officeDocument/2006/relationships/hyperlink" Target="https://platform.openai.com/docs/assistants/overview" TargetMode="External"/><Relationship Id="rId11" Type="http://schemas.openxmlformats.org/officeDocument/2006/relationships/hyperlink" Target="https://github.com/SALT-NLP/DyLAN" TargetMode="External"/><Relationship Id="rId24" Type="http://schemas.openxmlformats.org/officeDocument/2006/relationships/hyperlink" Target="https://microsoft.github.io/TaskWeaver/docs/overview/" TargetMode="External"/><Relationship Id="rId5" Type="http://schemas.openxmlformats.org/officeDocument/2006/relationships/hyperlink" Target="https://github.com/OpenBMB/AgentVerse/" TargetMode="External"/><Relationship Id="rId15" Type="http://schemas.openxmlformats.org/officeDocument/2006/relationships/hyperlink" Target="https://react-lm.github.io/" TargetMode="External"/><Relationship Id="rId23" Type="http://schemas.openxmlformats.org/officeDocument/2006/relationships/hyperlink" Target="https://aka.ms/semantic-kernel" TargetMode="External"/><Relationship Id="rId10" Type="http://schemas.openxmlformats.org/officeDocument/2006/relationships/hyperlink" Target="crewai.com" TargetMode="External"/><Relationship Id="rId19" Type="http://schemas.openxmlformats.org/officeDocument/2006/relationships/hyperlink" Target="https://microsoft.github.io/autogen/docs/tutorial/introduction/" TargetMode="External"/><Relationship Id="rId4" Type="http://schemas.openxmlformats.org/officeDocument/2006/relationships/image" Target="../media/image25.svg"/><Relationship Id="rId9" Type="http://schemas.openxmlformats.org/officeDocument/2006/relationships/hyperlink" Target="https://github.com/enricoros/big-AGI" TargetMode="External"/><Relationship Id="rId14" Type="http://schemas.openxmlformats.org/officeDocument/2006/relationships/hyperlink" Target="https://github.com/geekan/MetaGPT" TargetMode="External"/><Relationship Id="rId22" Type="http://schemas.openxmlformats.org/officeDocument/2006/relationships/hyperlink" Target="https://microsoft.github.io/promptflow/"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www.gatesnotes.com/AI-agents" TargetMode="External"/><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hyperlink" Target=":%20https:/arxiv.org/pdf/2406.0263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hyperlink" Target="https://aka.ms/genAI_reliance" TargetMode="External"/><Relationship Id="rId5" Type="http://schemas.openxmlformats.org/officeDocument/2006/relationships/image" Target="../media/image33.png"/><Relationship Id="rId4" Type="http://schemas.openxmlformats.org/officeDocument/2006/relationships/hyperlink" Target="https://aka.ms/overreliance_review"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AI-Impact-Assessment-Guide.pdf" TargetMode="External"/><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hyperlink" Target="https://blogs.microsoft.com/wp-content/uploads/prod/sites/5/2022/06/Microsoft-RAI-Impact-Assessment-Template.pdf" TargetMode="Externa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hyperlink" Target="https://www.microsoft.com/en-us/haxtoolkit/"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azuremarketplace.microsoft.com/en-us/marketplace/apps/hiddenlayerinc1690422428200.hiddenlayer-model-scanner?tab=Overview" TargetMode="External"/><Relationship Id="rId7" Type="http://schemas.openxmlformats.org/officeDocument/2006/relationships/image" Target="../media/image43.sv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hyperlink" Target="https://microsoft.github.io/autogen/0.2/blog/2024/01/25/AutoGenBench/" TargetMode="External"/><Relationship Id="rId3" Type="http://schemas.openxmlformats.org/officeDocument/2006/relationships/image" Target="../media/image24.png"/><Relationship Id="rId7" Type="http://schemas.openxmlformats.org/officeDocument/2006/relationships/hyperlink" Target="https://microsoft.github.io/autogen/0.2/blog/2023/11/20/AgentEval/"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hyperlink" Target="https://www.microsoft.com/applied-sciences/projects/windows-agent-arena?msockid=38af2b1ab90d67ad20d13e09b8b966d7" TargetMode="External"/><Relationship Id="rId5" Type="http://schemas.openxmlformats.org/officeDocument/2006/relationships/hyperlink" Target="https://openai.com/index/mle-bench/" TargetMode="External"/><Relationship Id="rId4" Type="http://schemas.openxmlformats.org/officeDocument/2006/relationships/image" Target="../media/image45.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9.svg"/><Relationship Id="rId9" Type="http://schemas.openxmlformats.org/officeDocument/2006/relationships/customXml" Target="../ink/ink1.xml"/></Relationships>
</file>

<file path=ppt/slides/_rels/slide39.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9.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8.sv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51.svg"/><Relationship Id="rId11" Type="http://schemas.openxmlformats.org/officeDocument/2006/relationships/image" Target="../media/image57.png"/><Relationship Id="rId5" Type="http://schemas.openxmlformats.org/officeDocument/2006/relationships/image" Target="../media/image50.png"/><Relationship Id="rId10" Type="http://schemas.openxmlformats.org/officeDocument/2006/relationships/image" Target="../media/image56.svg"/><Relationship Id="rId4" Type="http://schemas.openxmlformats.org/officeDocument/2006/relationships/image" Target="../media/image49.svg"/><Relationship Id="rId9" Type="http://schemas.openxmlformats.org/officeDocument/2006/relationships/image" Target="../media/image55.png"/><Relationship Id="rId14"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arxiv.org/pdf/2309.07864" TargetMode="External"/></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64.svg"/><Relationship Id="rId11" Type="http://schemas.openxmlformats.org/officeDocument/2006/relationships/image" Target="../media/image43.svg"/><Relationship Id="rId5" Type="http://schemas.openxmlformats.org/officeDocument/2006/relationships/image" Target="../media/image63.png"/><Relationship Id="rId10" Type="http://schemas.openxmlformats.org/officeDocument/2006/relationships/image" Target="../media/image42.png"/><Relationship Id="rId4" Type="http://schemas.openxmlformats.org/officeDocument/2006/relationships/image" Target="../media/image62.svg"/><Relationship Id="rId9" Type="http://schemas.openxmlformats.org/officeDocument/2006/relationships/image" Target="../media/image67.sv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5.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ignite.microsoft.com/en-US/sessions/BRK166?source=sessions" TargetMode="External"/><Relationship Id="rId7" Type="http://schemas.openxmlformats.org/officeDocument/2006/relationships/image" Target="../media/image72.sv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44.png"/><Relationship Id="rId4" Type="http://schemas.openxmlformats.org/officeDocument/2006/relationships/image" Target="../media/image68.png"/><Relationship Id="rId9" Type="http://schemas.openxmlformats.org/officeDocument/2006/relationships/image" Target="../media/image43.svg"/></Relationships>
</file>

<file path=ppt/slides/_rels/slide4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3.png"/><Relationship Id="rId7"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image" Target="../media/image74.jpeg"/><Relationship Id="rId5" Type="http://schemas.openxmlformats.org/officeDocument/2006/relationships/image" Target="../media/image73.png"/><Relationship Id="rId4" Type="http://schemas.openxmlformats.org/officeDocument/2006/relationships/image" Target="../media/image64.svg"/><Relationship Id="rId9" Type="http://schemas.openxmlformats.org/officeDocument/2006/relationships/image" Target="../media/image77.jpeg"/></Relationships>
</file>

<file path=ppt/slides/_rels/slide4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hyperlink" Target="https://ignite.microsoft.com/en-US/sessions/THR608?source=sessions" TargetMode="External"/><Relationship Id="rId7" Type="http://schemas.openxmlformats.org/officeDocument/2006/relationships/image" Target="../media/image43.svg"/><Relationship Id="rId2" Type="http://schemas.openxmlformats.org/officeDocument/2006/relationships/hyperlink" Target="https://aka.ms/MicrosoftLearn_Agents" TargetMode="Externa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hyperlink" Target="https://techcommunity.microsoft.com/blog/azure-ai-services-blog/introducing-azure-ai-agent-service/4298357" TargetMode="External"/><Relationship Id="rId4" Type="http://schemas.openxmlformats.org/officeDocument/2006/relationships/hyperlink" Target="https://ignite.microsoft.com/en-US/sessions/BRK102?source=sessions" TargetMode="External"/><Relationship Id="rId9"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hyperlink" Target="https://github.com/microsoft/responsible-ai-workshop/tree/main/ai-agents-tutorials/hands-on-tutorials" TargetMode="External"/><Relationship Id="rId3" Type="http://schemas.openxmlformats.org/officeDocument/2006/relationships/hyperlink" Target="https://github.com/microsoft/responsible-ai-workshop" TargetMode="External"/><Relationship Id="rId7" Type="http://schemas.openxmlformats.org/officeDocument/2006/relationships/image" Target="../media/image81.png"/><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image" Target="../media/image80.png"/><Relationship Id="rId5" Type="http://schemas.openxmlformats.org/officeDocument/2006/relationships/hyperlink" Target="https://view.officeapps.live.com/op/view.aspx?src=https%3A%2F%2Fraw.githubusercontent.com%2Fmicrosoft%2Fresponsible-ai-workshop%2Frefs%2Fheads%2Fmain%2Fai-agents-tutorials%2Fdocs%2Fsecuring-ai-agents.docx&amp;wdOrigin=BROWSELINK" TargetMode="External"/><Relationship Id="rId4" Type="http://schemas.openxmlformats.org/officeDocument/2006/relationships/image" Target="../media/image79.png"/><Relationship Id="rId9" Type="http://schemas.openxmlformats.org/officeDocument/2006/relationships/hyperlink" Target="https://microsofteur-my.sharepoint.com/:f:/g/personal/philber_microsoft_com/EpRY5TxeDkBLuy7lxvjADQABNfg6PsbVt8quHNGS534sgA?e=NMijQ9"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45.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hyperlink" Target="https://arxiv.org/pdf/2309.07864" TargetMode="Externa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s://arxiv.org/pdf/2309.07864" TargetMode="Externa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hyperlink" Target="https://arxiv.org/pdf/2309.07864" TargetMode="Externa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DB4E-373E-E570-3A0B-3D4E1F2497E1}"/>
              </a:ext>
            </a:extLst>
          </p:cNvPr>
          <p:cNvSpPr>
            <a:spLocks noGrp="1"/>
          </p:cNvSpPr>
          <p:nvPr>
            <p:ph type="title"/>
          </p:nvPr>
        </p:nvSpPr>
        <p:spPr>
          <a:xfrm>
            <a:off x="595791" y="1488688"/>
            <a:ext cx="7935425" cy="3046988"/>
          </a:xfrm>
        </p:spPr>
        <p:txBody>
          <a:bodyPr/>
          <a:lstStyle/>
          <a:p>
            <a:r>
              <a:rPr lang="en-US" sz="2400" dirty="0">
                <a:latin typeface="+mn-lt"/>
              </a:rPr>
              <a:t>Responsible AI Workshop</a:t>
            </a:r>
            <a:br>
              <a:rPr lang="en-US" sz="2400" noProof="0" dirty="0">
                <a:latin typeface="+mn-lt"/>
              </a:rPr>
            </a:br>
            <a:br>
              <a:rPr lang="en-US" sz="2400" noProof="0" dirty="0">
                <a:latin typeface="+mn-lt"/>
                <a:cs typeface="Segoe UI"/>
              </a:rPr>
            </a:br>
            <a:r>
              <a:rPr lang="en-US" kern="1400" dirty="0">
                <a:latin typeface="Segoe UI Semibold" panose="020B0702040204020203" pitchFamily="34" charset="0"/>
              </a:rPr>
              <a:t>Understanding intelligent agents in Artificial Intelligence</a:t>
            </a:r>
          </a:p>
          <a:p>
            <a:pPr algn="just"/>
            <a:r>
              <a:rPr lang="en-US" sz="1800" noProof="0" dirty="0">
                <a:latin typeface="+mn-lt"/>
                <a:cs typeface="Segoe UI"/>
              </a:rPr>
              <a:t>A starter guide for data engineers, data scientists, AI developers, and other AI practitioners to harness generative AI (GenAI) and agentic structures in their applications</a:t>
            </a:r>
          </a:p>
          <a:p>
            <a:endParaRPr lang="en-US" sz="2400" noProof="0" dirty="0">
              <a:latin typeface="+mn-lt"/>
              <a:cs typeface="Segoe UI"/>
            </a:endParaRPr>
          </a:p>
        </p:txBody>
      </p:sp>
      <p:sp>
        <p:nvSpPr>
          <p:cNvPr id="3" name="Text Placeholder 2">
            <a:extLst>
              <a:ext uri="{FF2B5EF4-FFF2-40B4-BE49-F238E27FC236}">
                <a16:creationId xmlns:a16="http://schemas.microsoft.com/office/drawing/2014/main" id="{277427D6-8F00-6562-F6A3-C565D0FB6F99}"/>
              </a:ext>
            </a:extLst>
          </p:cNvPr>
          <p:cNvSpPr>
            <a:spLocks noGrp="1"/>
          </p:cNvSpPr>
          <p:nvPr>
            <p:ph type="body" sz="quarter" idx="12"/>
          </p:nvPr>
        </p:nvSpPr>
        <p:spPr>
          <a:xfrm>
            <a:off x="657669" y="5337438"/>
            <a:ext cx="4164583" cy="276999"/>
          </a:xfrm>
        </p:spPr>
        <p:txBody>
          <a:bodyPr vert="horz" wrap="square" lIns="0" tIns="0" rIns="0" bIns="0" rtlCol="0" anchor="t">
            <a:spAutoFit/>
          </a:bodyPr>
          <a:lstStyle/>
          <a:p>
            <a:r>
              <a:rPr lang="en-US" sz="1800" noProof="0" dirty="0">
                <a:cs typeface="Segoe UI"/>
              </a:rPr>
              <a:t>Version 1.0 - January 2025</a:t>
            </a:r>
          </a:p>
        </p:txBody>
      </p:sp>
    </p:spTree>
    <p:extLst>
      <p:ext uri="{BB962C8B-B14F-4D97-AF65-F5344CB8AC3E}">
        <p14:creationId xmlns:p14="http://schemas.microsoft.com/office/powerpoint/2010/main" val="633115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20B8B-2611-C2A3-7607-9CBB977FE5FF}"/>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21BB847E-40E6-F1BF-8624-50AF03FC5ECD}"/>
              </a:ext>
            </a:extLst>
          </p:cNvPr>
          <p:cNvSpPr>
            <a:spLocks noGrp="1"/>
          </p:cNvSpPr>
          <p:nvPr>
            <p:ph type="title"/>
          </p:nvPr>
        </p:nvSpPr>
        <p:spPr>
          <a:xfrm>
            <a:off x="594741" y="2708070"/>
            <a:ext cx="9144000" cy="830997"/>
          </a:xfrm>
        </p:spPr>
        <p:txBody>
          <a:bodyPr/>
          <a:lstStyle/>
          <a:p>
            <a:r>
              <a:rPr lang="en-US" dirty="0">
                <a:cs typeface="Segoe UI"/>
              </a:rPr>
              <a:t>Agentic applications’ architecture</a:t>
            </a:r>
            <a:br>
              <a:rPr lang="en-US" dirty="0">
                <a:cs typeface="Segoe UI"/>
              </a:rPr>
            </a:br>
            <a:r>
              <a:rPr kumimoji="0" lang="en-US" sz="2400" b="0" i="0" u="none" strike="noStrike" kern="1200" cap="none" spc="-50" normalizeH="0" baseline="0" noProof="0" dirty="0">
                <a:ln w="3175">
                  <a:noFill/>
                </a:ln>
                <a:solidFill>
                  <a:srgbClr val="FFFFFF"/>
                </a:solidFill>
                <a:effectLst/>
                <a:uLnTx/>
                <a:uFillTx/>
                <a:latin typeface="Segoe UI"/>
                <a:ea typeface="+mn-ea"/>
                <a:cs typeface="Segoe UI"/>
              </a:rPr>
              <a:t>and available frameworks</a:t>
            </a:r>
            <a:endParaRPr lang="en-US" dirty="0">
              <a:latin typeface="+mn-lt"/>
            </a:endParaRPr>
          </a:p>
        </p:txBody>
      </p:sp>
    </p:spTree>
    <p:extLst>
      <p:ext uri="{BB962C8B-B14F-4D97-AF65-F5344CB8AC3E}">
        <p14:creationId xmlns:p14="http://schemas.microsoft.com/office/powerpoint/2010/main" val="176161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B4A08-341B-A211-9E7B-F3A7CD0878E7}"/>
            </a:ext>
          </a:extLst>
        </p:cNvPr>
        <p:cNvGrpSpPr/>
        <p:nvPr/>
      </p:nvGrpSpPr>
      <p:grpSpPr>
        <a:xfrm>
          <a:off x="0" y="0"/>
          <a:ext cx="0" cy="0"/>
          <a:chOff x="0" y="0"/>
          <a:chExt cx="0" cy="0"/>
        </a:xfrm>
      </p:grpSpPr>
      <p:sp>
        <p:nvSpPr>
          <p:cNvPr id="15" name="Rectangle: Rounded Corners 48">
            <a:extLst>
              <a:ext uri="{FF2B5EF4-FFF2-40B4-BE49-F238E27FC236}">
                <a16:creationId xmlns:a16="http://schemas.microsoft.com/office/drawing/2014/main" id="{4F464DEC-0DC3-AAF4-16D1-1545260BA8D1}"/>
              </a:ext>
            </a:extLst>
          </p:cNvPr>
          <p:cNvSpPr/>
          <p:nvPr/>
        </p:nvSpPr>
        <p:spPr bwMode="auto">
          <a:xfrm>
            <a:off x="7480664" y="3178400"/>
            <a:ext cx="1336040" cy="817880"/>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w="3175">
                  <a:noFill/>
                </a:ln>
                <a:solidFill>
                  <a:srgbClr val="FFFFFF"/>
                </a:solidFill>
                <a:effectLst/>
                <a:uLnTx/>
                <a:uFillTx/>
                <a:latin typeface="Segoe Sans Text Semibold"/>
                <a:cs typeface="Segoe Sans Text" pitchFamily="2" charset="0"/>
              </a:rPr>
              <a:t> Traditional </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w="3175">
                  <a:noFill/>
                </a:ln>
                <a:solidFill>
                  <a:srgbClr val="FFFFFF"/>
                </a:solidFill>
                <a:effectLst/>
                <a:uLnTx/>
                <a:uFillTx/>
                <a:latin typeface="Segoe Sans Text Semibold"/>
                <a:cs typeface="Segoe Sans Text" pitchFamily="2" charset="0"/>
              </a:rPr>
              <a:t>apps</a:t>
            </a:r>
          </a:p>
        </p:txBody>
      </p:sp>
      <p:sp>
        <p:nvSpPr>
          <p:cNvPr id="2" name="Titre 1">
            <a:extLst>
              <a:ext uri="{FF2B5EF4-FFF2-40B4-BE49-F238E27FC236}">
                <a16:creationId xmlns:a16="http://schemas.microsoft.com/office/drawing/2014/main" id="{EEF57E66-E9A0-738D-2B6C-BF1BE011A071}"/>
              </a:ext>
            </a:extLst>
          </p:cNvPr>
          <p:cNvSpPr>
            <a:spLocks noGrp="1"/>
          </p:cNvSpPr>
          <p:nvPr>
            <p:ph type="title"/>
          </p:nvPr>
        </p:nvSpPr>
        <p:spPr/>
        <p:txBody>
          <a:bodyPr/>
          <a:lstStyle/>
          <a:p>
            <a:r>
              <a:rPr lang="en-US" noProof="0" dirty="0"/>
              <a:t>Cutting-edge shift</a:t>
            </a:r>
          </a:p>
        </p:txBody>
      </p:sp>
      <p:sp>
        <p:nvSpPr>
          <p:cNvPr id="9" name="ZoneTexte 8">
            <a:extLst>
              <a:ext uri="{FF2B5EF4-FFF2-40B4-BE49-F238E27FC236}">
                <a16:creationId xmlns:a16="http://schemas.microsoft.com/office/drawing/2014/main" id="{128A32FD-303A-C263-972B-42F484DBF2B7}"/>
              </a:ext>
            </a:extLst>
          </p:cNvPr>
          <p:cNvSpPr txBox="1"/>
          <p:nvPr/>
        </p:nvSpPr>
        <p:spPr>
          <a:xfrm>
            <a:off x="7351738" y="1685069"/>
            <a:ext cx="896186" cy="276999"/>
          </a:xfrm>
          <a:prstGeom prst="rect">
            <a:avLst/>
          </a:prstGeom>
          <a:noFill/>
        </p:spPr>
        <p:txBody>
          <a:bodyPr wrap="square" lIns="0" tIns="0" rIns="0" bIns="0" rtlCol="0">
            <a:spAutoFit/>
          </a:bodyPr>
          <a:lstStyle/>
          <a:p>
            <a:pPr algn="ctr"/>
            <a:r>
              <a:rPr lang="en-US" sz="1100" noProof="0" dirty="0">
                <a:latin typeface="+mj-lt"/>
              </a:rPr>
              <a:t>Info worker </a:t>
            </a:r>
          </a:p>
          <a:p>
            <a:pPr algn="ctr"/>
            <a:r>
              <a:rPr lang="en-US" sz="700" noProof="0" dirty="0">
                <a:latin typeface="+mj-lt"/>
              </a:rPr>
              <a:t>(Doer)</a:t>
            </a:r>
          </a:p>
        </p:txBody>
      </p:sp>
      <p:sp>
        <p:nvSpPr>
          <p:cNvPr id="3" name="Arrow: Right 25">
            <a:extLst>
              <a:ext uri="{FF2B5EF4-FFF2-40B4-BE49-F238E27FC236}">
                <a16:creationId xmlns:a16="http://schemas.microsoft.com/office/drawing/2014/main" id="{EAE19892-5B3B-FB4D-81C0-9AA138486303}"/>
              </a:ext>
            </a:extLst>
          </p:cNvPr>
          <p:cNvSpPr/>
          <p:nvPr/>
        </p:nvSpPr>
        <p:spPr bwMode="auto">
          <a:xfrm>
            <a:off x="5822188" y="3178400"/>
            <a:ext cx="659383" cy="296667"/>
          </a:xfrm>
          <a:prstGeom prst="rightArrow">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w="3175">
                <a:noFill/>
              </a:ln>
              <a:solidFill>
                <a:srgbClr val="FFFFFF"/>
              </a:solidFill>
              <a:effectLst/>
              <a:uLnTx/>
              <a:uFillTx/>
              <a:latin typeface="Segoe Sans Text Semibold"/>
              <a:cs typeface="Segoe Sans Text" pitchFamily="2" charset="0"/>
            </a:endParaRPr>
          </a:p>
        </p:txBody>
      </p:sp>
      <p:pic>
        <p:nvPicPr>
          <p:cNvPr id="4" name="Image 3" descr="Clipart - Person icon">
            <a:extLst>
              <a:ext uri="{FF2B5EF4-FFF2-40B4-BE49-F238E27FC236}">
                <a16:creationId xmlns:a16="http://schemas.microsoft.com/office/drawing/2014/main" id="{5783669C-98D6-B0B6-68A0-F1D253D970B4}"/>
              </a:ext>
            </a:extLst>
          </p:cNvPr>
          <p:cNvPicPr>
            <a:picLocks noChangeAspect="1"/>
          </p:cNvPicPr>
          <p:nvPr/>
        </p:nvPicPr>
        <p:blipFill>
          <a:blip r:embed="rId3"/>
          <a:stretch>
            <a:fillRect/>
          </a:stretch>
        </p:blipFill>
        <p:spPr>
          <a:xfrm>
            <a:off x="9785318" y="2065387"/>
            <a:ext cx="329274" cy="419925"/>
          </a:xfrm>
          <a:prstGeom prst="rect">
            <a:avLst/>
          </a:prstGeom>
        </p:spPr>
      </p:pic>
      <p:sp>
        <p:nvSpPr>
          <p:cNvPr id="6" name="Rectangle: Rounded Corners 48">
            <a:extLst>
              <a:ext uri="{FF2B5EF4-FFF2-40B4-BE49-F238E27FC236}">
                <a16:creationId xmlns:a16="http://schemas.microsoft.com/office/drawing/2014/main" id="{2F9BF052-B82A-814E-2F39-BDC8A73A316B}"/>
              </a:ext>
            </a:extLst>
          </p:cNvPr>
          <p:cNvSpPr/>
          <p:nvPr/>
        </p:nvSpPr>
        <p:spPr bwMode="auto">
          <a:xfrm>
            <a:off x="9065961" y="3178400"/>
            <a:ext cx="1336040" cy="817880"/>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w="3175">
                  <a:noFill/>
                </a:ln>
                <a:solidFill>
                  <a:srgbClr val="FFFFFF"/>
                </a:solidFill>
                <a:effectLst/>
                <a:uLnTx/>
                <a:uFillTx/>
                <a:latin typeface="Segoe Sans Text Semibold"/>
                <a:cs typeface="Segoe Sans Text" pitchFamily="2" charset="0"/>
              </a:rPr>
              <a:t> Agent </a:t>
            </a:r>
          </a:p>
          <a:p>
            <a:pPr marL="0" marR="0" lvl="0" indent="0" algn="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w="3175">
                  <a:noFill/>
                </a:ln>
                <a:solidFill>
                  <a:srgbClr val="FFFFFF"/>
                </a:solidFill>
                <a:effectLst/>
                <a:uLnTx/>
                <a:uFillTx/>
                <a:latin typeface="Segoe Sans Text Semibold"/>
                <a:cs typeface="Segoe Sans Text" pitchFamily="2" charset="0"/>
              </a:rPr>
              <a:t>solutions</a:t>
            </a:r>
          </a:p>
        </p:txBody>
      </p:sp>
      <p:sp>
        <p:nvSpPr>
          <p:cNvPr id="11" name="Rounded Rectangle 18">
            <a:extLst>
              <a:ext uri="{FF2B5EF4-FFF2-40B4-BE49-F238E27FC236}">
                <a16:creationId xmlns:a16="http://schemas.microsoft.com/office/drawing/2014/main" id="{95360343-15D3-3F30-F99B-F28512CEA52D}"/>
              </a:ext>
              <a:ext uri="{C183D7F6-B498-43B3-948B-1728B52AA6E4}">
                <adec:decorative xmlns:adec="http://schemas.microsoft.com/office/drawing/2017/decorative" val="1"/>
              </a:ext>
            </a:extLst>
          </p:cNvPr>
          <p:cNvSpPr/>
          <p:nvPr/>
        </p:nvSpPr>
        <p:spPr bwMode="auto">
          <a:xfrm>
            <a:off x="8396731" y="3235473"/>
            <a:ext cx="1178902" cy="227761"/>
          </a:xfrm>
          <a:prstGeom prst="roundRect">
            <a:avLst>
              <a:gd name="adj" fmla="val 6931"/>
            </a:avLst>
          </a:prstGeom>
          <a:solidFill>
            <a:schemeClr val="bg1">
              <a:lumMod val="8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algn="ctr" defTabSz="2320060" fontAlgn="base">
              <a:spcBef>
                <a:spcPct val="0"/>
              </a:spcBef>
              <a:spcAft>
                <a:spcPct val="0"/>
              </a:spcAft>
              <a:defRPr/>
            </a:pPr>
            <a:r>
              <a:rPr lang="en-US" sz="700" dirty="0">
                <a:gradFill>
                  <a:gsLst>
                    <a:gs pos="2797">
                      <a:srgbClr val="000000"/>
                    </a:gs>
                    <a:gs pos="16783">
                      <a:srgbClr val="000000"/>
                    </a:gs>
                  </a:gsLst>
                  <a:lin ang="5400000" scaled="1"/>
                </a:gradFill>
                <a:latin typeface="Segoe UI Variable Display Semibold" pitchFamily="2" charset="0"/>
                <a:cs typeface="Segoe UI" pitchFamily="34" charset="0"/>
              </a:rPr>
              <a:t>Analytics</a:t>
            </a:r>
          </a:p>
        </p:txBody>
      </p:sp>
      <p:sp>
        <p:nvSpPr>
          <p:cNvPr id="12" name="Rounded Rectangle 18">
            <a:extLst>
              <a:ext uri="{FF2B5EF4-FFF2-40B4-BE49-F238E27FC236}">
                <a16:creationId xmlns:a16="http://schemas.microsoft.com/office/drawing/2014/main" id="{6E3E9D1E-0F30-D113-B122-9930F1F62405}"/>
              </a:ext>
              <a:ext uri="{C183D7F6-B498-43B3-948B-1728B52AA6E4}">
                <adec:decorative xmlns:adec="http://schemas.microsoft.com/office/drawing/2017/decorative" val="1"/>
              </a:ext>
            </a:extLst>
          </p:cNvPr>
          <p:cNvSpPr/>
          <p:nvPr/>
        </p:nvSpPr>
        <p:spPr bwMode="auto">
          <a:xfrm>
            <a:off x="8396731" y="3494480"/>
            <a:ext cx="1178902" cy="227761"/>
          </a:xfrm>
          <a:prstGeom prst="roundRect">
            <a:avLst>
              <a:gd name="adj" fmla="val 6931"/>
            </a:avLst>
          </a:prstGeom>
          <a:solidFill>
            <a:schemeClr val="bg1">
              <a:lumMod val="8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dirty="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rPr>
              <a:t>RPA &amp;  automation</a:t>
            </a:r>
          </a:p>
        </p:txBody>
      </p:sp>
      <p:sp>
        <p:nvSpPr>
          <p:cNvPr id="13" name="Rounded Rectangle 18">
            <a:extLst>
              <a:ext uri="{FF2B5EF4-FFF2-40B4-BE49-F238E27FC236}">
                <a16:creationId xmlns:a16="http://schemas.microsoft.com/office/drawing/2014/main" id="{1BF44058-C1BD-8242-B249-68CAC2C2CB42}"/>
              </a:ext>
              <a:ext uri="{C183D7F6-B498-43B3-948B-1728B52AA6E4}">
                <adec:decorative xmlns:adec="http://schemas.microsoft.com/office/drawing/2017/decorative" val="1"/>
              </a:ext>
            </a:extLst>
          </p:cNvPr>
          <p:cNvSpPr/>
          <p:nvPr/>
        </p:nvSpPr>
        <p:spPr bwMode="auto">
          <a:xfrm>
            <a:off x="8396731" y="3740702"/>
            <a:ext cx="1178902" cy="192195"/>
          </a:xfrm>
          <a:prstGeom prst="roundRect">
            <a:avLst>
              <a:gd name="adj" fmla="val 6931"/>
            </a:avLst>
          </a:prstGeom>
          <a:solidFill>
            <a:schemeClr val="bg1">
              <a:lumMod val="8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marL="0" marR="0" lvl="0" indent="0" algn="ctr" defTabSz="2320060" rtl="0" eaLnBrk="1" fontAlgn="base" latinLnBrk="0" hangingPunct="1">
              <a:lnSpc>
                <a:spcPct val="100000"/>
              </a:lnSpc>
              <a:spcBef>
                <a:spcPct val="0"/>
              </a:spcBef>
              <a:spcAft>
                <a:spcPct val="0"/>
              </a:spcAft>
              <a:buClrTx/>
              <a:buSzTx/>
              <a:buFontTx/>
              <a:buNone/>
              <a:tabLst/>
              <a:defRPr/>
            </a:pPr>
            <a:r>
              <a:rPr kumimoji="0" lang="en-US" sz="700" i="0" u="none" strike="noStrike" kern="1200" cap="none" spc="0" normalizeH="0" baseline="0" noProof="0" dirty="0">
                <a:ln>
                  <a:noFill/>
                </a:ln>
                <a:gradFill>
                  <a:gsLst>
                    <a:gs pos="2797">
                      <a:srgbClr val="000000"/>
                    </a:gs>
                    <a:gs pos="16783">
                      <a:srgbClr val="000000"/>
                    </a:gs>
                  </a:gsLst>
                  <a:lin ang="5400000" scaled="1"/>
                </a:gradFill>
                <a:effectLst/>
                <a:uLnTx/>
                <a:uFillTx/>
                <a:latin typeface="Segoe UI Variable Display Semibold" pitchFamily="2" charset="0"/>
                <a:ea typeface="+mn-ea"/>
                <a:cs typeface="Segoe UI" pitchFamily="34" charset="0"/>
              </a:rPr>
              <a:t>Services</a:t>
            </a:r>
          </a:p>
        </p:txBody>
      </p:sp>
      <p:sp>
        <p:nvSpPr>
          <p:cNvPr id="16" name="Rectangle: Rounded Corners 48">
            <a:extLst>
              <a:ext uri="{FF2B5EF4-FFF2-40B4-BE49-F238E27FC236}">
                <a16:creationId xmlns:a16="http://schemas.microsoft.com/office/drawing/2014/main" id="{30B8ECD6-6C68-5750-ED31-4F174156A999}"/>
              </a:ext>
            </a:extLst>
          </p:cNvPr>
          <p:cNvSpPr/>
          <p:nvPr/>
        </p:nvSpPr>
        <p:spPr bwMode="auto">
          <a:xfrm>
            <a:off x="8422131" y="4187712"/>
            <a:ext cx="1979870" cy="345461"/>
          </a:xfrm>
          <a:prstGeom prst="roundRect">
            <a:avLst/>
          </a:prstGeom>
          <a:solidFill>
            <a:srgbClr val="00206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w="3175">
                  <a:noFill/>
                </a:ln>
                <a:solidFill>
                  <a:srgbClr val="FFFFFF"/>
                </a:solidFill>
                <a:effectLst/>
                <a:uLnTx/>
                <a:uFillTx/>
                <a:latin typeface="Segoe Sans Text Semibold"/>
                <a:cs typeface="Segoe Sans Text" pitchFamily="2" charset="0"/>
              </a:rPr>
              <a:t> Connectors</a:t>
            </a:r>
          </a:p>
        </p:txBody>
      </p:sp>
      <p:sp>
        <p:nvSpPr>
          <p:cNvPr id="17" name="Rectangle: Rounded Corners 48">
            <a:extLst>
              <a:ext uri="{FF2B5EF4-FFF2-40B4-BE49-F238E27FC236}">
                <a16:creationId xmlns:a16="http://schemas.microsoft.com/office/drawing/2014/main" id="{21629D9F-B279-427F-E172-A75530938921}"/>
              </a:ext>
            </a:extLst>
          </p:cNvPr>
          <p:cNvSpPr/>
          <p:nvPr/>
        </p:nvSpPr>
        <p:spPr bwMode="auto">
          <a:xfrm>
            <a:off x="7480664" y="4729832"/>
            <a:ext cx="2921337" cy="345461"/>
          </a:xfrm>
          <a:prstGeom prst="roundRect">
            <a:avLst/>
          </a:prstGeom>
          <a:solidFill>
            <a:srgbClr val="00206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w="3175">
                  <a:noFill/>
                </a:ln>
                <a:solidFill>
                  <a:srgbClr val="FFFFFF"/>
                </a:solidFill>
                <a:effectLst/>
                <a:uLnTx/>
                <a:uFillTx/>
                <a:latin typeface="Segoe Sans Text Semibold"/>
                <a:cs typeface="Segoe Sans Text" pitchFamily="2" charset="0"/>
              </a:rPr>
              <a:t> Data layer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w="3175">
                  <a:noFill/>
                </a:ln>
                <a:solidFill>
                  <a:srgbClr val="FFFFFF"/>
                </a:solidFill>
                <a:effectLst/>
                <a:uLnTx/>
                <a:uFillTx/>
                <a:latin typeface="Segoe Sans Text Semibold"/>
                <a:cs typeface="Segoe Sans Text" pitchFamily="2" charset="0"/>
              </a:rPr>
              <a:t>(structured &amp;unstructured)</a:t>
            </a:r>
            <a:endParaRPr kumimoji="0" lang="en-US" sz="1050" b="0" i="0" u="none" strike="noStrike" kern="0" cap="none" spc="0" normalizeH="0" baseline="0" noProof="0" dirty="0">
              <a:ln w="3175">
                <a:noFill/>
              </a:ln>
              <a:solidFill>
                <a:srgbClr val="FFFFFF"/>
              </a:solidFill>
              <a:effectLst/>
              <a:uLnTx/>
              <a:uFillTx/>
              <a:latin typeface="Segoe Sans Text Semibold"/>
              <a:cs typeface="Segoe Sans Text" pitchFamily="2" charset="0"/>
            </a:endParaRPr>
          </a:p>
        </p:txBody>
      </p:sp>
      <p:sp>
        <p:nvSpPr>
          <p:cNvPr id="18" name="Rounded Rectangle 18">
            <a:extLst>
              <a:ext uri="{FF2B5EF4-FFF2-40B4-BE49-F238E27FC236}">
                <a16:creationId xmlns:a16="http://schemas.microsoft.com/office/drawing/2014/main" id="{4C8A1EF0-40B7-90EE-52C1-1CA0FCBC631F}"/>
              </a:ext>
              <a:ext uri="{C183D7F6-B498-43B3-948B-1728B52AA6E4}">
                <adec:decorative xmlns:adec="http://schemas.microsoft.com/office/drawing/2017/decorative" val="1"/>
              </a:ext>
            </a:extLst>
          </p:cNvPr>
          <p:cNvSpPr/>
          <p:nvPr/>
        </p:nvSpPr>
        <p:spPr bwMode="auto">
          <a:xfrm>
            <a:off x="8396731" y="2626003"/>
            <a:ext cx="1178902" cy="227761"/>
          </a:xfrm>
          <a:prstGeom prst="roundRect">
            <a:avLst>
              <a:gd name="adj" fmla="val 6931"/>
            </a:avLst>
          </a:prstGeom>
          <a:solidFill>
            <a:schemeClr val="bg1"/>
          </a:solidFill>
          <a:ln w="12700">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algn="ctr" defTabSz="2320060" fontAlgn="base">
              <a:spcBef>
                <a:spcPct val="0"/>
              </a:spcBef>
              <a:spcAft>
                <a:spcPct val="0"/>
              </a:spcAft>
              <a:defRPr/>
            </a:pPr>
            <a:r>
              <a:rPr lang="en-US" sz="700" dirty="0">
                <a:gradFill>
                  <a:gsLst>
                    <a:gs pos="2797">
                      <a:srgbClr val="000000"/>
                    </a:gs>
                    <a:gs pos="16783">
                      <a:srgbClr val="000000"/>
                    </a:gs>
                  </a:gsLst>
                  <a:lin ang="5400000" scaled="1"/>
                </a:gradFill>
                <a:latin typeface="Segoe UI Variable Display Semibold" pitchFamily="2" charset="0"/>
                <a:cs typeface="Segoe UI" pitchFamily="34" charset="0"/>
              </a:rPr>
              <a:t>Agent’s actions &amp; knowledge</a:t>
            </a:r>
          </a:p>
        </p:txBody>
      </p:sp>
      <p:cxnSp>
        <p:nvCxnSpPr>
          <p:cNvPr id="20" name="Connecteur : en angle 19">
            <a:extLst>
              <a:ext uri="{FF2B5EF4-FFF2-40B4-BE49-F238E27FC236}">
                <a16:creationId xmlns:a16="http://schemas.microsoft.com/office/drawing/2014/main" id="{D5DF726F-7C1C-CA57-3FD1-F1AE4823E676}"/>
              </a:ext>
            </a:extLst>
          </p:cNvPr>
          <p:cNvCxnSpPr>
            <a:stCxn id="15" idx="0"/>
            <a:endCxn id="18" idx="1"/>
          </p:cNvCxnSpPr>
          <p:nvPr/>
        </p:nvCxnSpPr>
        <p:spPr>
          <a:xfrm rot="5400000" flipH="1" flipV="1">
            <a:off x="8053449" y="2835119"/>
            <a:ext cx="438516" cy="248047"/>
          </a:xfrm>
          <a:prstGeom prst="bentConnector2">
            <a:avLst/>
          </a:prstGeom>
          <a:ln>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eur : en angle 21">
            <a:extLst>
              <a:ext uri="{FF2B5EF4-FFF2-40B4-BE49-F238E27FC236}">
                <a16:creationId xmlns:a16="http://schemas.microsoft.com/office/drawing/2014/main" id="{EFC39E7D-7396-0E03-DA55-266B68544E42}"/>
              </a:ext>
            </a:extLst>
          </p:cNvPr>
          <p:cNvCxnSpPr>
            <a:stCxn id="6" idx="0"/>
            <a:endCxn id="18" idx="3"/>
          </p:cNvCxnSpPr>
          <p:nvPr/>
        </p:nvCxnSpPr>
        <p:spPr>
          <a:xfrm rot="16200000" flipV="1">
            <a:off x="9435549" y="2879968"/>
            <a:ext cx="438516" cy="158348"/>
          </a:xfrm>
          <a:prstGeom prst="bentConnector2">
            <a:avLst/>
          </a:prstGeom>
          <a:ln>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6F8DBFD4-F72F-3C6D-F189-99A1B054553D}"/>
              </a:ext>
            </a:extLst>
          </p:cNvPr>
          <p:cNvCxnSpPr>
            <a:stCxn id="11" idx="0"/>
            <a:endCxn id="18" idx="2"/>
          </p:cNvCxnSpPr>
          <p:nvPr/>
        </p:nvCxnSpPr>
        <p:spPr>
          <a:xfrm flipV="1">
            <a:off x="8986182" y="2853764"/>
            <a:ext cx="0" cy="381709"/>
          </a:xfrm>
          <a:prstGeom prst="straightConnector1">
            <a:avLst/>
          </a:prstGeom>
          <a:ln>
            <a:solidFill>
              <a:schemeClr val="tx1"/>
            </a:solidFill>
            <a:prstDash val="sysDot"/>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Connecteur droit avec flèche 27">
            <a:extLst>
              <a:ext uri="{FF2B5EF4-FFF2-40B4-BE49-F238E27FC236}">
                <a16:creationId xmlns:a16="http://schemas.microsoft.com/office/drawing/2014/main" id="{5F505FF3-0B98-AB98-6019-F19F51A555D8}"/>
              </a:ext>
            </a:extLst>
          </p:cNvPr>
          <p:cNvCxnSpPr>
            <a:stCxn id="15" idx="2"/>
          </p:cNvCxnSpPr>
          <p:nvPr/>
        </p:nvCxnSpPr>
        <p:spPr>
          <a:xfrm flipH="1">
            <a:off x="8148683" y="3996280"/>
            <a:ext cx="1" cy="712088"/>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D81882D7-1E4D-1FBE-855F-3C3FEF950AD6}"/>
              </a:ext>
            </a:extLst>
          </p:cNvPr>
          <p:cNvCxnSpPr>
            <a:cxnSpLocks/>
          </p:cNvCxnSpPr>
          <p:nvPr/>
        </p:nvCxnSpPr>
        <p:spPr>
          <a:xfrm>
            <a:off x="8986182" y="4533173"/>
            <a:ext cx="0" cy="19665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necteur droit avec flèche 31">
            <a:extLst>
              <a:ext uri="{FF2B5EF4-FFF2-40B4-BE49-F238E27FC236}">
                <a16:creationId xmlns:a16="http://schemas.microsoft.com/office/drawing/2014/main" id="{235F55E1-E29E-4612-2E69-061CA4AAEF11}"/>
              </a:ext>
            </a:extLst>
          </p:cNvPr>
          <p:cNvCxnSpPr>
            <a:cxnSpLocks/>
          </p:cNvCxnSpPr>
          <p:nvPr/>
        </p:nvCxnSpPr>
        <p:spPr>
          <a:xfrm>
            <a:off x="9744674" y="3996280"/>
            <a:ext cx="0" cy="19665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necteur droit avec flèche 32">
            <a:extLst>
              <a:ext uri="{FF2B5EF4-FFF2-40B4-BE49-F238E27FC236}">
                <a16:creationId xmlns:a16="http://schemas.microsoft.com/office/drawing/2014/main" id="{6A2A4FA9-8CDC-BF14-7F38-87F2EC6C353B}"/>
              </a:ext>
            </a:extLst>
          </p:cNvPr>
          <p:cNvCxnSpPr>
            <a:cxnSpLocks/>
          </p:cNvCxnSpPr>
          <p:nvPr/>
        </p:nvCxnSpPr>
        <p:spPr>
          <a:xfrm>
            <a:off x="8586434" y="3996280"/>
            <a:ext cx="0" cy="19665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2C43F844-108C-46F0-9187-31A892824E36}"/>
              </a:ext>
            </a:extLst>
          </p:cNvPr>
          <p:cNvCxnSpPr>
            <a:cxnSpLocks/>
            <a:stCxn id="13" idx="2"/>
          </p:cNvCxnSpPr>
          <p:nvPr/>
        </p:nvCxnSpPr>
        <p:spPr>
          <a:xfrm>
            <a:off x="8986182" y="3932897"/>
            <a:ext cx="9325" cy="25481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Arrow: Right 25">
            <a:extLst>
              <a:ext uri="{FF2B5EF4-FFF2-40B4-BE49-F238E27FC236}">
                <a16:creationId xmlns:a16="http://schemas.microsoft.com/office/drawing/2014/main" id="{6A739549-50C2-003C-D6EE-AFD3F7527158}"/>
              </a:ext>
            </a:extLst>
          </p:cNvPr>
          <p:cNvSpPr/>
          <p:nvPr/>
        </p:nvSpPr>
        <p:spPr bwMode="auto">
          <a:xfrm>
            <a:off x="8665815" y="2267893"/>
            <a:ext cx="659383" cy="130349"/>
          </a:xfrm>
          <a:prstGeom prst="rightArrow">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w="3175">
                <a:noFill/>
              </a:ln>
              <a:solidFill>
                <a:srgbClr val="FFFFFF"/>
              </a:solidFill>
              <a:effectLst/>
              <a:uLnTx/>
              <a:uFillTx/>
              <a:latin typeface="Segoe Sans Text Semibold"/>
              <a:cs typeface="Segoe Sans Text" pitchFamily="2" charset="0"/>
            </a:endParaRPr>
          </a:p>
        </p:txBody>
      </p:sp>
      <p:pic>
        <p:nvPicPr>
          <p:cNvPr id="38" name="Image 37" descr="Clipart - Person icon">
            <a:extLst>
              <a:ext uri="{FF2B5EF4-FFF2-40B4-BE49-F238E27FC236}">
                <a16:creationId xmlns:a16="http://schemas.microsoft.com/office/drawing/2014/main" id="{ED6B562D-4A50-330E-6A40-0E197550972B}"/>
              </a:ext>
            </a:extLst>
          </p:cNvPr>
          <p:cNvPicPr>
            <a:picLocks noChangeAspect="1"/>
          </p:cNvPicPr>
          <p:nvPr/>
        </p:nvPicPr>
        <p:blipFill>
          <a:blip r:embed="rId3"/>
          <a:stretch>
            <a:fillRect/>
          </a:stretch>
        </p:blipFill>
        <p:spPr>
          <a:xfrm>
            <a:off x="7635194" y="2065387"/>
            <a:ext cx="329274" cy="419925"/>
          </a:xfrm>
          <a:prstGeom prst="rect">
            <a:avLst/>
          </a:prstGeom>
        </p:spPr>
      </p:pic>
      <p:sp>
        <p:nvSpPr>
          <p:cNvPr id="39" name="ZoneTexte 38">
            <a:extLst>
              <a:ext uri="{FF2B5EF4-FFF2-40B4-BE49-F238E27FC236}">
                <a16:creationId xmlns:a16="http://schemas.microsoft.com/office/drawing/2014/main" id="{246CC466-CBBC-D728-08E7-49C07E2ECBE0}"/>
              </a:ext>
            </a:extLst>
          </p:cNvPr>
          <p:cNvSpPr txBox="1"/>
          <p:nvPr/>
        </p:nvSpPr>
        <p:spPr>
          <a:xfrm>
            <a:off x="7753215" y="5370163"/>
            <a:ext cx="2484582" cy="184666"/>
          </a:xfrm>
          <a:prstGeom prst="rect">
            <a:avLst/>
          </a:prstGeom>
          <a:noFill/>
        </p:spPr>
        <p:txBody>
          <a:bodyPr wrap="square" lIns="0" tIns="0" rIns="0" bIns="0" rtlCol="0">
            <a:spAutoFit/>
          </a:bodyPr>
          <a:lstStyle/>
          <a:p>
            <a:pPr algn="ctr"/>
            <a:r>
              <a:rPr lang="en-US" sz="1200" noProof="0" dirty="0">
                <a:latin typeface="+mj-lt"/>
              </a:rPr>
              <a:t>Architecture with agents</a:t>
            </a:r>
          </a:p>
        </p:txBody>
      </p:sp>
      <p:sp>
        <p:nvSpPr>
          <p:cNvPr id="40" name="ZoneTexte 39">
            <a:extLst>
              <a:ext uri="{FF2B5EF4-FFF2-40B4-BE49-F238E27FC236}">
                <a16:creationId xmlns:a16="http://schemas.microsoft.com/office/drawing/2014/main" id="{8D820C3B-2ECF-E8A3-5526-DB0E0334BD4C}"/>
              </a:ext>
            </a:extLst>
          </p:cNvPr>
          <p:cNvSpPr txBox="1"/>
          <p:nvPr/>
        </p:nvSpPr>
        <p:spPr>
          <a:xfrm>
            <a:off x="9394826" y="1640959"/>
            <a:ext cx="1110258" cy="276999"/>
          </a:xfrm>
          <a:prstGeom prst="rect">
            <a:avLst/>
          </a:prstGeom>
          <a:noFill/>
        </p:spPr>
        <p:txBody>
          <a:bodyPr wrap="square" lIns="0" tIns="0" rIns="0" bIns="0" rtlCol="0">
            <a:spAutoFit/>
          </a:bodyPr>
          <a:lstStyle/>
          <a:p>
            <a:pPr algn="ctr"/>
            <a:r>
              <a:rPr lang="en-US" sz="1100" noProof="0" dirty="0">
                <a:latin typeface="+mj-lt"/>
              </a:rPr>
              <a:t>Info worker </a:t>
            </a:r>
          </a:p>
          <a:p>
            <a:pPr algn="ctr"/>
            <a:r>
              <a:rPr lang="en-US" sz="700" noProof="0" dirty="0">
                <a:latin typeface="+mj-lt"/>
              </a:rPr>
              <a:t>(AI manager / teacher)</a:t>
            </a:r>
          </a:p>
        </p:txBody>
      </p:sp>
      <p:sp>
        <p:nvSpPr>
          <p:cNvPr id="41" name="ZoneTexte 40">
            <a:extLst>
              <a:ext uri="{FF2B5EF4-FFF2-40B4-BE49-F238E27FC236}">
                <a16:creationId xmlns:a16="http://schemas.microsoft.com/office/drawing/2014/main" id="{18DF3368-F05F-3511-DAB9-C8119BDA4A72}"/>
              </a:ext>
            </a:extLst>
          </p:cNvPr>
          <p:cNvSpPr txBox="1"/>
          <p:nvPr/>
        </p:nvSpPr>
        <p:spPr>
          <a:xfrm>
            <a:off x="10378011" y="2635976"/>
            <a:ext cx="1730378" cy="215444"/>
          </a:xfrm>
          <a:prstGeom prst="rect">
            <a:avLst/>
          </a:prstGeom>
          <a:noFill/>
        </p:spPr>
        <p:txBody>
          <a:bodyPr wrap="square" lIns="0" tIns="0" rIns="0" bIns="0" rtlCol="0">
            <a:spAutoFit/>
          </a:bodyPr>
          <a:lstStyle/>
          <a:p>
            <a:r>
              <a:rPr lang="en-US" sz="700" noProof="0" dirty="0">
                <a:latin typeface="+mj-lt"/>
              </a:rPr>
              <a:t>AI-driven automation checked, </a:t>
            </a:r>
          </a:p>
          <a:p>
            <a:r>
              <a:rPr lang="en-US" sz="700" noProof="0" dirty="0">
                <a:latin typeface="+mj-lt"/>
              </a:rPr>
              <a:t>managed or approved by humans</a:t>
            </a:r>
          </a:p>
        </p:txBody>
      </p:sp>
      <p:sp>
        <p:nvSpPr>
          <p:cNvPr id="42" name="ZoneTexte 41">
            <a:extLst>
              <a:ext uri="{FF2B5EF4-FFF2-40B4-BE49-F238E27FC236}">
                <a16:creationId xmlns:a16="http://schemas.microsoft.com/office/drawing/2014/main" id="{34E7A987-E03B-202C-D81C-7998D999D2DE}"/>
              </a:ext>
            </a:extLst>
          </p:cNvPr>
          <p:cNvSpPr txBox="1"/>
          <p:nvPr/>
        </p:nvSpPr>
        <p:spPr>
          <a:xfrm>
            <a:off x="6611539" y="2626003"/>
            <a:ext cx="803361" cy="215444"/>
          </a:xfrm>
          <a:prstGeom prst="rect">
            <a:avLst/>
          </a:prstGeom>
          <a:noFill/>
        </p:spPr>
        <p:txBody>
          <a:bodyPr wrap="square" lIns="0" tIns="0" rIns="0" bIns="0" rtlCol="0">
            <a:spAutoFit/>
          </a:bodyPr>
          <a:lstStyle/>
          <a:p>
            <a:pPr algn="r"/>
            <a:r>
              <a:rPr lang="en-US" sz="700" noProof="0" dirty="0">
                <a:latin typeface="+mj-lt"/>
              </a:rPr>
              <a:t>Form based human app workflow</a:t>
            </a:r>
          </a:p>
        </p:txBody>
      </p:sp>
      <p:pic>
        <p:nvPicPr>
          <p:cNvPr id="46" name="Image 45">
            <a:extLst>
              <a:ext uri="{FF2B5EF4-FFF2-40B4-BE49-F238E27FC236}">
                <a16:creationId xmlns:a16="http://schemas.microsoft.com/office/drawing/2014/main" id="{00D5972D-35D1-3195-E15F-57F53287ACE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624763" y="2579583"/>
            <a:ext cx="305129" cy="409874"/>
          </a:xfrm>
          <a:prstGeom prst="rect">
            <a:avLst/>
          </a:prstGeom>
        </p:spPr>
      </p:pic>
      <p:pic>
        <p:nvPicPr>
          <p:cNvPr id="48" name="Image 47">
            <a:extLst>
              <a:ext uri="{FF2B5EF4-FFF2-40B4-BE49-F238E27FC236}">
                <a16:creationId xmlns:a16="http://schemas.microsoft.com/office/drawing/2014/main" id="{4CA6A8AA-57B2-F555-C108-E0962754D7A3}"/>
              </a:ext>
            </a:extLst>
          </p:cNvPr>
          <p:cNvPicPr>
            <a:picLocks noChangeAspect="1"/>
          </p:cNvPicPr>
          <p:nvPr/>
        </p:nvPicPr>
        <p:blipFill>
          <a:blip r:embed="rId5">
            <a:clrChange>
              <a:clrFrom>
                <a:srgbClr val="FEFEFE"/>
              </a:clrFrom>
              <a:clrTo>
                <a:srgbClr val="FEFEFE">
                  <a:alpha val="0"/>
                </a:srgbClr>
              </a:clrTo>
            </a:clrChange>
          </a:blip>
          <a:stretch>
            <a:fillRect/>
          </a:stretch>
        </p:blipFill>
        <p:spPr>
          <a:xfrm>
            <a:off x="9823681" y="2594254"/>
            <a:ext cx="306282" cy="380532"/>
          </a:xfrm>
          <a:prstGeom prst="rect">
            <a:avLst/>
          </a:prstGeom>
        </p:spPr>
      </p:pic>
      <p:sp>
        <p:nvSpPr>
          <p:cNvPr id="49" name="Rectangle: Rounded Corners 48">
            <a:extLst>
              <a:ext uri="{FF2B5EF4-FFF2-40B4-BE49-F238E27FC236}">
                <a16:creationId xmlns:a16="http://schemas.microsoft.com/office/drawing/2014/main" id="{D09F822C-1EF0-B079-CAAA-466BAD0C0488}"/>
              </a:ext>
            </a:extLst>
          </p:cNvPr>
          <p:cNvSpPr/>
          <p:nvPr/>
        </p:nvSpPr>
        <p:spPr bwMode="auto">
          <a:xfrm>
            <a:off x="1733822" y="3178400"/>
            <a:ext cx="2465378" cy="817880"/>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w="3175">
                  <a:noFill/>
                </a:ln>
                <a:solidFill>
                  <a:srgbClr val="FFFFFF"/>
                </a:solidFill>
                <a:effectLst/>
                <a:uLnTx/>
                <a:uFillTx/>
                <a:latin typeface="Segoe Sans Text Semibold"/>
                <a:cs typeface="Segoe Sans Text" pitchFamily="2" charset="0"/>
              </a:rPr>
              <a:t> Traditional apps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w="3175">
                  <a:noFill/>
                </a:ln>
                <a:solidFill>
                  <a:srgbClr val="FFFFFF"/>
                </a:solidFill>
                <a:effectLst/>
                <a:uLnTx/>
                <a:uFillTx/>
                <a:latin typeface="Segoe Sans Text Semibold"/>
                <a:cs typeface="Segoe Sans Text" pitchFamily="2" charset="0"/>
              </a:rPr>
              <a:t>&amp; business logic</a:t>
            </a:r>
          </a:p>
        </p:txBody>
      </p:sp>
      <p:sp>
        <p:nvSpPr>
          <p:cNvPr id="50" name="ZoneTexte 49">
            <a:extLst>
              <a:ext uri="{FF2B5EF4-FFF2-40B4-BE49-F238E27FC236}">
                <a16:creationId xmlns:a16="http://schemas.microsoft.com/office/drawing/2014/main" id="{B11DDCEC-1BD8-050B-002B-BF810775B0C1}"/>
              </a:ext>
            </a:extLst>
          </p:cNvPr>
          <p:cNvSpPr txBox="1"/>
          <p:nvPr/>
        </p:nvSpPr>
        <p:spPr>
          <a:xfrm>
            <a:off x="2585870" y="1742070"/>
            <a:ext cx="896186" cy="276999"/>
          </a:xfrm>
          <a:prstGeom prst="rect">
            <a:avLst/>
          </a:prstGeom>
          <a:noFill/>
        </p:spPr>
        <p:txBody>
          <a:bodyPr wrap="square" lIns="0" tIns="0" rIns="0" bIns="0" rtlCol="0">
            <a:spAutoFit/>
          </a:bodyPr>
          <a:lstStyle/>
          <a:p>
            <a:pPr algn="ctr"/>
            <a:r>
              <a:rPr lang="en-US" sz="1100" noProof="0" dirty="0">
                <a:latin typeface="+mj-lt"/>
              </a:rPr>
              <a:t>Info worker </a:t>
            </a:r>
          </a:p>
          <a:p>
            <a:pPr algn="ctr"/>
            <a:r>
              <a:rPr lang="en-US" sz="700" noProof="0" dirty="0">
                <a:latin typeface="+mj-lt"/>
              </a:rPr>
              <a:t>(Doer)</a:t>
            </a:r>
          </a:p>
        </p:txBody>
      </p:sp>
      <p:sp>
        <p:nvSpPr>
          <p:cNvPr id="51" name="Rounded Rectangle 18">
            <a:extLst>
              <a:ext uri="{FF2B5EF4-FFF2-40B4-BE49-F238E27FC236}">
                <a16:creationId xmlns:a16="http://schemas.microsoft.com/office/drawing/2014/main" id="{E0906BFC-3073-92D0-1F44-B271681E9674}"/>
              </a:ext>
              <a:ext uri="{C183D7F6-B498-43B3-948B-1728B52AA6E4}">
                <adec:decorative xmlns:adec="http://schemas.microsoft.com/office/drawing/2017/decorative" val="1"/>
              </a:ext>
            </a:extLst>
          </p:cNvPr>
          <p:cNvSpPr/>
          <p:nvPr/>
        </p:nvSpPr>
        <p:spPr bwMode="auto">
          <a:xfrm>
            <a:off x="4478886" y="3400430"/>
            <a:ext cx="1036153" cy="373820"/>
          </a:xfrm>
          <a:prstGeom prst="roundRect">
            <a:avLst>
              <a:gd name="adj" fmla="val 6931"/>
            </a:avLst>
          </a:prstGeom>
          <a:solidFill>
            <a:schemeClr val="bg1">
              <a:lumMod val="8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algn="ctr" defTabSz="2320060" fontAlgn="base">
              <a:spcBef>
                <a:spcPct val="0"/>
              </a:spcBef>
              <a:spcAft>
                <a:spcPct val="0"/>
              </a:spcAft>
              <a:defRPr/>
            </a:pPr>
            <a:r>
              <a:rPr lang="en-US" sz="700" dirty="0">
                <a:gradFill>
                  <a:gsLst>
                    <a:gs pos="2797">
                      <a:srgbClr val="000000"/>
                    </a:gs>
                    <a:gs pos="16783">
                      <a:srgbClr val="000000"/>
                    </a:gs>
                  </a:gsLst>
                  <a:lin ang="5400000" scaled="1"/>
                </a:gradFill>
                <a:latin typeface="Segoe UI Variable Display Semibold" pitchFamily="2" charset="0"/>
                <a:cs typeface="Segoe UI" pitchFamily="34" charset="0"/>
              </a:rPr>
              <a:t>Analytics</a:t>
            </a:r>
          </a:p>
          <a:p>
            <a:pPr algn="ctr" defTabSz="2320060" fontAlgn="base">
              <a:spcBef>
                <a:spcPct val="0"/>
              </a:spcBef>
              <a:spcAft>
                <a:spcPct val="0"/>
              </a:spcAft>
              <a:defRPr/>
            </a:pPr>
            <a:r>
              <a:rPr lang="en-US" sz="700" dirty="0">
                <a:gradFill>
                  <a:gsLst>
                    <a:gs pos="2797">
                      <a:srgbClr val="000000"/>
                    </a:gs>
                    <a:gs pos="16783">
                      <a:srgbClr val="000000"/>
                    </a:gs>
                  </a:gsLst>
                  <a:lin ang="5400000" scaled="1"/>
                </a:gradFill>
                <a:latin typeface="Segoe UI Variable Display Semibold" pitchFamily="2" charset="0"/>
                <a:cs typeface="Segoe UI" pitchFamily="34" charset="0"/>
              </a:rPr>
              <a:t>solutions</a:t>
            </a:r>
          </a:p>
        </p:txBody>
      </p:sp>
      <p:sp>
        <p:nvSpPr>
          <p:cNvPr id="52" name="Rectangle: Rounded Corners 48">
            <a:extLst>
              <a:ext uri="{FF2B5EF4-FFF2-40B4-BE49-F238E27FC236}">
                <a16:creationId xmlns:a16="http://schemas.microsoft.com/office/drawing/2014/main" id="{5E8237FF-7424-44DC-E97E-601FC878377A}"/>
              </a:ext>
            </a:extLst>
          </p:cNvPr>
          <p:cNvSpPr/>
          <p:nvPr/>
        </p:nvSpPr>
        <p:spPr bwMode="auto">
          <a:xfrm>
            <a:off x="2091691" y="4183865"/>
            <a:ext cx="1765569" cy="345461"/>
          </a:xfrm>
          <a:prstGeom prst="roundRect">
            <a:avLst/>
          </a:prstGeom>
          <a:solidFill>
            <a:srgbClr val="00206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w="3175">
                  <a:noFill/>
                </a:ln>
                <a:solidFill>
                  <a:srgbClr val="FFFFFF"/>
                </a:solidFill>
                <a:effectLst/>
                <a:uLnTx/>
                <a:uFillTx/>
                <a:latin typeface="Segoe Sans Text Semibold"/>
                <a:cs typeface="Segoe Sans Text" pitchFamily="2" charset="0"/>
              </a:rPr>
              <a:t> Connectors</a:t>
            </a:r>
          </a:p>
        </p:txBody>
      </p:sp>
      <p:sp>
        <p:nvSpPr>
          <p:cNvPr id="53" name="Rectangle: Rounded Corners 48">
            <a:extLst>
              <a:ext uri="{FF2B5EF4-FFF2-40B4-BE49-F238E27FC236}">
                <a16:creationId xmlns:a16="http://schemas.microsoft.com/office/drawing/2014/main" id="{9AE25F50-F3BD-ED53-BBF6-FD4B4971FF94}"/>
              </a:ext>
            </a:extLst>
          </p:cNvPr>
          <p:cNvSpPr/>
          <p:nvPr/>
        </p:nvSpPr>
        <p:spPr bwMode="auto">
          <a:xfrm>
            <a:off x="1733822" y="4729832"/>
            <a:ext cx="2484580" cy="345461"/>
          </a:xfrm>
          <a:prstGeom prst="roundRect">
            <a:avLst/>
          </a:prstGeom>
          <a:solidFill>
            <a:srgbClr val="00206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w="3175">
                  <a:noFill/>
                </a:ln>
                <a:solidFill>
                  <a:srgbClr val="FFFFFF"/>
                </a:solidFill>
                <a:effectLst/>
                <a:uLnTx/>
                <a:uFillTx/>
                <a:latin typeface="Segoe Sans Text Semibold"/>
                <a:cs typeface="Segoe Sans Text" pitchFamily="2" charset="0"/>
              </a:rPr>
              <a:t> Data layer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dirty="0">
                <a:ln w="3175">
                  <a:noFill/>
                </a:ln>
                <a:solidFill>
                  <a:srgbClr val="FFFFFF"/>
                </a:solidFill>
                <a:effectLst/>
                <a:uLnTx/>
                <a:uFillTx/>
                <a:latin typeface="Segoe Sans Text Semibold"/>
                <a:cs typeface="Segoe Sans Text" pitchFamily="2" charset="0"/>
              </a:rPr>
              <a:t>(structured &amp;unstructured)</a:t>
            </a:r>
            <a:endParaRPr kumimoji="0" lang="en-US" sz="1050" b="0" i="0" u="none" strike="noStrike" kern="0" cap="none" spc="0" normalizeH="0" baseline="0" noProof="0" dirty="0">
              <a:ln w="3175">
                <a:noFill/>
              </a:ln>
              <a:solidFill>
                <a:srgbClr val="FFFFFF"/>
              </a:solidFill>
              <a:effectLst/>
              <a:uLnTx/>
              <a:uFillTx/>
              <a:latin typeface="Segoe Sans Text Semibold"/>
              <a:cs typeface="Segoe Sans Text" pitchFamily="2" charset="0"/>
            </a:endParaRPr>
          </a:p>
        </p:txBody>
      </p:sp>
      <p:cxnSp>
        <p:nvCxnSpPr>
          <p:cNvPr id="54" name="Connecteur droit avec flèche 53">
            <a:extLst>
              <a:ext uri="{FF2B5EF4-FFF2-40B4-BE49-F238E27FC236}">
                <a16:creationId xmlns:a16="http://schemas.microsoft.com/office/drawing/2014/main" id="{0F58023D-137C-B342-4E94-9CBB1C22C344}"/>
              </a:ext>
            </a:extLst>
          </p:cNvPr>
          <p:cNvCxnSpPr>
            <a:cxnSpLocks/>
          </p:cNvCxnSpPr>
          <p:nvPr/>
        </p:nvCxnSpPr>
        <p:spPr>
          <a:xfrm>
            <a:off x="1912756" y="3977280"/>
            <a:ext cx="0" cy="75255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E2ABA84E-2DC7-0C8C-17E6-6DE633915EF3}"/>
              </a:ext>
            </a:extLst>
          </p:cNvPr>
          <p:cNvCxnSpPr>
            <a:cxnSpLocks/>
          </p:cNvCxnSpPr>
          <p:nvPr/>
        </p:nvCxnSpPr>
        <p:spPr>
          <a:xfrm>
            <a:off x="3033963" y="4533173"/>
            <a:ext cx="0" cy="196659"/>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Connecteur droit avec flèche 55">
            <a:extLst>
              <a:ext uri="{FF2B5EF4-FFF2-40B4-BE49-F238E27FC236}">
                <a16:creationId xmlns:a16="http://schemas.microsoft.com/office/drawing/2014/main" id="{0E51E823-5C28-BE97-5A2A-4E2183120714}"/>
              </a:ext>
            </a:extLst>
          </p:cNvPr>
          <p:cNvCxnSpPr>
            <a:cxnSpLocks/>
          </p:cNvCxnSpPr>
          <p:nvPr/>
        </p:nvCxnSpPr>
        <p:spPr>
          <a:xfrm>
            <a:off x="3024638" y="3969126"/>
            <a:ext cx="9325" cy="254815"/>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7" name="Image 56" descr="Clipart - Person icon">
            <a:extLst>
              <a:ext uri="{FF2B5EF4-FFF2-40B4-BE49-F238E27FC236}">
                <a16:creationId xmlns:a16="http://schemas.microsoft.com/office/drawing/2014/main" id="{B0E659BA-C2D5-85AF-DD44-DF0F938147AE}"/>
              </a:ext>
            </a:extLst>
          </p:cNvPr>
          <p:cNvPicPr>
            <a:picLocks noChangeAspect="1"/>
          </p:cNvPicPr>
          <p:nvPr/>
        </p:nvPicPr>
        <p:blipFill>
          <a:blip r:embed="rId3"/>
          <a:stretch>
            <a:fillRect/>
          </a:stretch>
        </p:blipFill>
        <p:spPr>
          <a:xfrm>
            <a:off x="2869326" y="2122388"/>
            <a:ext cx="329274" cy="419925"/>
          </a:xfrm>
          <a:prstGeom prst="rect">
            <a:avLst/>
          </a:prstGeom>
        </p:spPr>
      </p:pic>
      <p:sp>
        <p:nvSpPr>
          <p:cNvPr id="58" name="ZoneTexte 57">
            <a:extLst>
              <a:ext uri="{FF2B5EF4-FFF2-40B4-BE49-F238E27FC236}">
                <a16:creationId xmlns:a16="http://schemas.microsoft.com/office/drawing/2014/main" id="{A6B22C0F-F30B-C9AE-9CE3-E902D107C911}"/>
              </a:ext>
            </a:extLst>
          </p:cNvPr>
          <p:cNvSpPr txBox="1"/>
          <p:nvPr/>
        </p:nvSpPr>
        <p:spPr>
          <a:xfrm>
            <a:off x="1800996" y="5370163"/>
            <a:ext cx="2484582" cy="184666"/>
          </a:xfrm>
          <a:prstGeom prst="rect">
            <a:avLst/>
          </a:prstGeom>
          <a:noFill/>
        </p:spPr>
        <p:txBody>
          <a:bodyPr wrap="square" lIns="0" tIns="0" rIns="0" bIns="0" rtlCol="0">
            <a:spAutoFit/>
          </a:bodyPr>
          <a:lstStyle/>
          <a:p>
            <a:pPr algn="ctr"/>
            <a:r>
              <a:rPr lang="en-US" sz="1200" noProof="0" dirty="0">
                <a:latin typeface="+mj-lt"/>
              </a:rPr>
              <a:t>Traditional architecture</a:t>
            </a:r>
          </a:p>
        </p:txBody>
      </p:sp>
      <p:sp>
        <p:nvSpPr>
          <p:cNvPr id="59" name="ZoneTexte 58">
            <a:extLst>
              <a:ext uri="{FF2B5EF4-FFF2-40B4-BE49-F238E27FC236}">
                <a16:creationId xmlns:a16="http://schemas.microsoft.com/office/drawing/2014/main" id="{64EDC1A5-9AE8-5996-12BC-BD19A22369D2}"/>
              </a:ext>
            </a:extLst>
          </p:cNvPr>
          <p:cNvSpPr txBox="1"/>
          <p:nvPr/>
        </p:nvSpPr>
        <p:spPr>
          <a:xfrm>
            <a:off x="1845671" y="2683004"/>
            <a:ext cx="803361" cy="215444"/>
          </a:xfrm>
          <a:prstGeom prst="rect">
            <a:avLst/>
          </a:prstGeom>
          <a:noFill/>
        </p:spPr>
        <p:txBody>
          <a:bodyPr wrap="square" lIns="0" tIns="0" rIns="0" bIns="0" rtlCol="0">
            <a:spAutoFit/>
          </a:bodyPr>
          <a:lstStyle/>
          <a:p>
            <a:pPr algn="r"/>
            <a:r>
              <a:rPr lang="en-US" sz="700" noProof="0" dirty="0">
                <a:latin typeface="+mj-lt"/>
              </a:rPr>
              <a:t>Form based human app workflow</a:t>
            </a:r>
          </a:p>
        </p:txBody>
      </p:sp>
      <p:pic>
        <p:nvPicPr>
          <p:cNvPr id="60" name="Image 59">
            <a:extLst>
              <a:ext uri="{FF2B5EF4-FFF2-40B4-BE49-F238E27FC236}">
                <a16:creationId xmlns:a16="http://schemas.microsoft.com/office/drawing/2014/main" id="{F6F7941B-FB64-5B4D-D7A7-D136B58D001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858895" y="2636584"/>
            <a:ext cx="305129" cy="409874"/>
          </a:xfrm>
          <a:prstGeom prst="rect">
            <a:avLst/>
          </a:prstGeom>
        </p:spPr>
      </p:pic>
      <p:cxnSp>
        <p:nvCxnSpPr>
          <p:cNvPr id="61" name="Connecteur droit avec flèche 60">
            <a:extLst>
              <a:ext uri="{FF2B5EF4-FFF2-40B4-BE49-F238E27FC236}">
                <a16:creationId xmlns:a16="http://schemas.microsoft.com/office/drawing/2014/main" id="{4C520627-0796-A94D-2CEC-DFB88004ECEC}"/>
              </a:ext>
            </a:extLst>
          </p:cNvPr>
          <p:cNvCxnSpPr>
            <a:cxnSpLocks/>
          </p:cNvCxnSpPr>
          <p:nvPr/>
        </p:nvCxnSpPr>
        <p:spPr>
          <a:xfrm>
            <a:off x="4056959" y="3996280"/>
            <a:ext cx="0" cy="752552"/>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Rounded Rectangle 18">
            <a:extLst>
              <a:ext uri="{FF2B5EF4-FFF2-40B4-BE49-F238E27FC236}">
                <a16:creationId xmlns:a16="http://schemas.microsoft.com/office/drawing/2014/main" id="{096B9DEE-6666-99B1-B3A5-A9A6FEEFA457}"/>
              </a:ext>
              <a:ext uri="{C183D7F6-B498-43B3-948B-1728B52AA6E4}">
                <adec:decorative xmlns:adec="http://schemas.microsoft.com/office/drawing/2017/decorative" val="1"/>
              </a:ext>
            </a:extLst>
          </p:cNvPr>
          <p:cNvSpPr/>
          <p:nvPr/>
        </p:nvSpPr>
        <p:spPr bwMode="auto">
          <a:xfrm>
            <a:off x="4478886" y="3400430"/>
            <a:ext cx="1036153" cy="373820"/>
          </a:xfrm>
          <a:prstGeom prst="roundRect">
            <a:avLst>
              <a:gd name="adj" fmla="val 6931"/>
            </a:avLst>
          </a:prstGeom>
          <a:solidFill>
            <a:schemeClr val="bg1">
              <a:lumMod val="8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algn="ctr" defTabSz="2320060" fontAlgn="base">
              <a:spcBef>
                <a:spcPct val="0"/>
              </a:spcBef>
              <a:spcAft>
                <a:spcPct val="0"/>
              </a:spcAft>
              <a:defRPr/>
            </a:pPr>
            <a:r>
              <a:rPr lang="en-US" sz="700" dirty="0">
                <a:gradFill>
                  <a:gsLst>
                    <a:gs pos="2797">
                      <a:srgbClr val="000000"/>
                    </a:gs>
                    <a:gs pos="16783">
                      <a:srgbClr val="000000"/>
                    </a:gs>
                  </a:gsLst>
                  <a:lin ang="5400000" scaled="1"/>
                </a:gradFill>
                <a:latin typeface="Segoe UI Variable Display Semibold" pitchFamily="2" charset="0"/>
                <a:cs typeface="Segoe UI" pitchFamily="34" charset="0"/>
              </a:rPr>
              <a:t>Analytics</a:t>
            </a:r>
          </a:p>
          <a:p>
            <a:pPr algn="ctr" defTabSz="2320060" fontAlgn="base">
              <a:spcBef>
                <a:spcPct val="0"/>
              </a:spcBef>
              <a:spcAft>
                <a:spcPct val="0"/>
              </a:spcAft>
              <a:defRPr/>
            </a:pPr>
            <a:r>
              <a:rPr lang="en-US" sz="700" dirty="0">
                <a:gradFill>
                  <a:gsLst>
                    <a:gs pos="2797">
                      <a:srgbClr val="000000"/>
                    </a:gs>
                    <a:gs pos="16783">
                      <a:srgbClr val="000000"/>
                    </a:gs>
                  </a:gsLst>
                  <a:lin ang="5400000" scaled="1"/>
                </a:gradFill>
                <a:latin typeface="Segoe UI Variable Display Semibold" pitchFamily="2" charset="0"/>
                <a:cs typeface="Segoe UI" pitchFamily="34" charset="0"/>
              </a:rPr>
              <a:t>solutions</a:t>
            </a:r>
          </a:p>
        </p:txBody>
      </p:sp>
      <p:sp>
        <p:nvSpPr>
          <p:cNvPr id="63" name="Rounded Rectangle 18">
            <a:extLst>
              <a:ext uri="{FF2B5EF4-FFF2-40B4-BE49-F238E27FC236}">
                <a16:creationId xmlns:a16="http://schemas.microsoft.com/office/drawing/2014/main" id="{6D856FED-5974-890E-575F-5681AB47E2A7}"/>
              </a:ext>
              <a:ext uri="{C183D7F6-B498-43B3-948B-1728B52AA6E4}">
                <adec:decorative xmlns:adec="http://schemas.microsoft.com/office/drawing/2017/decorative" val="1"/>
              </a:ext>
            </a:extLst>
          </p:cNvPr>
          <p:cNvSpPr/>
          <p:nvPr/>
        </p:nvSpPr>
        <p:spPr bwMode="auto">
          <a:xfrm>
            <a:off x="417983" y="3400430"/>
            <a:ext cx="1036153" cy="373820"/>
          </a:xfrm>
          <a:prstGeom prst="roundRect">
            <a:avLst>
              <a:gd name="adj" fmla="val 6931"/>
            </a:avLst>
          </a:prstGeom>
          <a:solidFill>
            <a:schemeClr val="bg1">
              <a:lumMod val="85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72000" rIns="180000" bIns="72000" numCol="1" spcCol="0" rtlCol="0" fromWordArt="0" anchor="ctr" anchorCtr="0" forceAA="0" compatLnSpc="1">
            <a:prstTxWarp prst="textNoShape">
              <a:avLst/>
            </a:prstTxWarp>
            <a:noAutofit/>
          </a:bodyPr>
          <a:lstStyle/>
          <a:p>
            <a:pPr algn="ctr" defTabSz="2320060" fontAlgn="base">
              <a:spcBef>
                <a:spcPct val="0"/>
              </a:spcBef>
              <a:spcAft>
                <a:spcPct val="0"/>
              </a:spcAft>
              <a:defRPr/>
            </a:pPr>
            <a:r>
              <a:rPr lang="en-US" sz="700" dirty="0">
                <a:gradFill>
                  <a:gsLst>
                    <a:gs pos="2797">
                      <a:srgbClr val="000000"/>
                    </a:gs>
                    <a:gs pos="16783">
                      <a:srgbClr val="000000"/>
                    </a:gs>
                  </a:gsLst>
                  <a:lin ang="5400000" scaled="1"/>
                </a:gradFill>
                <a:latin typeface="Segoe UI Variable Display Semibold" pitchFamily="2" charset="0"/>
                <a:cs typeface="Segoe UI" pitchFamily="34" charset="0"/>
              </a:rPr>
              <a:t>RPA &amp; automations</a:t>
            </a:r>
          </a:p>
        </p:txBody>
      </p:sp>
      <p:cxnSp>
        <p:nvCxnSpPr>
          <p:cNvPr id="64" name="Connecteur droit avec flèche 63">
            <a:extLst>
              <a:ext uri="{FF2B5EF4-FFF2-40B4-BE49-F238E27FC236}">
                <a16:creationId xmlns:a16="http://schemas.microsoft.com/office/drawing/2014/main" id="{3484B1A4-1E1D-9914-D664-6333FDCF9834}"/>
              </a:ext>
            </a:extLst>
          </p:cNvPr>
          <p:cNvCxnSpPr>
            <a:cxnSpLocks/>
          </p:cNvCxnSpPr>
          <p:nvPr/>
        </p:nvCxnSpPr>
        <p:spPr>
          <a:xfrm flipH="1">
            <a:off x="4190700" y="3587340"/>
            <a:ext cx="288186"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Connecteur droit avec flèche 64">
            <a:extLst>
              <a:ext uri="{FF2B5EF4-FFF2-40B4-BE49-F238E27FC236}">
                <a16:creationId xmlns:a16="http://schemas.microsoft.com/office/drawing/2014/main" id="{73690639-5655-E12E-039A-CC736B028339}"/>
              </a:ext>
            </a:extLst>
          </p:cNvPr>
          <p:cNvCxnSpPr>
            <a:cxnSpLocks/>
          </p:cNvCxnSpPr>
          <p:nvPr/>
        </p:nvCxnSpPr>
        <p:spPr>
          <a:xfrm flipH="1">
            <a:off x="1454136" y="3587340"/>
            <a:ext cx="279715" cy="0"/>
          </a:xfrm>
          <a:prstGeom prst="straightConnector1">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7819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300"/>
                                  </p:stCondLst>
                                  <p:childTnLst>
                                    <p:animMotion origin="layout" path="M -1.09127E-6 -2.7381E-6 L -1.09127E-6 0.03544 " pathEditMode="relative" rAng="0" ptsTypes="AA">
                                      <p:cBhvr>
                                        <p:cTn id="9" dur="700" spd="-100000" fill="hold"/>
                                        <p:tgtEl>
                                          <p:spTgt spid="11"/>
                                        </p:tgtEl>
                                        <p:attrNameLst>
                                          <p:attrName>ppt_x</p:attrName>
                                          <p:attrName>ppt_y</p:attrName>
                                        </p:attrNameLst>
                                      </p:cBhvr>
                                      <p:rCtr x="0" y="1767"/>
                                    </p:animMotion>
                                  </p:childTnLst>
                                </p:cTn>
                              </p:par>
                              <p:par>
                                <p:cTn id="10" presetID="10" presetClass="entr" presetSubtype="0" fill="hold" grpId="0" nodeType="withEffect">
                                  <p:stCondLst>
                                    <p:cond delay="3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300"/>
                                  </p:stCondLst>
                                  <p:childTnLst>
                                    <p:animMotion origin="layout" path="M -1.09127E-6 -2.7381E-6 L -1.09127E-6 0.03544 " pathEditMode="relative" rAng="0" ptsTypes="AA">
                                      <p:cBhvr>
                                        <p:cTn id="14" dur="700" spd="-100000" fill="hold"/>
                                        <p:tgtEl>
                                          <p:spTgt spid="12"/>
                                        </p:tgtEl>
                                        <p:attrNameLst>
                                          <p:attrName>ppt_x</p:attrName>
                                          <p:attrName>ppt_y</p:attrName>
                                        </p:attrNameLst>
                                      </p:cBhvr>
                                      <p:rCtr x="0" y="1767"/>
                                    </p:animMotion>
                                  </p:childTnLst>
                                </p:cTn>
                              </p:par>
                              <p:par>
                                <p:cTn id="15" presetID="10" presetClass="entr" presetSubtype="0" fill="hold" grpId="0" nodeType="withEffect">
                                  <p:stCondLst>
                                    <p:cond delay="3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42" presetClass="path" presetSubtype="0" decel="100000" fill="hold" grpId="1" nodeType="withEffect">
                                  <p:stCondLst>
                                    <p:cond delay="300"/>
                                  </p:stCondLst>
                                  <p:childTnLst>
                                    <p:animMotion origin="layout" path="M -1.09127E-6 -2.7381E-6 L -1.09127E-6 0.03544 " pathEditMode="relative" rAng="0" ptsTypes="AA">
                                      <p:cBhvr>
                                        <p:cTn id="19" dur="700" spd="-100000" fill="hold"/>
                                        <p:tgtEl>
                                          <p:spTgt spid="13"/>
                                        </p:tgtEl>
                                        <p:attrNameLst>
                                          <p:attrName>ppt_x</p:attrName>
                                          <p:attrName>ppt_y</p:attrName>
                                        </p:attrNameLst>
                                      </p:cBhvr>
                                      <p:rCtr x="0" y="1767"/>
                                    </p:animMotion>
                                  </p:childTnLst>
                                </p:cTn>
                              </p:par>
                              <p:par>
                                <p:cTn id="20" presetID="10" presetClass="entr" presetSubtype="0" fill="hold" grpId="0" nodeType="withEffect">
                                  <p:stCondLst>
                                    <p:cond delay="3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grpId="1" nodeType="withEffect">
                                  <p:stCondLst>
                                    <p:cond delay="300"/>
                                  </p:stCondLst>
                                  <p:childTnLst>
                                    <p:animMotion origin="layout" path="M -1.09127E-6 -2.7381E-6 L -1.09127E-6 0.03544 " pathEditMode="relative" rAng="0" ptsTypes="AA">
                                      <p:cBhvr>
                                        <p:cTn id="24" dur="700" spd="-100000" fill="hold"/>
                                        <p:tgtEl>
                                          <p:spTgt spid="18"/>
                                        </p:tgtEl>
                                        <p:attrNameLst>
                                          <p:attrName>ppt_x</p:attrName>
                                          <p:attrName>ppt_y</p:attrName>
                                        </p:attrNameLst>
                                      </p:cBhvr>
                                      <p:rCtr x="0" y="1767"/>
                                    </p:animMotion>
                                  </p:childTnLst>
                                </p:cTn>
                              </p:par>
                              <p:par>
                                <p:cTn id="25" presetID="10" presetClass="entr" presetSubtype="0" fill="hold" grpId="0" nodeType="withEffect">
                                  <p:stCondLst>
                                    <p:cond delay="30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42" presetClass="path" presetSubtype="0" decel="100000" fill="hold" grpId="1" nodeType="withEffect">
                                  <p:stCondLst>
                                    <p:cond delay="300"/>
                                  </p:stCondLst>
                                  <p:childTnLst>
                                    <p:animMotion origin="layout" path="M -1.09127E-6 -2.7381E-6 L -1.09127E-6 0.03544 " pathEditMode="relative" rAng="0" ptsTypes="AA">
                                      <p:cBhvr>
                                        <p:cTn id="29" dur="700" spd="-100000" fill="hold"/>
                                        <p:tgtEl>
                                          <p:spTgt spid="51"/>
                                        </p:tgtEl>
                                        <p:attrNameLst>
                                          <p:attrName>ppt_x</p:attrName>
                                          <p:attrName>ppt_y</p:attrName>
                                        </p:attrNameLst>
                                      </p:cBhvr>
                                      <p:rCtr x="0" y="1767"/>
                                    </p:animMotion>
                                  </p:childTnLst>
                                </p:cTn>
                              </p:par>
                              <p:par>
                                <p:cTn id="30" presetID="10" presetClass="entr" presetSubtype="0" fill="hold" grpId="0" nodeType="withEffect">
                                  <p:stCondLst>
                                    <p:cond delay="30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500"/>
                                        <p:tgtEl>
                                          <p:spTgt spid="62"/>
                                        </p:tgtEl>
                                      </p:cBhvr>
                                    </p:animEffect>
                                  </p:childTnLst>
                                </p:cTn>
                              </p:par>
                              <p:par>
                                <p:cTn id="33" presetID="42" presetClass="path" presetSubtype="0" decel="100000" fill="hold" grpId="1" nodeType="withEffect">
                                  <p:stCondLst>
                                    <p:cond delay="300"/>
                                  </p:stCondLst>
                                  <p:childTnLst>
                                    <p:animMotion origin="layout" path="M -1.09127E-6 -2.7381E-6 L -1.09127E-6 0.03544 " pathEditMode="relative" rAng="0" ptsTypes="AA">
                                      <p:cBhvr>
                                        <p:cTn id="34" dur="700" spd="-100000" fill="hold"/>
                                        <p:tgtEl>
                                          <p:spTgt spid="62"/>
                                        </p:tgtEl>
                                        <p:attrNameLst>
                                          <p:attrName>ppt_x</p:attrName>
                                          <p:attrName>ppt_y</p:attrName>
                                        </p:attrNameLst>
                                      </p:cBhvr>
                                      <p:rCtr x="0" y="1767"/>
                                    </p:animMotion>
                                  </p:childTnLst>
                                </p:cTn>
                              </p:par>
                              <p:par>
                                <p:cTn id="35" presetID="10" presetClass="entr" presetSubtype="0" fill="hold" grpId="0" nodeType="withEffect">
                                  <p:stCondLst>
                                    <p:cond delay="300"/>
                                  </p:stCondLst>
                                  <p:childTnLst>
                                    <p:set>
                                      <p:cBhvr>
                                        <p:cTn id="36" dur="1" fill="hold">
                                          <p:stCondLst>
                                            <p:cond delay="0"/>
                                          </p:stCondLst>
                                        </p:cTn>
                                        <p:tgtEl>
                                          <p:spTgt spid="63"/>
                                        </p:tgtEl>
                                        <p:attrNameLst>
                                          <p:attrName>style.visibility</p:attrName>
                                        </p:attrNameLst>
                                      </p:cBhvr>
                                      <p:to>
                                        <p:strVal val="visible"/>
                                      </p:to>
                                    </p:set>
                                    <p:animEffect transition="in" filter="fade">
                                      <p:cBhvr>
                                        <p:cTn id="37" dur="500"/>
                                        <p:tgtEl>
                                          <p:spTgt spid="63"/>
                                        </p:tgtEl>
                                      </p:cBhvr>
                                    </p:animEffect>
                                  </p:childTnLst>
                                </p:cTn>
                              </p:par>
                              <p:par>
                                <p:cTn id="38" presetID="42" presetClass="path" presetSubtype="0" decel="100000" fill="hold" grpId="1" nodeType="withEffect">
                                  <p:stCondLst>
                                    <p:cond delay="300"/>
                                  </p:stCondLst>
                                  <p:childTnLst>
                                    <p:animMotion origin="layout" path="M -1.09127E-6 -2.7381E-6 L -1.09127E-6 0.03544 " pathEditMode="relative" rAng="0" ptsTypes="AA">
                                      <p:cBhvr>
                                        <p:cTn id="39" dur="700" spd="-100000" fill="hold"/>
                                        <p:tgtEl>
                                          <p:spTgt spid="63"/>
                                        </p:tgtEl>
                                        <p:attrNameLst>
                                          <p:attrName>ppt_x</p:attrName>
                                          <p:attrName>ppt_y</p:attrName>
                                        </p:attrNameLst>
                                      </p:cBhvr>
                                      <p:rCtr x="0" y="176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8" grpId="0" animBg="1"/>
      <p:bldP spid="18" grpId="1" animBg="1"/>
      <p:bldP spid="51" grpId="0" animBg="1"/>
      <p:bldP spid="51" grpId="1" animBg="1"/>
      <p:bldP spid="62" grpId="0" animBg="1"/>
      <p:bldP spid="62" grpId="1" animBg="1"/>
      <p:bldP spid="63" grpId="0" animBg="1"/>
      <p:bldP spid="63"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5" name="Title 1">
            <a:extLst>
              <a:ext uri="{FF2B5EF4-FFF2-40B4-BE49-F238E27FC236}">
                <a16:creationId xmlns:a16="http://schemas.microsoft.com/office/drawing/2014/main" id="{A2E53695-AABB-6400-C00A-8108DDE0813D}"/>
              </a:ext>
            </a:extLst>
          </p:cNvPr>
          <p:cNvSpPr>
            <a:spLocks noGrp="1"/>
          </p:cNvSpPr>
          <p:nvPr>
            <p:ph type="title"/>
          </p:nvPr>
        </p:nvSpPr>
        <p:spPr>
          <a:xfrm>
            <a:off x="588263" y="457200"/>
            <a:ext cx="11018520" cy="492443"/>
          </a:xfrm>
        </p:spPr>
        <p:txBody>
          <a:bodyPr/>
          <a:lstStyle/>
          <a:p>
            <a:r>
              <a:rPr lang="en-US" dirty="0"/>
              <a:t>Agents’ applicative stack</a:t>
            </a:r>
          </a:p>
        </p:txBody>
      </p:sp>
      <p:sp>
        <p:nvSpPr>
          <p:cNvPr id="2" name="Rectangle: Rounded Corners 36">
            <a:extLst>
              <a:ext uri="{FF2B5EF4-FFF2-40B4-BE49-F238E27FC236}">
                <a16:creationId xmlns:a16="http://schemas.microsoft.com/office/drawing/2014/main" id="{DF705F10-197E-A37E-4997-E3D9F28D522E}"/>
              </a:ext>
            </a:extLst>
          </p:cNvPr>
          <p:cNvSpPr/>
          <p:nvPr/>
        </p:nvSpPr>
        <p:spPr bwMode="auto">
          <a:xfrm>
            <a:off x="4343400" y="1601810"/>
            <a:ext cx="2184400" cy="353990"/>
          </a:xfrm>
          <a:prstGeom prst="roundRect">
            <a:avLst/>
          </a:prstGeom>
          <a:gradFill flip="none" rotWithShape="1">
            <a:gsLst>
              <a:gs pos="0">
                <a:srgbClr val="C03BC4"/>
              </a:gs>
              <a:gs pos="100000">
                <a:srgbClr val="0078D4"/>
              </a:gs>
            </a:gsLst>
            <a:lin ang="2700000" scaled="0"/>
            <a:tileRect/>
          </a:gradFill>
          <a:ln w="38100" cap="flat" cmpd="sng" algn="ctr">
            <a:noFill/>
            <a:prstDash val="solid"/>
          </a:ln>
          <a:effectLst>
            <a:outerShdw blurRad="50800" dist="38100" dir="2700000" algn="tl" rotWithShape="0">
              <a:prstClr val="black">
                <a:alpha val="20000"/>
              </a:prstClr>
            </a:outerShdw>
          </a:effectLst>
        </p:spPr>
        <p:txBody>
          <a:bodyPr rtlCol="0" anchor="ctr"/>
          <a:lstStyle/>
          <a:p>
            <a:pPr algn="ctr" defTabSz="914367"/>
            <a:r>
              <a:rPr lang="en-US" sz="1200" kern="0" dirty="0">
                <a:solidFill>
                  <a:srgbClr val="FFFFFF"/>
                </a:solidFill>
                <a:latin typeface="Segoe Sans Text Semibold"/>
                <a:cs typeface="Segoe Sans Text Semibold" pitchFamily="2" charset="0"/>
              </a:rPr>
              <a:t>Multi-modal IO </a:t>
            </a:r>
            <a:r>
              <a:rPr lang="en-US" sz="1200" kern="0">
                <a:solidFill>
                  <a:srgbClr val="FFFFFF"/>
                </a:solidFill>
                <a:latin typeface="Segoe Sans Text Semibold"/>
                <a:cs typeface="Segoe Sans Text Semibold" pitchFamily="2" charset="0"/>
              </a:rPr>
              <a:t>+ Channels</a:t>
            </a:r>
            <a:endParaRPr lang="en-US" sz="1200" kern="0" dirty="0">
              <a:solidFill>
                <a:srgbClr val="FFFFFF"/>
              </a:solidFill>
              <a:latin typeface="Segoe Sans Text Semibold"/>
              <a:cs typeface="Segoe Sans Text Semibold" pitchFamily="2" charset="0"/>
            </a:endParaRPr>
          </a:p>
        </p:txBody>
      </p:sp>
      <p:sp>
        <p:nvSpPr>
          <p:cNvPr id="4" name="Rectangle: Rounded Corners 36">
            <a:extLst>
              <a:ext uri="{FF2B5EF4-FFF2-40B4-BE49-F238E27FC236}">
                <a16:creationId xmlns:a16="http://schemas.microsoft.com/office/drawing/2014/main" id="{D1D9999E-7BEC-FF3E-64D7-5386DEC05C91}"/>
              </a:ext>
            </a:extLst>
          </p:cNvPr>
          <p:cNvSpPr/>
          <p:nvPr/>
        </p:nvSpPr>
        <p:spPr bwMode="auto">
          <a:xfrm>
            <a:off x="4343400" y="3049610"/>
            <a:ext cx="2184400" cy="353990"/>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Sans Text Semibold"/>
                <a:cs typeface="Segoe Sans Text" pitchFamily="2" charset="0"/>
              </a:rPr>
              <a:t>Knowledge</a:t>
            </a:r>
          </a:p>
        </p:txBody>
      </p:sp>
      <p:sp>
        <p:nvSpPr>
          <p:cNvPr id="5" name="Rectangle: Rounded Corners 36">
            <a:extLst>
              <a:ext uri="{FF2B5EF4-FFF2-40B4-BE49-F238E27FC236}">
                <a16:creationId xmlns:a16="http://schemas.microsoft.com/office/drawing/2014/main" id="{ABAA5340-5C4E-7930-B84B-73559A74DEC6}"/>
              </a:ext>
            </a:extLst>
          </p:cNvPr>
          <p:cNvSpPr/>
          <p:nvPr/>
        </p:nvSpPr>
        <p:spPr bwMode="auto">
          <a:xfrm>
            <a:off x="4343400" y="2232852"/>
            <a:ext cx="2184400" cy="353990"/>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Sans Text Semibold"/>
                <a:cs typeface="Segoe Sans Text" pitchFamily="2" charset="0"/>
              </a:rPr>
              <a:t>Instructions</a:t>
            </a:r>
          </a:p>
        </p:txBody>
      </p:sp>
      <p:sp>
        <p:nvSpPr>
          <p:cNvPr id="6" name="Rectangle: Rounded Corners 36">
            <a:extLst>
              <a:ext uri="{FF2B5EF4-FFF2-40B4-BE49-F238E27FC236}">
                <a16:creationId xmlns:a16="http://schemas.microsoft.com/office/drawing/2014/main" id="{307BC149-18F2-A798-DAAD-A47F531ADD40}"/>
              </a:ext>
            </a:extLst>
          </p:cNvPr>
          <p:cNvSpPr/>
          <p:nvPr/>
        </p:nvSpPr>
        <p:spPr bwMode="auto">
          <a:xfrm>
            <a:off x="4343400" y="2641231"/>
            <a:ext cx="2184400" cy="353990"/>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Sans Text Semibold"/>
                <a:cs typeface="Segoe Sans Text" pitchFamily="2" charset="0"/>
              </a:rPr>
              <a:t>Actions</a:t>
            </a:r>
          </a:p>
        </p:txBody>
      </p:sp>
      <p:sp>
        <p:nvSpPr>
          <p:cNvPr id="7" name="Rectangle: Rounded Corners 36">
            <a:extLst>
              <a:ext uri="{FF2B5EF4-FFF2-40B4-BE49-F238E27FC236}">
                <a16:creationId xmlns:a16="http://schemas.microsoft.com/office/drawing/2014/main" id="{25BDFC4F-9A3D-70F9-8F21-C8A5C0C1B6AF}"/>
              </a:ext>
            </a:extLst>
          </p:cNvPr>
          <p:cNvSpPr/>
          <p:nvPr/>
        </p:nvSpPr>
        <p:spPr bwMode="auto">
          <a:xfrm>
            <a:off x="4343400" y="3456815"/>
            <a:ext cx="2184400" cy="353990"/>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Sans Text Semibold"/>
                <a:cs typeface="Segoe Sans Text" pitchFamily="2" charset="0"/>
              </a:rPr>
              <a:t>Memory</a:t>
            </a:r>
          </a:p>
        </p:txBody>
      </p:sp>
      <p:sp>
        <p:nvSpPr>
          <p:cNvPr id="8" name="Rectangle: Rounded Corners 36">
            <a:extLst>
              <a:ext uri="{FF2B5EF4-FFF2-40B4-BE49-F238E27FC236}">
                <a16:creationId xmlns:a16="http://schemas.microsoft.com/office/drawing/2014/main" id="{820E96F5-0F58-65D8-11E9-87A109F23D8B}"/>
              </a:ext>
            </a:extLst>
          </p:cNvPr>
          <p:cNvSpPr/>
          <p:nvPr/>
        </p:nvSpPr>
        <p:spPr bwMode="auto">
          <a:xfrm>
            <a:off x="4343400" y="4431370"/>
            <a:ext cx="2184400" cy="353990"/>
          </a:xfrm>
          <a:prstGeom prst="roundRect">
            <a:avLst/>
          </a:prstGeom>
          <a:gradFill flip="none" rotWithShape="1">
            <a:gsLst>
              <a:gs pos="0">
                <a:srgbClr val="0078D4"/>
              </a:gs>
              <a:gs pos="100000">
                <a:srgbClr val="9BF00B"/>
              </a:gs>
            </a:gsLst>
            <a:lin ang="18900000" scaled="1"/>
            <a:tileRect/>
          </a:gradFill>
          <a:ln>
            <a:noFill/>
            <a:headEnd type="none" w="med" len="med"/>
            <a:tailEnd type="none" w="med" len="med"/>
          </a:ln>
          <a:effectLst>
            <a:outerShdw blurRad="63500" dist="38100" dir="270000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lgn="ctr" defTabSz="914367"/>
            <a:r>
              <a:rPr lang="en-US" sz="1200" kern="0">
                <a:solidFill>
                  <a:srgbClr val="FFFFFF"/>
                </a:solidFill>
                <a:latin typeface="Segoe Sans Text Semibold"/>
                <a:cs typeface="Segoe Sans Text Semibold" pitchFamily="2" charset="0"/>
              </a:rPr>
              <a:t>Agent Ops</a:t>
            </a:r>
            <a:endParaRPr lang="en-US" sz="1200" kern="0" dirty="0">
              <a:solidFill>
                <a:srgbClr val="FFFFFF"/>
              </a:solidFill>
              <a:latin typeface="Segoe Sans Text Semibold"/>
              <a:cs typeface="Segoe Sans Text Semibold" pitchFamily="2" charset="0"/>
            </a:endParaRPr>
          </a:p>
        </p:txBody>
      </p:sp>
      <p:sp>
        <p:nvSpPr>
          <p:cNvPr id="9" name="Rectangle: Rounded Corners 36">
            <a:extLst>
              <a:ext uri="{FF2B5EF4-FFF2-40B4-BE49-F238E27FC236}">
                <a16:creationId xmlns:a16="http://schemas.microsoft.com/office/drawing/2014/main" id="{B5C9083E-E20A-2B1D-528C-8CCFE08B57CB}"/>
              </a:ext>
            </a:extLst>
          </p:cNvPr>
          <p:cNvSpPr/>
          <p:nvPr/>
        </p:nvSpPr>
        <p:spPr bwMode="auto">
          <a:xfrm>
            <a:off x="4343400" y="4022991"/>
            <a:ext cx="2184400" cy="353990"/>
          </a:xfrm>
          <a:prstGeom prst="roundRect">
            <a:avLst/>
          </a:prstGeom>
          <a:gradFill flip="none" rotWithShape="1">
            <a:gsLst>
              <a:gs pos="0">
                <a:srgbClr val="0078D4"/>
              </a:gs>
              <a:gs pos="100000">
                <a:srgbClr val="9BF00B"/>
              </a:gs>
            </a:gsLst>
            <a:lin ang="18900000" scaled="1"/>
            <a:tileRect/>
          </a:gradFill>
          <a:ln>
            <a:noFill/>
            <a:headEnd type="none" w="med" len="med"/>
            <a:tailEnd type="none" w="med" len="med"/>
          </a:ln>
          <a:effectLst>
            <a:outerShdw blurRad="63500" dist="38100" dir="270000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lgn="ctr" defTabSz="914367"/>
            <a:r>
              <a:rPr lang="en-US" sz="1200" kern="0" dirty="0">
                <a:solidFill>
                  <a:srgbClr val="FFFFFF"/>
                </a:solidFill>
                <a:latin typeface="Segoe Sans Text Semibold"/>
                <a:cs typeface="Segoe Sans Text Semibold" pitchFamily="2" charset="0"/>
              </a:rPr>
              <a:t>Outcome management</a:t>
            </a:r>
          </a:p>
        </p:txBody>
      </p:sp>
      <p:sp>
        <p:nvSpPr>
          <p:cNvPr id="10" name="Rectangle: Rounded Corners 36">
            <a:extLst>
              <a:ext uri="{FF2B5EF4-FFF2-40B4-BE49-F238E27FC236}">
                <a16:creationId xmlns:a16="http://schemas.microsoft.com/office/drawing/2014/main" id="{12441A95-10B7-708B-41E3-9B582E69B32D}"/>
              </a:ext>
            </a:extLst>
          </p:cNvPr>
          <p:cNvSpPr/>
          <p:nvPr/>
        </p:nvSpPr>
        <p:spPr bwMode="auto">
          <a:xfrm>
            <a:off x="4343400" y="4838575"/>
            <a:ext cx="2184400" cy="353990"/>
          </a:xfrm>
          <a:prstGeom prst="roundRect">
            <a:avLst/>
          </a:prstGeom>
          <a:gradFill flip="none" rotWithShape="1">
            <a:gsLst>
              <a:gs pos="0">
                <a:srgbClr val="0078D4"/>
              </a:gs>
              <a:gs pos="100000">
                <a:srgbClr val="9BF00B"/>
              </a:gs>
            </a:gsLst>
            <a:lin ang="18900000" scaled="1"/>
            <a:tileRect/>
          </a:gradFill>
          <a:ln>
            <a:noFill/>
            <a:headEnd type="none" w="med" len="med"/>
            <a:tailEnd type="none" w="med" len="med"/>
          </a:ln>
          <a:effectLst>
            <a:outerShdw blurRad="63500" dist="38100" dir="270000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lgn="ctr" defTabSz="914367"/>
            <a:r>
              <a:rPr lang="en-US" sz="1200" kern="0">
                <a:solidFill>
                  <a:srgbClr val="FFFFFF"/>
                </a:solidFill>
                <a:latin typeface="Segoe Sans Text Semibold"/>
                <a:cs typeface="Segoe Sans Text Semibold" pitchFamily="2" charset="0"/>
              </a:rPr>
              <a:t>Orchestrator</a:t>
            </a:r>
            <a:endParaRPr lang="en-US" sz="1200" kern="0" dirty="0">
              <a:solidFill>
                <a:srgbClr val="FFFFFF"/>
              </a:solidFill>
              <a:latin typeface="Segoe Sans Text Semibold"/>
              <a:cs typeface="Segoe Sans Text Semibold" pitchFamily="2" charset="0"/>
            </a:endParaRPr>
          </a:p>
        </p:txBody>
      </p:sp>
      <p:sp>
        <p:nvSpPr>
          <p:cNvPr id="11" name="Rectangle: Rounded Corners 36">
            <a:extLst>
              <a:ext uri="{FF2B5EF4-FFF2-40B4-BE49-F238E27FC236}">
                <a16:creationId xmlns:a16="http://schemas.microsoft.com/office/drawing/2014/main" id="{304CF033-1F95-A057-7751-7BEA4073CED1}"/>
              </a:ext>
            </a:extLst>
          </p:cNvPr>
          <p:cNvSpPr/>
          <p:nvPr/>
        </p:nvSpPr>
        <p:spPr bwMode="auto">
          <a:xfrm>
            <a:off x="4343400" y="5600575"/>
            <a:ext cx="2184400" cy="353990"/>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w="3175">
                  <a:noFill/>
                </a:ln>
                <a:solidFill>
                  <a:srgbClr val="FFFFFF"/>
                </a:solidFill>
                <a:effectLst/>
                <a:uLnTx/>
                <a:uFillTx/>
                <a:latin typeface="Segoe Sans Text Semibold"/>
                <a:cs typeface="Segoe Sans Text" pitchFamily="2" charset="0"/>
              </a:rPr>
              <a:t>Models</a:t>
            </a:r>
          </a:p>
        </p:txBody>
      </p:sp>
      <p:cxnSp>
        <p:nvCxnSpPr>
          <p:cNvPr id="13" name="Connecteur droit 12">
            <a:extLst>
              <a:ext uri="{FF2B5EF4-FFF2-40B4-BE49-F238E27FC236}">
                <a16:creationId xmlns:a16="http://schemas.microsoft.com/office/drawing/2014/main" id="{BE23B4AE-5C3D-465E-EC9C-FBBF4D1F8133}"/>
              </a:ext>
            </a:extLst>
          </p:cNvPr>
          <p:cNvCxnSpPr/>
          <p:nvPr/>
        </p:nvCxnSpPr>
        <p:spPr>
          <a:xfrm>
            <a:off x="4144287" y="2103120"/>
            <a:ext cx="2489200"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CDE9609D-6C56-F213-5C62-9B59313B016D}"/>
              </a:ext>
            </a:extLst>
          </p:cNvPr>
          <p:cNvCxnSpPr/>
          <p:nvPr/>
        </p:nvCxnSpPr>
        <p:spPr>
          <a:xfrm>
            <a:off x="4195087" y="3906520"/>
            <a:ext cx="2489200"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D674FD61-DDD2-EAC0-28DB-138BF0BD2DD5}"/>
              </a:ext>
            </a:extLst>
          </p:cNvPr>
          <p:cNvCxnSpPr/>
          <p:nvPr/>
        </p:nvCxnSpPr>
        <p:spPr>
          <a:xfrm>
            <a:off x="4144287" y="5425440"/>
            <a:ext cx="2489200" cy="0"/>
          </a:xfrm>
          <a:prstGeom prst="line">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729C825E-F4FC-121F-60C6-2DA6BDD3BC86}"/>
              </a:ext>
            </a:extLst>
          </p:cNvPr>
          <p:cNvSpPr>
            <a:spLocks noGrp="1"/>
          </p:cNvSpPr>
          <p:nvPr/>
        </p:nvSpPr>
        <p:spPr>
          <a:xfrm>
            <a:off x="7036241" y="1671083"/>
            <a:ext cx="249892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400" dirty="0">
                <a:solidFill>
                  <a:srgbClr val="000000"/>
                </a:solidFill>
                <a:latin typeface="Segoe UI"/>
              </a:rPr>
              <a:t>End-user interface + SDK</a:t>
            </a:r>
          </a:p>
        </p:txBody>
      </p:sp>
      <p:sp>
        <p:nvSpPr>
          <p:cNvPr id="19" name="Text Placeholder 3">
            <a:extLst>
              <a:ext uri="{FF2B5EF4-FFF2-40B4-BE49-F238E27FC236}">
                <a16:creationId xmlns:a16="http://schemas.microsoft.com/office/drawing/2014/main" id="{623888A4-FCAA-97A5-3914-B72EC86A91A9}"/>
              </a:ext>
            </a:extLst>
          </p:cNvPr>
          <p:cNvSpPr>
            <a:spLocks noGrp="1"/>
          </p:cNvSpPr>
          <p:nvPr/>
        </p:nvSpPr>
        <p:spPr>
          <a:xfrm>
            <a:off x="7036240" y="2887499"/>
            <a:ext cx="249892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400" dirty="0">
                <a:solidFill>
                  <a:srgbClr val="000000"/>
                </a:solidFill>
                <a:latin typeface="Segoe UI"/>
              </a:rPr>
              <a:t>Key agent assets</a:t>
            </a:r>
          </a:p>
        </p:txBody>
      </p:sp>
      <p:sp>
        <p:nvSpPr>
          <p:cNvPr id="20" name="Text Placeholder 3">
            <a:extLst>
              <a:ext uri="{FF2B5EF4-FFF2-40B4-BE49-F238E27FC236}">
                <a16:creationId xmlns:a16="http://schemas.microsoft.com/office/drawing/2014/main" id="{74DA00FA-936F-7B25-49E3-7951EBC90F35}"/>
              </a:ext>
            </a:extLst>
          </p:cNvPr>
          <p:cNvSpPr>
            <a:spLocks noGrp="1"/>
          </p:cNvSpPr>
          <p:nvPr/>
        </p:nvSpPr>
        <p:spPr>
          <a:xfrm>
            <a:off x="7036240" y="4458380"/>
            <a:ext cx="2498920" cy="41857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400" dirty="0">
                <a:solidFill>
                  <a:srgbClr val="000000"/>
                </a:solidFill>
                <a:latin typeface="Segoe UI"/>
              </a:rPr>
              <a:t>Agent control framework</a:t>
            </a:r>
          </a:p>
          <a:p>
            <a:pPr>
              <a:defRPr/>
            </a:pPr>
            <a:r>
              <a:rPr lang="en-US" sz="1100" dirty="0">
                <a:solidFill>
                  <a:srgbClr val="000000"/>
                </a:solidFill>
                <a:latin typeface="Segoe UI"/>
              </a:rPr>
              <a:t>a.k.a. agentic Framework</a:t>
            </a:r>
            <a:endParaRPr lang="en-US" sz="1400" dirty="0">
              <a:solidFill>
                <a:srgbClr val="000000"/>
              </a:solidFill>
              <a:latin typeface="Segoe UI"/>
            </a:endParaRPr>
          </a:p>
        </p:txBody>
      </p:sp>
      <p:sp>
        <p:nvSpPr>
          <p:cNvPr id="21" name="Text Placeholder 3">
            <a:extLst>
              <a:ext uri="{FF2B5EF4-FFF2-40B4-BE49-F238E27FC236}">
                <a16:creationId xmlns:a16="http://schemas.microsoft.com/office/drawing/2014/main" id="{B567A6F7-9D04-6DB1-4CFC-4FC39FDC5643}"/>
              </a:ext>
            </a:extLst>
          </p:cNvPr>
          <p:cNvSpPr>
            <a:spLocks noGrp="1"/>
          </p:cNvSpPr>
          <p:nvPr/>
        </p:nvSpPr>
        <p:spPr>
          <a:xfrm>
            <a:off x="7089085" y="5669848"/>
            <a:ext cx="249892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400" dirty="0">
                <a:solidFill>
                  <a:srgbClr val="000000"/>
                </a:solidFill>
                <a:latin typeface="Segoe UI"/>
              </a:rPr>
              <a:t>GenAI Infra</a:t>
            </a:r>
          </a:p>
        </p:txBody>
      </p:sp>
    </p:spTree>
    <p:extLst>
      <p:ext uri="{BB962C8B-B14F-4D97-AF65-F5344CB8AC3E}">
        <p14:creationId xmlns:p14="http://schemas.microsoft.com/office/powerpoint/2010/main" val="2713548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A479F3-BED2-ADA9-7075-4CED717CDDF9}"/>
              </a:ext>
            </a:extLst>
          </p:cNvPr>
          <p:cNvSpPr>
            <a:spLocks noGrp="1"/>
          </p:cNvSpPr>
          <p:nvPr>
            <p:ph type="title"/>
          </p:nvPr>
        </p:nvSpPr>
        <p:spPr/>
        <p:txBody>
          <a:bodyPr/>
          <a:lstStyle/>
          <a:p>
            <a:r>
              <a:rPr lang="en-US" noProof="0" dirty="0"/>
              <a:t>Cutting-edge shift (cont’d</a:t>
            </a:r>
            <a:r>
              <a:rPr lang="en-US" dirty="0"/>
              <a:t>)</a:t>
            </a:r>
          </a:p>
        </p:txBody>
      </p:sp>
      <p:sp>
        <p:nvSpPr>
          <p:cNvPr id="3" name="Espace réservé du contenu 2">
            <a:extLst>
              <a:ext uri="{FF2B5EF4-FFF2-40B4-BE49-F238E27FC236}">
                <a16:creationId xmlns:a16="http://schemas.microsoft.com/office/drawing/2014/main" id="{88F5361D-08E9-5657-0C3C-CD4CFCD59AE9}"/>
              </a:ext>
            </a:extLst>
          </p:cNvPr>
          <p:cNvSpPr>
            <a:spLocks noGrp="1"/>
          </p:cNvSpPr>
          <p:nvPr>
            <p:ph sz="quarter" idx="10"/>
          </p:nvPr>
        </p:nvSpPr>
        <p:spPr>
          <a:xfrm>
            <a:off x="588263" y="1417960"/>
            <a:ext cx="5796280" cy="3225498"/>
          </a:xfrm>
        </p:spPr>
        <p:txBody>
          <a:bodyPr/>
          <a:lstStyle/>
          <a:p>
            <a:pPr marL="0" indent="0">
              <a:buNone/>
            </a:pPr>
            <a:r>
              <a:rPr lang="en-US" dirty="0">
                <a:latin typeface="+mj-lt"/>
              </a:rPr>
              <a:t>Use AI to automate and execute business processes, </a:t>
            </a:r>
            <a: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nearly autonomously</a:t>
            </a:r>
            <a:endParaRPr lang="en-US" sz="2000"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endParaRPr>
          </a:p>
          <a:p>
            <a:pPr marL="0" indent="0">
              <a:buNone/>
            </a:pPr>
            <a:endParaRPr lang="en-US" dirty="0"/>
          </a:p>
          <a:p>
            <a:pPr marL="228600" lvl="1" indent="0">
              <a:buNone/>
            </a:pPr>
            <a:r>
              <a:rPr lang="en-US" dirty="0"/>
              <a:t>AI agents can plan, adapt to new information, and execute tasks independently, making them capable of handling complex, dynamic environments, decision-making and autonomous action. They can learn from feedback, adjust their strategies, and operate with minimal human oversight</a:t>
            </a:r>
          </a:p>
          <a:p>
            <a:endParaRPr lang="en-US" dirty="0"/>
          </a:p>
        </p:txBody>
      </p:sp>
      <p:grpSp>
        <p:nvGrpSpPr>
          <p:cNvPr id="20" name="Groupe 19">
            <a:extLst>
              <a:ext uri="{FF2B5EF4-FFF2-40B4-BE49-F238E27FC236}">
                <a16:creationId xmlns:a16="http://schemas.microsoft.com/office/drawing/2014/main" id="{EA736306-1CB7-3AFA-C92B-8FCFE228E31F}"/>
              </a:ext>
            </a:extLst>
          </p:cNvPr>
          <p:cNvGrpSpPr/>
          <p:nvPr/>
        </p:nvGrpSpPr>
        <p:grpSpPr>
          <a:xfrm>
            <a:off x="6949253" y="2381437"/>
            <a:ext cx="4738530" cy="803406"/>
            <a:chOff x="6986110" y="2153920"/>
            <a:chExt cx="4738530" cy="803406"/>
          </a:xfrm>
        </p:grpSpPr>
        <p:sp>
          <p:nvSpPr>
            <p:cNvPr id="19" name="Rectangle: Rounded Corners 20">
              <a:extLst>
                <a:ext uri="{FF2B5EF4-FFF2-40B4-BE49-F238E27FC236}">
                  <a16:creationId xmlns:a16="http://schemas.microsoft.com/office/drawing/2014/main" id="{7264CF84-2095-BA78-9FF5-3CCAC777E41B}"/>
                </a:ext>
                <a:ext uri="{C183D7F6-B498-43B3-948B-1728B52AA6E4}">
                  <adec:decorative xmlns:adec="http://schemas.microsoft.com/office/drawing/2017/decorative" val="1"/>
                </a:ext>
              </a:extLst>
            </p:cNvPr>
            <p:cNvSpPr/>
            <p:nvPr/>
          </p:nvSpPr>
          <p:spPr>
            <a:xfrm>
              <a:off x="6986110" y="2153920"/>
              <a:ext cx="4738530" cy="803406"/>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3" name="TextBox 54">
              <a:extLst>
                <a:ext uri="{FF2B5EF4-FFF2-40B4-BE49-F238E27FC236}">
                  <a16:creationId xmlns:a16="http://schemas.microsoft.com/office/drawing/2014/main" id="{F5B5896B-7BB5-D8AA-536F-838DE696A0F3}"/>
                </a:ext>
              </a:extLst>
            </p:cNvPr>
            <p:cNvSpPr txBox="1"/>
            <p:nvPr/>
          </p:nvSpPr>
          <p:spPr>
            <a:xfrm>
              <a:off x="7521849" y="2386346"/>
              <a:ext cx="396601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Reason over a provided business process</a:t>
              </a:r>
            </a:p>
          </p:txBody>
        </p:sp>
      </p:grpSp>
      <p:grpSp>
        <p:nvGrpSpPr>
          <p:cNvPr id="21" name="Groupe 20">
            <a:extLst>
              <a:ext uri="{FF2B5EF4-FFF2-40B4-BE49-F238E27FC236}">
                <a16:creationId xmlns:a16="http://schemas.microsoft.com/office/drawing/2014/main" id="{431DE9C8-6552-349B-5903-2A1226E70F59}"/>
              </a:ext>
            </a:extLst>
          </p:cNvPr>
          <p:cNvGrpSpPr/>
          <p:nvPr/>
        </p:nvGrpSpPr>
        <p:grpSpPr>
          <a:xfrm>
            <a:off x="6949253" y="3425569"/>
            <a:ext cx="4738530" cy="803406"/>
            <a:chOff x="6986110" y="2153920"/>
            <a:chExt cx="4738530" cy="803406"/>
          </a:xfrm>
        </p:grpSpPr>
        <p:sp>
          <p:nvSpPr>
            <p:cNvPr id="22" name="Rectangle: Rounded Corners 20">
              <a:extLst>
                <a:ext uri="{FF2B5EF4-FFF2-40B4-BE49-F238E27FC236}">
                  <a16:creationId xmlns:a16="http://schemas.microsoft.com/office/drawing/2014/main" id="{85D2EA67-2648-BF88-65DA-5C998F9834DB}"/>
                </a:ext>
                <a:ext uri="{C183D7F6-B498-43B3-948B-1728B52AA6E4}">
                  <adec:decorative xmlns:adec="http://schemas.microsoft.com/office/drawing/2017/decorative" val="1"/>
                </a:ext>
              </a:extLst>
            </p:cNvPr>
            <p:cNvSpPr/>
            <p:nvPr/>
          </p:nvSpPr>
          <p:spPr>
            <a:xfrm>
              <a:off x="6986110" y="2153920"/>
              <a:ext cx="4738530" cy="803406"/>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3" name="TextBox 54">
              <a:extLst>
                <a:ext uri="{FF2B5EF4-FFF2-40B4-BE49-F238E27FC236}">
                  <a16:creationId xmlns:a16="http://schemas.microsoft.com/office/drawing/2014/main" id="{03F77A5B-49FA-FBB5-654D-838ED581D9BC}"/>
                </a:ext>
              </a:extLst>
            </p:cNvPr>
            <p:cNvSpPr txBox="1"/>
            <p:nvPr/>
          </p:nvSpPr>
          <p:spPr>
            <a:xfrm>
              <a:off x="7521849" y="2386346"/>
              <a:ext cx="396601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Retrieve context to complete the process</a:t>
              </a:r>
            </a:p>
          </p:txBody>
        </p:sp>
      </p:grpSp>
      <p:grpSp>
        <p:nvGrpSpPr>
          <p:cNvPr id="24" name="Groupe 23">
            <a:extLst>
              <a:ext uri="{FF2B5EF4-FFF2-40B4-BE49-F238E27FC236}">
                <a16:creationId xmlns:a16="http://schemas.microsoft.com/office/drawing/2014/main" id="{6B87D2F1-8276-265D-CB3D-CEA348F4D41B}"/>
              </a:ext>
            </a:extLst>
          </p:cNvPr>
          <p:cNvGrpSpPr/>
          <p:nvPr/>
        </p:nvGrpSpPr>
        <p:grpSpPr>
          <a:xfrm>
            <a:off x="6949253" y="4469701"/>
            <a:ext cx="4738530" cy="803406"/>
            <a:chOff x="6986110" y="2153920"/>
            <a:chExt cx="4738530" cy="803406"/>
          </a:xfrm>
        </p:grpSpPr>
        <p:sp>
          <p:nvSpPr>
            <p:cNvPr id="25" name="Rectangle: Rounded Corners 20">
              <a:extLst>
                <a:ext uri="{FF2B5EF4-FFF2-40B4-BE49-F238E27FC236}">
                  <a16:creationId xmlns:a16="http://schemas.microsoft.com/office/drawing/2014/main" id="{BB0AAA1F-1411-D814-EB68-B798D296E98C}"/>
                </a:ext>
                <a:ext uri="{C183D7F6-B498-43B3-948B-1728B52AA6E4}">
                  <adec:decorative xmlns:adec="http://schemas.microsoft.com/office/drawing/2017/decorative" val="1"/>
                </a:ext>
              </a:extLst>
            </p:cNvPr>
            <p:cNvSpPr/>
            <p:nvPr/>
          </p:nvSpPr>
          <p:spPr>
            <a:xfrm>
              <a:off x="6986110" y="2153920"/>
              <a:ext cx="4738530" cy="803406"/>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6" name="TextBox 54">
              <a:extLst>
                <a:ext uri="{FF2B5EF4-FFF2-40B4-BE49-F238E27FC236}">
                  <a16:creationId xmlns:a16="http://schemas.microsoft.com/office/drawing/2014/main" id="{36A29C28-3503-9810-7CCD-DFEA24A300E5}"/>
                </a:ext>
              </a:extLst>
            </p:cNvPr>
            <p:cNvSpPr txBox="1"/>
            <p:nvPr/>
          </p:nvSpPr>
          <p:spPr>
            <a:xfrm>
              <a:off x="7521849" y="2386346"/>
              <a:ext cx="396601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Perform an action for the end-user</a:t>
              </a:r>
            </a:p>
          </p:txBody>
        </p:sp>
      </p:grpSp>
    </p:spTree>
    <p:extLst>
      <p:ext uri="{BB962C8B-B14F-4D97-AF65-F5344CB8AC3E}">
        <p14:creationId xmlns:p14="http://schemas.microsoft.com/office/powerpoint/2010/main" val="123180817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8131B-8CF0-5E58-FC7A-BFC893A0CF3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798E4C6-B89C-90BC-916E-819DACB6B49C}"/>
              </a:ext>
            </a:extLst>
          </p:cNvPr>
          <p:cNvSpPr>
            <a:spLocks noGrp="1"/>
          </p:cNvSpPr>
          <p:nvPr>
            <p:ph type="title"/>
          </p:nvPr>
        </p:nvSpPr>
        <p:spPr/>
        <p:txBody>
          <a:bodyPr/>
          <a:lstStyle/>
          <a:p>
            <a:r>
              <a:rPr lang="en-US" dirty="0">
                <a:solidFill>
                  <a:schemeClr val="tx1"/>
                </a:solidFill>
              </a:rPr>
              <a:t>Promising even more efficiency, value, and advantage</a:t>
            </a:r>
            <a:endParaRPr lang="en-US" dirty="0"/>
          </a:p>
        </p:txBody>
      </p:sp>
      <p:sp>
        <p:nvSpPr>
          <p:cNvPr id="46" name="Rectangle: Rounded Corners 1">
            <a:extLst>
              <a:ext uri="{FF2B5EF4-FFF2-40B4-BE49-F238E27FC236}">
                <a16:creationId xmlns:a16="http://schemas.microsoft.com/office/drawing/2014/main" id="{4046352E-4A15-CCD1-FF03-C2A262DC4B50}"/>
              </a:ext>
            </a:extLst>
          </p:cNvPr>
          <p:cNvSpPr/>
          <p:nvPr/>
        </p:nvSpPr>
        <p:spPr bwMode="auto">
          <a:xfrm>
            <a:off x="526951" y="3488959"/>
            <a:ext cx="2576945" cy="3149785"/>
          </a:xfrm>
          <a:prstGeom prst="roundRect">
            <a:avLst>
              <a:gd name="adj" fmla="val 5377"/>
            </a:avLst>
          </a:prstGeom>
          <a:solidFill>
            <a:srgbClr val="FFFFFF"/>
          </a:solidFill>
          <a:ln w="19050" cap="flat" cmpd="sng" algn="ctr">
            <a:gradFill flip="none" rotWithShape="1">
              <a:gsLst>
                <a:gs pos="0">
                  <a:srgbClr val="0078D4"/>
                </a:gs>
                <a:gs pos="100000">
                  <a:srgbClr val="49C5B1"/>
                </a:gs>
              </a:gsLst>
              <a:lin ang="27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Sans Text"/>
              <a:cs typeface="Segoe Sans Text" pitchFamily="2" charset="0"/>
            </a:endParaRPr>
          </a:p>
        </p:txBody>
      </p:sp>
      <p:sp>
        <p:nvSpPr>
          <p:cNvPr id="47" name="Rectangle: Rounded Corners 2">
            <a:extLst>
              <a:ext uri="{FF2B5EF4-FFF2-40B4-BE49-F238E27FC236}">
                <a16:creationId xmlns:a16="http://schemas.microsoft.com/office/drawing/2014/main" id="{59DC2E59-C19A-FD92-C4ED-5C9D9FD5EF37}"/>
              </a:ext>
            </a:extLst>
          </p:cNvPr>
          <p:cNvSpPr/>
          <p:nvPr/>
        </p:nvSpPr>
        <p:spPr bwMode="auto">
          <a:xfrm>
            <a:off x="3236792" y="3477824"/>
            <a:ext cx="2576945" cy="3149785"/>
          </a:xfrm>
          <a:prstGeom prst="roundRect">
            <a:avLst>
              <a:gd name="adj" fmla="val 5377"/>
            </a:avLst>
          </a:prstGeom>
          <a:solidFill>
            <a:srgbClr val="FFFFFF"/>
          </a:solidFill>
          <a:ln w="19050" cap="flat" cmpd="sng" algn="ctr">
            <a:gradFill flip="none" rotWithShape="1">
              <a:gsLst>
                <a:gs pos="0">
                  <a:srgbClr val="0078D4"/>
                </a:gs>
                <a:gs pos="100000">
                  <a:srgbClr val="49C5B1"/>
                </a:gs>
              </a:gsLst>
              <a:lin ang="27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Sans Text"/>
              <a:cs typeface="Segoe Sans Text" pitchFamily="2" charset="0"/>
            </a:endParaRPr>
          </a:p>
        </p:txBody>
      </p:sp>
      <p:sp>
        <p:nvSpPr>
          <p:cNvPr id="48" name="Rectangle: Rounded Corners 3">
            <a:extLst>
              <a:ext uri="{FF2B5EF4-FFF2-40B4-BE49-F238E27FC236}">
                <a16:creationId xmlns:a16="http://schemas.microsoft.com/office/drawing/2014/main" id="{3687D47F-FFA2-EE7C-3A40-998A8087AD22}"/>
              </a:ext>
            </a:extLst>
          </p:cNvPr>
          <p:cNvSpPr/>
          <p:nvPr/>
        </p:nvSpPr>
        <p:spPr bwMode="auto">
          <a:xfrm>
            <a:off x="6118542" y="2715028"/>
            <a:ext cx="2576945" cy="3919536"/>
          </a:xfrm>
          <a:prstGeom prst="roundRect">
            <a:avLst>
              <a:gd name="adj" fmla="val 4302"/>
            </a:avLst>
          </a:prstGeom>
          <a:solidFill>
            <a:srgbClr val="FFFFFF"/>
          </a:solidFill>
          <a:ln w="19050" cap="flat" cmpd="sng" algn="ctr">
            <a:gradFill flip="none" rotWithShape="1">
              <a:gsLst>
                <a:gs pos="0">
                  <a:srgbClr val="C03BC4"/>
                </a:gs>
                <a:gs pos="100000">
                  <a:srgbClr val="0078D4"/>
                </a:gs>
              </a:gsLst>
              <a:lin ang="27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mn-ea"/>
              <a:cs typeface="Segoe Sans Text" pitchFamily="2" charset="0"/>
            </a:endParaRPr>
          </a:p>
        </p:txBody>
      </p:sp>
      <p:sp>
        <p:nvSpPr>
          <p:cNvPr id="49" name="Rectangle: Rounded Corners 4">
            <a:extLst>
              <a:ext uri="{FF2B5EF4-FFF2-40B4-BE49-F238E27FC236}">
                <a16:creationId xmlns:a16="http://schemas.microsoft.com/office/drawing/2014/main" id="{06A5A91B-515D-DA88-AA89-521B645AFC77}"/>
              </a:ext>
            </a:extLst>
          </p:cNvPr>
          <p:cNvSpPr/>
          <p:nvPr/>
        </p:nvSpPr>
        <p:spPr bwMode="auto">
          <a:xfrm>
            <a:off x="8958718" y="1563599"/>
            <a:ext cx="2576945" cy="5078775"/>
          </a:xfrm>
          <a:prstGeom prst="roundRect">
            <a:avLst>
              <a:gd name="adj" fmla="val 4839"/>
            </a:avLst>
          </a:prstGeom>
          <a:solidFill>
            <a:srgbClr val="FFFFFF"/>
          </a:solidFill>
          <a:ln w="19050" cap="flat" cmpd="sng" algn="ctr">
            <a:gradFill flip="none" rotWithShape="1">
              <a:gsLst>
                <a:gs pos="0">
                  <a:srgbClr val="C03BC4"/>
                </a:gs>
                <a:gs pos="100000">
                  <a:srgbClr val="0078D4"/>
                </a:gs>
              </a:gsLst>
              <a:lin ang="2700000" scaled="1"/>
              <a:tileRect/>
            </a:gradFill>
            <a:prstDash val="solid"/>
            <a:headEnd type="none" w="med" len="med"/>
            <a:tailEnd type="none" w="med" len="med"/>
          </a:ln>
          <a:effectLst>
            <a:outerShdw blurRad="50800" dist="38100" dir="2700000" algn="tl"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Sans Text"/>
              <a:cs typeface="Segoe Sans Text" pitchFamily="2" charset="0"/>
            </a:endParaRPr>
          </a:p>
        </p:txBody>
      </p:sp>
      <p:sp>
        <p:nvSpPr>
          <p:cNvPr id="50" name="Arrow: Right 25">
            <a:extLst>
              <a:ext uri="{FF2B5EF4-FFF2-40B4-BE49-F238E27FC236}">
                <a16:creationId xmlns:a16="http://schemas.microsoft.com/office/drawing/2014/main" id="{584CC907-9E60-52C4-E676-5DC2AA726B63}"/>
              </a:ext>
            </a:extLst>
          </p:cNvPr>
          <p:cNvSpPr/>
          <p:nvPr/>
        </p:nvSpPr>
        <p:spPr bwMode="auto">
          <a:xfrm>
            <a:off x="514097" y="6216566"/>
            <a:ext cx="11021565" cy="480901"/>
          </a:xfrm>
          <a:prstGeom prst="rightArrow">
            <a:avLst/>
          </a:prstGeom>
          <a:solidFill>
            <a:schemeClr val="tx1"/>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w="3175">
                  <a:noFill/>
                </a:ln>
                <a:solidFill>
                  <a:srgbClr val="FFFFFF"/>
                </a:solidFill>
                <a:effectLst/>
                <a:uLnTx/>
                <a:uFillTx/>
                <a:latin typeface="Segoe Sans Text Semibold"/>
                <a:cs typeface="Segoe Sans Text" pitchFamily="2" charset="0"/>
              </a:rPr>
              <a:t>Value</a:t>
            </a:r>
          </a:p>
        </p:txBody>
      </p:sp>
      <p:sp>
        <p:nvSpPr>
          <p:cNvPr id="51" name="TextBox 29">
            <a:extLst>
              <a:ext uri="{FF2B5EF4-FFF2-40B4-BE49-F238E27FC236}">
                <a16:creationId xmlns:a16="http://schemas.microsoft.com/office/drawing/2014/main" id="{9ED226D2-73B4-11B0-E501-7A1B9A572CB3}"/>
              </a:ext>
            </a:extLst>
          </p:cNvPr>
          <p:cNvSpPr txBox="1"/>
          <p:nvPr/>
        </p:nvSpPr>
        <p:spPr>
          <a:xfrm>
            <a:off x="2531191" y="2816079"/>
            <a:ext cx="1280878" cy="338554"/>
          </a:xfrm>
          <a:prstGeom prst="rect">
            <a:avLst/>
          </a:prstGeom>
          <a:noFill/>
        </p:spPr>
        <p:txBody>
          <a:bodyPr wrap="square">
            <a:spAutoFit/>
          </a:bodyPr>
          <a:lstStyle/>
          <a:p>
            <a:pPr algn="ctr">
              <a:defRPr/>
            </a:pPr>
            <a:r>
              <a:rPr lang="en-US" sz="1600" dirty="0">
                <a:solidFill>
                  <a:srgbClr val="000000"/>
                </a:solidFill>
                <a:latin typeface="+mj-lt"/>
              </a:rPr>
              <a:t>Yesterday</a:t>
            </a:r>
            <a:endParaRPr lang="en-US" sz="1200" dirty="0">
              <a:solidFill>
                <a:srgbClr val="000000"/>
              </a:solidFill>
              <a:latin typeface="+mj-lt"/>
            </a:endParaRPr>
          </a:p>
        </p:txBody>
      </p:sp>
      <p:sp>
        <p:nvSpPr>
          <p:cNvPr id="52" name="TextBox 30">
            <a:extLst>
              <a:ext uri="{FF2B5EF4-FFF2-40B4-BE49-F238E27FC236}">
                <a16:creationId xmlns:a16="http://schemas.microsoft.com/office/drawing/2014/main" id="{CDAC1A41-A671-6274-B2A9-D5BB9B295D0F}"/>
              </a:ext>
            </a:extLst>
          </p:cNvPr>
          <p:cNvSpPr txBox="1"/>
          <p:nvPr/>
        </p:nvSpPr>
        <p:spPr>
          <a:xfrm>
            <a:off x="8193093" y="1056206"/>
            <a:ext cx="1280878" cy="338554"/>
          </a:xfrm>
          <a:prstGeom prst="rect">
            <a:avLst/>
          </a:prstGeom>
          <a:noFill/>
        </p:spPr>
        <p:txBody>
          <a:bodyPr wrap="square">
            <a:spAutoFit/>
          </a:bodyPr>
          <a:lstStyle/>
          <a:p>
            <a:pPr algn="ctr">
              <a:defRPr/>
            </a:pPr>
            <a:r>
              <a:rPr lang="en-US" sz="1600" dirty="0">
                <a:solidFill>
                  <a:srgbClr val="000000"/>
                </a:solidFill>
                <a:latin typeface="+mj-lt"/>
              </a:rPr>
              <a:t>Today</a:t>
            </a:r>
          </a:p>
        </p:txBody>
      </p:sp>
      <p:sp>
        <p:nvSpPr>
          <p:cNvPr id="53" name="Rectangle: Rounded Corners 33">
            <a:extLst>
              <a:ext uri="{FF2B5EF4-FFF2-40B4-BE49-F238E27FC236}">
                <a16:creationId xmlns:a16="http://schemas.microsoft.com/office/drawing/2014/main" id="{CE745EB2-9500-9403-0ED6-D22616FC4F53}"/>
              </a:ext>
            </a:extLst>
          </p:cNvPr>
          <p:cNvSpPr/>
          <p:nvPr/>
        </p:nvSpPr>
        <p:spPr bwMode="auto">
          <a:xfrm>
            <a:off x="4023818" y="3707451"/>
            <a:ext cx="1002892" cy="274304"/>
          </a:xfrm>
          <a:prstGeom prst="roundRect">
            <a:avLst/>
          </a:prstGeom>
          <a:gradFill flip="none" rotWithShape="1">
            <a:gsLst>
              <a:gs pos="0">
                <a:srgbClr val="0078D4"/>
              </a:gs>
              <a:gs pos="100000">
                <a:srgbClr val="9BF00B"/>
              </a:gs>
            </a:gsLst>
            <a:lin ang="18900000" scaled="1"/>
            <a:tileRect/>
          </a:gradFill>
          <a:ln>
            <a:noFill/>
            <a:headEnd type="none" w="med" len="med"/>
            <a:tailEnd type="none" w="med" len="med"/>
          </a:ln>
          <a:effectLst>
            <a:outerShdw blurRad="63500" dist="38100" dir="270000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lgn="ctr" defTabSz="914367">
              <a:defRPr/>
            </a:pPr>
            <a:r>
              <a:rPr lang="en-US" sz="1200" kern="0" dirty="0">
                <a:solidFill>
                  <a:srgbClr val="FFFFFF"/>
                </a:solidFill>
                <a:latin typeface="Segoe Sans Text Semibold"/>
                <a:cs typeface="Segoe Sans Text Semibold" pitchFamily="2" charset="0"/>
              </a:rPr>
              <a:t>User</a:t>
            </a:r>
          </a:p>
        </p:txBody>
      </p:sp>
      <p:cxnSp>
        <p:nvCxnSpPr>
          <p:cNvPr id="54" name="Straight Arrow Connector 35">
            <a:extLst>
              <a:ext uri="{FF2B5EF4-FFF2-40B4-BE49-F238E27FC236}">
                <a16:creationId xmlns:a16="http://schemas.microsoft.com/office/drawing/2014/main" id="{3CC46760-33C3-7D73-915D-7A34FB411419}"/>
              </a:ext>
            </a:extLst>
          </p:cNvPr>
          <p:cNvCxnSpPr>
            <a:cxnSpLocks/>
          </p:cNvCxnSpPr>
          <p:nvPr/>
        </p:nvCxnSpPr>
        <p:spPr>
          <a:xfrm>
            <a:off x="4525264" y="4086459"/>
            <a:ext cx="0" cy="451692"/>
          </a:xfrm>
          <a:prstGeom prst="straightConnector1">
            <a:avLst/>
          </a:prstGeom>
          <a:noFill/>
          <a:ln w="9525" cap="flat" cmpd="sng" algn="ctr">
            <a:solidFill>
              <a:srgbClr val="000000"/>
            </a:solidFill>
            <a:prstDash val="solid"/>
            <a:headEnd type="none" w="lg" len="med"/>
            <a:tailEnd type="triangle"/>
          </a:ln>
          <a:effectLst/>
        </p:spPr>
      </p:cxnSp>
      <p:sp>
        <p:nvSpPr>
          <p:cNvPr id="55" name="Rectangle: Rounded Corners 36">
            <a:extLst>
              <a:ext uri="{FF2B5EF4-FFF2-40B4-BE49-F238E27FC236}">
                <a16:creationId xmlns:a16="http://schemas.microsoft.com/office/drawing/2014/main" id="{36762BAE-EA44-D727-931F-1A9E2986B03A}"/>
              </a:ext>
            </a:extLst>
          </p:cNvPr>
          <p:cNvSpPr/>
          <p:nvPr/>
        </p:nvSpPr>
        <p:spPr bwMode="auto">
          <a:xfrm>
            <a:off x="4023818" y="4695530"/>
            <a:ext cx="1002892" cy="274304"/>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w="3175">
                  <a:noFill/>
                </a:ln>
                <a:solidFill>
                  <a:srgbClr val="FFFFFF"/>
                </a:solidFill>
                <a:effectLst/>
                <a:uLnTx/>
                <a:uFillTx/>
                <a:latin typeface="Segoe Sans Text Semibold"/>
                <a:cs typeface="Segoe Sans Text" pitchFamily="2" charset="0"/>
              </a:rPr>
              <a:t>Chatbot</a:t>
            </a:r>
          </a:p>
        </p:txBody>
      </p:sp>
      <p:sp>
        <p:nvSpPr>
          <p:cNvPr id="56" name="Text Placeholder 3">
            <a:extLst>
              <a:ext uri="{FF2B5EF4-FFF2-40B4-BE49-F238E27FC236}">
                <a16:creationId xmlns:a16="http://schemas.microsoft.com/office/drawing/2014/main" id="{6295E9DD-5CDA-3C78-9BC3-F9E876B829B4}"/>
              </a:ext>
            </a:extLst>
          </p:cNvPr>
          <p:cNvSpPr>
            <a:spLocks noGrp="1"/>
          </p:cNvSpPr>
          <p:nvPr/>
        </p:nvSpPr>
        <p:spPr>
          <a:xfrm>
            <a:off x="3502581" y="5248367"/>
            <a:ext cx="2045365" cy="94795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400" dirty="0">
                <a:solidFill>
                  <a:srgbClr val="000000"/>
                </a:solidFill>
                <a:cs typeface="Segoe UI Semibold" panose="020B0702040204020203" pitchFamily="34" charset="0"/>
              </a:rPr>
              <a:t>Able to answer questions</a:t>
            </a:r>
          </a:p>
          <a:p>
            <a:pPr algn="ctr">
              <a:defRPr/>
            </a:pPr>
            <a:endParaRPr lang="en-US" sz="1400" dirty="0">
              <a:solidFill>
                <a:srgbClr val="000000"/>
              </a:solidFill>
              <a:cs typeface="Segoe UI Semibold" panose="020B0702040204020203" pitchFamily="34" charset="0"/>
            </a:endParaRPr>
          </a:p>
          <a:p>
            <a:pPr algn="ctr">
              <a:defRPr/>
            </a:pPr>
            <a:r>
              <a:rPr lang="en-US" sz="1400" dirty="0">
                <a:solidFill>
                  <a:srgbClr val="000000"/>
                </a:solidFill>
                <a:latin typeface="Segoe UI"/>
              </a:rPr>
              <a:t>“What is the dress code </a:t>
            </a:r>
            <a:br>
              <a:rPr lang="en-US" sz="1400" dirty="0">
                <a:solidFill>
                  <a:srgbClr val="000000"/>
                </a:solidFill>
                <a:latin typeface="Segoe UI"/>
              </a:rPr>
            </a:br>
            <a:r>
              <a:rPr lang="en-US" sz="1400" dirty="0">
                <a:solidFill>
                  <a:srgbClr val="000000"/>
                </a:solidFill>
                <a:latin typeface="Segoe UI"/>
              </a:rPr>
              <a:t>in the office?”</a:t>
            </a:r>
          </a:p>
        </p:txBody>
      </p:sp>
      <p:sp>
        <p:nvSpPr>
          <p:cNvPr id="57" name="Rectangle: Rounded Corners 38">
            <a:extLst>
              <a:ext uri="{FF2B5EF4-FFF2-40B4-BE49-F238E27FC236}">
                <a16:creationId xmlns:a16="http://schemas.microsoft.com/office/drawing/2014/main" id="{91193445-9425-B90F-D239-160625B24D52}"/>
              </a:ext>
            </a:extLst>
          </p:cNvPr>
          <p:cNvSpPr/>
          <p:nvPr/>
        </p:nvSpPr>
        <p:spPr bwMode="auto">
          <a:xfrm>
            <a:off x="6934549" y="2884624"/>
            <a:ext cx="1002892" cy="274304"/>
          </a:xfrm>
          <a:prstGeom prst="roundRect">
            <a:avLst/>
          </a:prstGeom>
          <a:gradFill flip="none" rotWithShape="1">
            <a:gsLst>
              <a:gs pos="0">
                <a:srgbClr val="C03BC4"/>
              </a:gs>
              <a:gs pos="100000">
                <a:srgbClr val="0078D4"/>
              </a:gs>
            </a:gsLst>
            <a:lin ang="2700000" scaled="0"/>
            <a:tileRect/>
          </a:gradFill>
          <a:ln w="38100"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Sans Text Semibold"/>
                <a:ea typeface="+mn-ea"/>
                <a:cs typeface="Segoe Sans Text Semibold" pitchFamily="2" charset="0"/>
              </a:rPr>
              <a:t>User</a:t>
            </a:r>
          </a:p>
        </p:txBody>
      </p:sp>
      <p:cxnSp>
        <p:nvCxnSpPr>
          <p:cNvPr id="58" name="Straight Arrow Connector 39">
            <a:extLst>
              <a:ext uri="{FF2B5EF4-FFF2-40B4-BE49-F238E27FC236}">
                <a16:creationId xmlns:a16="http://schemas.microsoft.com/office/drawing/2014/main" id="{3F830CEA-A8A7-E2BA-24B3-342EF99A56A9}"/>
              </a:ext>
            </a:extLst>
          </p:cNvPr>
          <p:cNvCxnSpPr/>
          <p:nvPr/>
        </p:nvCxnSpPr>
        <p:spPr>
          <a:xfrm>
            <a:off x="7435995" y="3263632"/>
            <a:ext cx="0" cy="451692"/>
          </a:xfrm>
          <a:prstGeom prst="straightConnector1">
            <a:avLst/>
          </a:prstGeom>
          <a:noFill/>
          <a:ln w="9525" cap="flat" cmpd="sng" algn="ctr">
            <a:solidFill>
              <a:srgbClr val="000000"/>
            </a:solidFill>
            <a:prstDash val="solid"/>
            <a:headEnd type="none" w="lg" len="med"/>
            <a:tailEnd type="triangle"/>
          </a:ln>
          <a:effectLst/>
        </p:spPr>
      </p:cxnSp>
      <p:sp>
        <p:nvSpPr>
          <p:cNvPr id="59" name="Rectangle: Rounded Corners 40">
            <a:extLst>
              <a:ext uri="{FF2B5EF4-FFF2-40B4-BE49-F238E27FC236}">
                <a16:creationId xmlns:a16="http://schemas.microsoft.com/office/drawing/2014/main" id="{CAA42E7B-FDF4-32A9-32C2-B0A11F6B57EF}"/>
              </a:ext>
            </a:extLst>
          </p:cNvPr>
          <p:cNvSpPr/>
          <p:nvPr/>
        </p:nvSpPr>
        <p:spPr bwMode="auto">
          <a:xfrm>
            <a:off x="6678895" y="3874186"/>
            <a:ext cx="1514198" cy="274304"/>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w="3175">
                  <a:noFill/>
                </a:ln>
                <a:solidFill>
                  <a:srgbClr val="FFFFFF"/>
                </a:solidFill>
                <a:effectLst/>
                <a:uLnTx/>
                <a:uFillTx/>
                <a:latin typeface="Segoe Sans Text Semibold"/>
                <a:cs typeface="Segoe Sans Text" pitchFamily="2" charset="0"/>
              </a:rPr>
              <a:t>Single AI Agent</a:t>
            </a:r>
          </a:p>
        </p:txBody>
      </p:sp>
      <p:sp>
        <p:nvSpPr>
          <p:cNvPr id="60" name="Text Placeholder 3">
            <a:extLst>
              <a:ext uri="{FF2B5EF4-FFF2-40B4-BE49-F238E27FC236}">
                <a16:creationId xmlns:a16="http://schemas.microsoft.com/office/drawing/2014/main" id="{7ACB4DD0-5C90-52D6-EA87-8F861E38FC5E}"/>
              </a:ext>
            </a:extLst>
          </p:cNvPr>
          <p:cNvSpPr>
            <a:spLocks noGrp="1"/>
          </p:cNvSpPr>
          <p:nvPr/>
        </p:nvSpPr>
        <p:spPr>
          <a:xfrm>
            <a:off x="6418794" y="5248367"/>
            <a:ext cx="2045365" cy="9048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400" dirty="0">
                <a:solidFill>
                  <a:srgbClr val="000000"/>
                </a:solidFill>
                <a:cs typeface="Segoe UI Semibold" panose="020B0702040204020203" pitchFamily="34" charset="0"/>
              </a:rPr>
              <a:t>Able to take action</a:t>
            </a:r>
            <a:br>
              <a:rPr lang="en-US" sz="1400" dirty="0">
                <a:solidFill>
                  <a:srgbClr val="000000"/>
                </a:solidFill>
                <a:cs typeface="Segoe UI Semibold" panose="020B0702040204020203" pitchFamily="34" charset="0"/>
              </a:rPr>
            </a:br>
            <a:endParaRPr lang="en-US" sz="1400" dirty="0">
              <a:solidFill>
                <a:srgbClr val="000000"/>
              </a:solidFill>
              <a:cs typeface="Segoe UI Semibold" panose="020B0702040204020203" pitchFamily="34" charset="0"/>
            </a:endParaRPr>
          </a:p>
          <a:p>
            <a:pPr algn="ctr">
              <a:defRPr/>
            </a:pPr>
            <a:r>
              <a:rPr lang="en-US" sz="1400" dirty="0">
                <a:solidFill>
                  <a:srgbClr val="000000"/>
                </a:solidFill>
                <a:latin typeface="Segoe UI"/>
              </a:rPr>
              <a:t>“Order a laptop for a new employee”</a:t>
            </a:r>
          </a:p>
        </p:txBody>
      </p:sp>
      <p:sp>
        <p:nvSpPr>
          <p:cNvPr id="61" name="Rectangle: Rounded Corners 42">
            <a:extLst>
              <a:ext uri="{FF2B5EF4-FFF2-40B4-BE49-F238E27FC236}">
                <a16:creationId xmlns:a16="http://schemas.microsoft.com/office/drawing/2014/main" id="{D446E4C0-31AC-C3A0-EA31-7BB28073226B}"/>
              </a:ext>
            </a:extLst>
          </p:cNvPr>
          <p:cNvSpPr/>
          <p:nvPr/>
        </p:nvSpPr>
        <p:spPr bwMode="auto">
          <a:xfrm>
            <a:off x="6510302" y="4532108"/>
            <a:ext cx="1908130" cy="274304"/>
          </a:xfrm>
          <a:prstGeom prst="roundRect">
            <a:avLst/>
          </a:prstGeom>
          <a:gradFill flip="none" rotWithShape="1">
            <a:gsLst>
              <a:gs pos="0">
                <a:srgbClr val="C03BC4"/>
              </a:gs>
              <a:gs pos="100000">
                <a:srgbClr val="0078D4"/>
              </a:gs>
            </a:gsLst>
            <a:lin ang="2700000" scaled="0"/>
            <a:tileRect/>
          </a:gradFill>
          <a:ln w="38100"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Semibold"/>
                <a:ea typeface="+mn-ea"/>
                <a:cs typeface="Segoe Sans Text Semibold" pitchFamily="2" charset="0"/>
              </a:rPr>
              <a:t>Human Supervisor</a:t>
            </a:r>
          </a:p>
        </p:txBody>
      </p:sp>
      <p:cxnSp>
        <p:nvCxnSpPr>
          <p:cNvPr id="62" name="Straight Arrow Connector 44">
            <a:extLst>
              <a:ext uri="{FF2B5EF4-FFF2-40B4-BE49-F238E27FC236}">
                <a16:creationId xmlns:a16="http://schemas.microsoft.com/office/drawing/2014/main" id="{C891C2D7-8F5C-B416-9FDC-B020A7910073}"/>
              </a:ext>
            </a:extLst>
          </p:cNvPr>
          <p:cNvCxnSpPr>
            <a:cxnSpLocks/>
          </p:cNvCxnSpPr>
          <p:nvPr/>
        </p:nvCxnSpPr>
        <p:spPr>
          <a:xfrm>
            <a:off x="7458572" y="4211253"/>
            <a:ext cx="0" cy="202103"/>
          </a:xfrm>
          <a:prstGeom prst="straightConnector1">
            <a:avLst/>
          </a:prstGeom>
          <a:noFill/>
          <a:ln w="9525" cap="flat" cmpd="sng" algn="ctr">
            <a:solidFill>
              <a:srgbClr val="000000"/>
            </a:solidFill>
            <a:prstDash val="solid"/>
            <a:headEnd type="triangle"/>
            <a:tailEnd type="triangle"/>
          </a:ln>
          <a:effectLst/>
        </p:spPr>
      </p:cxnSp>
      <p:sp>
        <p:nvSpPr>
          <p:cNvPr id="63" name="Rectangle: Rounded Corners 46">
            <a:extLst>
              <a:ext uri="{FF2B5EF4-FFF2-40B4-BE49-F238E27FC236}">
                <a16:creationId xmlns:a16="http://schemas.microsoft.com/office/drawing/2014/main" id="{614176C6-57C3-B66B-5758-5FDFD2235C4B}"/>
              </a:ext>
            </a:extLst>
          </p:cNvPr>
          <p:cNvSpPr/>
          <p:nvPr/>
        </p:nvSpPr>
        <p:spPr bwMode="auto">
          <a:xfrm>
            <a:off x="9754271" y="1709292"/>
            <a:ext cx="1002892" cy="274304"/>
          </a:xfrm>
          <a:prstGeom prst="roundRect">
            <a:avLst/>
          </a:prstGeom>
          <a:gradFill flip="none" rotWithShape="1">
            <a:gsLst>
              <a:gs pos="0">
                <a:srgbClr val="C03BC4"/>
              </a:gs>
              <a:gs pos="100000">
                <a:srgbClr val="0078D4"/>
              </a:gs>
            </a:gsLst>
            <a:lin ang="2700000" scaled="0"/>
            <a:tileRect/>
          </a:gradFill>
          <a:ln w="38100"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Semibold"/>
                <a:ea typeface="+mn-ea"/>
                <a:cs typeface="Segoe Sans Text Semibold" pitchFamily="2" charset="0"/>
              </a:rPr>
              <a:t>User</a:t>
            </a:r>
          </a:p>
        </p:txBody>
      </p:sp>
      <p:cxnSp>
        <p:nvCxnSpPr>
          <p:cNvPr id="64" name="Straight Arrow Connector 47">
            <a:extLst>
              <a:ext uri="{FF2B5EF4-FFF2-40B4-BE49-F238E27FC236}">
                <a16:creationId xmlns:a16="http://schemas.microsoft.com/office/drawing/2014/main" id="{4590A195-6083-5218-3913-CA1E8DD0FA57}"/>
              </a:ext>
            </a:extLst>
          </p:cNvPr>
          <p:cNvCxnSpPr>
            <a:cxnSpLocks/>
          </p:cNvCxnSpPr>
          <p:nvPr/>
        </p:nvCxnSpPr>
        <p:spPr>
          <a:xfrm>
            <a:off x="10255717" y="2088300"/>
            <a:ext cx="0" cy="106597"/>
          </a:xfrm>
          <a:prstGeom prst="straightConnector1">
            <a:avLst/>
          </a:prstGeom>
          <a:noFill/>
          <a:ln w="9525" cap="flat" cmpd="sng" algn="ctr">
            <a:solidFill>
              <a:srgbClr val="000000"/>
            </a:solidFill>
            <a:prstDash val="solid"/>
            <a:headEnd type="none" w="lg" len="med"/>
            <a:tailEnd type="triangle"/>
          </a:ln>
          <a:effectLst/>
        </p:spPr>
      </p:cxnSp>
      <p:sp>
        <p:nvSpPr>
          <p:cNvPr id="65" name="Rectangle: Rounded Corners 48">
            <a:extLst>
              <a:ext uri="{FF2B5EF4-FFF2-40B4-BE49-F238E27FC236}">
                <a16:creationId xmlns:a16="http://schemas.microsoft.com/office/drawing/2014/main" id="{BE0F4D89-D1F1-347A-7F85-861A9F499256}"/>
              </a:ext>
            </a:extLst>
          </p:cNvPr>
          <p:cNvSpPr/>
          <p:nvPr/>
        </p:nvSpPr>
        <p:spPr bwMode="auto">
          <a:xfrm>
            <a:off x="9301645" y="2328166"/>
            <a:ext cx="1908129" cy="274304"/>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w="3175">
                  <a:noFill/>
                </a:ln>
                <a:solidFill>
                  <a:srgbClr val="FFFFFF"/>
                </a:solidFill>
                <a:effectLst/>
                <a:uLnTx/>
                <a:uFillTx/>
                <a:latin typeface="Segoe Sans Text Semibold"/>
                <a:cs typeface="Segoe Sans Text" pitchFamily="2" charset="0"/>
              </a:rPr>
              <a:t>HR Agent</a:t>
            </a:r>
          </a:p>
        </p:txBody>
      </p:sp>
      <p:sp>
        <p:nvSpPr>
          <p:cNvPr id="66" name="Text Placeholder 3">
            <a:extLst>
              <a:ext uri="{FF2B5EF4-FFF2-40B4-BE49-F238E27FC236}">
                <a16:creationId xmlns:a16="http://schemas.microsoft.com/office/drawing/2014/main" id="{DE2DD4AD-63F0-BECA-662F-73811DDDE67E}"/>
              </a:ext>
            </a:extLst>
          </p:cNvPr>
          <p:cNvSpPr>
            <a:spLocks noGrp="1"/>
          </p:cNvSpPr>
          <p:nvPr/>
        </p:nvSpPr>
        <p:spPr>
          <a:xfrm>
            <a:off x="8995739" y="5248367"/>
            <a:ext cx="2425229" cy="9048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400">
                <a:solidFill>
                  <a:srgbClr val="000000"/>
                </a:solidFill>
                <a:cs typeface="Segoe UI Semibold" panose="020B0702040204020203" pitchFamily="34" charset="0"/>
              </a:rPr>
              <a:t>Able to collaboratively solve complex tasks</a:t>
            </a:r>
          </a:p>
          <a:p>
            <a:pPr algn="ctr">
              <a:defRPr/>
            </a:pPr>
            <a:r>
              <a:rPr lang="en-US" sz="1400">
                <a:solidFill>
                  <a:srgbClr val="000000"/>
                </a:solidFill>
                <a:latin typeface="Segoe UI"/>
              </a:rPr>
              <a:t>“Onboard 5 employees by Monday”</a:t>
            </a:r>
          </a:p>
        </p:txBody>
      </p:sp>
      <p:sp>
        <p:nvSpPr>
          <p:cNvPr id="67" name="Rectangle: Rounded Corners 50">
            <a:extLst>
              <a:ext uri="{FF2B5EF4-FFF2-40B4-BE49-F238E27FC236}">
                <a16:creationId xmlns:a16="http://schemas.microsoft.com/office/drawing/2014/main" id="{CFBC6A78-C038-DFE2-B4B8-74C6DAC9B631}"/>
              </a:ext>
            </a:extLst>
          </p:cNvPr>
          <p:cNvSpPr/>
          <p:nvPr/>
        </p:nvSpPr>
        <p:spPr bwMode="auto">
          <a:xfrm>
            <a:off x="9333022" y="4195763"/>
            <a:ext cx="1908130" cy="274304"/>
          </a:xfrm>
          <a:prstGeom prst="roundRect">
            <a:avLst/>
          </a:prstGeom>
          <a:gradFill flip="none" rotWithShape="1">
            <a:gsLst>
              <a:gs pos="0">
                <a:srgbClr val="C03BC4"/>
              </a:gs>
              <a:gs pos="100000">
                <a:srgbClr val="0078D4"/>
              </a:gs>
            </a:gsLst>
            <a:lin ang="2700000" scaled="0"/>
            <a:tileRect/>
          </a:gradFill>
          <a:ln w="38100"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Sans Text Semibold"/>
                <a:ea typeface="+mn-ea"/>
                <a:cs typeface="Segoe Sans Text Semibold" pitchFamily="2" charset="0"/>
              </a:rPr>
              <a:t>Human Supervisor</a:t>
            </a:r>
          </a:p>
        </p:txBody>
      </p:sp>
      <p:cxnSp>
        <p:nvCxnSpPr>
          <p:cNvPr id="68" name="Straight Arrow Connector 51">
            <a:extLst>
              <a:ext uri="{FF2B5EF4-FFF2-40B4-BE49-F238E27FC236}">
                <a16:creationId xmlns:a16="http://schemas.microsoft.com/office/drawing/2014/main" id="{348E9D04-4187-FA43-CD5F-AB4E52272D14}"/>
              </a:ext>
            </a:extLst>
          </p:cNvPr>
          <p:cNvCxnSpPr>
            <a:cxnSpLocks/>
          </p:cNvCxnSpPr>
          <p:nvPr/>
        </p:nvCxnSpPr>
        <p:spPr>
          <a:xfrm>
            <a:off x="10275798" y="2613976"/>
            <a:ext cx="0" cy="202103"/>
          </a:xfrm>
          <a:prstGeom prst="straightConnector1">
            <a:avLst/>
          </a:prstGeom>
          <a:noFill/>
          <a:ln w="9525" cap="flat" cmpd="sng" algn="ctr">
            <a:solidFill>
              <a:srgbClr val="000000"/>
            </a:solidFill>
            <a:prstDash val="solid"/>
            <a:headEnd type="triangle"/>
            <a:tailEnd type="triangle"/>
          </a:ln>
          <a:effectLst/>
        </p:spPr>
      </p:cxnSp>
      <p:sp>
        <p:nvSpPr>
          <p:cNvPr id="69" name="Rectangle: Rounded Corners 54">
            <a:extLst>
              <a:ext uri="{FF2B5EF4-FFF2-40B4-BE49-F238E27FC236}">
                <a16:creationId xmlns:a16="http://schemas.microsoft.com/office/drawing/2014/main" id="{38958E02-E0D5-7B95-5E2E-9583CB228B38}"/>
              </a:ext>
            </a:extLst>
          </p:cNvPr>
          <p:cNvSpPr/>
          <p:nvPr/>
        </p:nvSpPr>
        <p:spPr bwMode="auto">
          <a:xfrm>
            <a:off x="9301645" y="2952735"/>
            <a:ext cx="1908130" cy="274304"/>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w="3175">
                  <a:noFill/>
                </a:ln>
                <a:solidFill>
                  <a:srgbClr val="FFFFFF"/>
                </a:solidFill>
                <a:effectLst/>
                <a:uLnTx/>
                <a:uFillTx/>
                <a:latin typeface="Segoe Sans Text Semibold"/>
                <a:cs typeface="Segoe Sans Text" pitchFamily="2" charset="0"/>
              </a:rPr>
              <a:t>IT Agent</a:t>
            </a:r>
          </a:p>
        </p:txBody>
      </p:sp>
      <p:sp>
        <p:nvSpPr>
          <p:cNvPr id="70" name="Rectangle: Rounded Corners 55">
            <a:extLst>
              <a:ext uri="{FF2B5EF4-FFF2-40B4-BE49-F238E27FC236}">
                <a16:creationId xmlns:a16="http://schemas.microsoft.com/office/drawing/2014/main" id="{6553A329-C230-E819-E16C-862FA0721C68}"/>
              </a:ext>
            </a:extLst>
          </p:cNvPr>
          <p:cNvSpPr/>
          <p:nvPr/>
        </p:nvSpPr>
        <p:spPr bwMode="auto">
          <a:xfrm>
            <a:off x="9301645" y="3544789"/>
            <a:ext cx="1908130" cy="274304"/>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w="3175">
                  <a:noFill/>
                </a:ln>
                <a:solidFill>
                  <a:srgbClr val="FFFFFF"/>
                </a:solidFill>
                <a:effectLst/>
                <a:uLnTx/>
                <a:uFillTx/>
                <a:latin typeface="Segoe Sans Text Semibold"/>
                <a:cs typeface="Segoe Sans Text" pitchFamily="2" charset="0"/>
              </a:rPr>
              <a:t>Training Agent</a:t>
            </a:r>
          </a:p>
        </p:txBody>
      </p:sp>
      <p:cxnSp>
        <p:nvCxnSpPr>
          <p:cNvPr id="71" name="Straight Arrow Connector 56">
            <a:extLst>
              <a:ext uri="{FF2B5EF4-FFF2-40B4-BE49-F238E27FC236}">
                <a16:creationId xmlns:a16="http://schemas.microsoft.com/office/drawing/2014/main" id="{28878029-C6F3-3994-A744-BB0B8486DD06}"/>
              </a:ext>
            </a:extLst>
          </p:cNvPr>
          <p:cNvCxnSpPr>
            <a:cxnSpLocks/>
          </p:cNvCxnSpPr>
          <p:nvPr/>
        </p:nvCxnSpPr>
        <p:spPr>
          <a:xfrm>
            <a:off x="10287087" y="3241054"/>
            <a:ext cx="0" cy="202103"/>
          </a:xfrm>
          <a:prstGeom prst="straightConnector1">
            <a:avLst/>
          </a:prstGeom>
          <a:noFill/>
          <a:ln w="9525" cap="flat" cmpd="sng" algn="ctr">
            <a:solidFill>
              <a:srgbClr val="000000"/>
            </a:solidFill>
            <a:prstDash val="solid"/>
            <a:headEnd type="triangle"/>
            <a:tailEnd type="triangle"/>
          </a:ln>
          <a:effectLst/>
        </p:spPr>
      </p:cxnSp>
      <p:cxnSp>
        <p:nvCxnSpPr>
          <p:cNvPr id="72" name="Straight Arrow Connector 57">
            <a:extLst>
              <a:ext uri="{FF2B5EF4-FFF2-40B4-BE49-F238E27FC236}">
                <a16:creationId xmlns:a16="http://schemas.microsoft.com/office/drawing/2014/main" id="{FE2C6EC9-E46C-7160-900D-4A2D6044F938}"/>
              </a:ext>
            </a:extLst>
          </p:cNvPr>
          <p:cNvCxnSpPr>
            <a:cxnSpLocks/>
          </p:cNvCxnSpPr>
          <p:nvPr/>
        </p:nvCxnSpPr>
        <p:spPr>
          <a:xfrm>
            <a:off x="10265161" y="3874186"/>
            <a:ext cx="0" cy="202103"/>
          </a:xfrm>
          <a:prstGeom prst="straightConnector1">
            <a:avLst/>
          </a:prstGeom>
          <a:noFill/>
          <a:ln w="9525" cap="flat" cmpd="sng" algn="ctr">
            <a:solidFill>
              <a:srgbClr val="000000"/>
            </a:solidFill>
            <a:prstDash val="solid"/>
            <a:headEnd type="triangle"/>
            <a:tailEnd type="triangle"/>
          </a:ln>
          <a:effectLst/>
        </p:spPr>
      </p:cxnSp>
      <p:sp>
        <p:nvSpPr>
          <p:cNvPr id="73" name="Rectangle: Rounded Corners 5">
            <a:extLst>
              <a:ext uri="{FF2B5EF4-FFF2-40B4-BE49-F238E27FC236}">
                <a16:creationId xmlns:a16="http://schemas.microsoft.com/office/drawing/2014/main" id="{20F2A0BA-FDF7-783B-2422-FB1452D4A563}"/>
              </a:ext>
            </a:extLst>
          </p:cNvPr>
          <p:cNvSpPr/>
          <p:nvPr/>
        </p:nvSpPr>
        <p:spPr bwMode="auto">
          <a:xfrm>
            <a:off x="1259923" y="3707451"/>
            <a:ext cx="1002892" cy="274304"/>
          </a:xfrm>
          <a:prstGeom prst="roundRect">
            <a:avLst/>
          </a:prstGeom>
          <a:gradFill flip="none" rotWithShape="1">
            <a:gsLst>
              <a:gs pos="0">
                <a:srgbClr val="0078D4"/>
              </a:gs>
              <a:gs pos="100000">
                <a:srgbClr val="9BF00B"/>
              </a:gs>
            </a:gsLst>
            <a:lin ang="18900000" scaled="1"/>
            <a:tileRect/>
          </a:gradFill>
          <a:ln>
            <a:noFill/>
            <a:headEnd type="none" w="med" len="med"/>
            <a:tailEnd type="none" w="med" len="med"/>
          </a:ln>
          <a:effectLst>
            <a:outerShdw blurRad="63500" dist="38100" dir="270000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0000" tIns="46800" rIns="90000" bIns="46800" numCol="1" spcCol="0" rtlCol="0" fromWordArt="0" anchor="ctr" anchorCtr="0" forceAA="0" compatLnSpc="1">
            <a:prstTxWarp prst="textNoShape">
              <a:avLst/>
            </a:prstTxWarp>
            <a:noAutofit/>
          </a:bodyPr>
          <a:lstStyle/>
          <a:p>
            <a:pPr algn="ctr" defTabSz="914367"/>
            <a:r>
              <a:rPr lang="en-US" sz="1200" kern="0">
                <a:solidFill>
                  <a:srgbClr val="FFFFFF"/>
                </a:solidFill>
                <a:latin typeface="Segoe Sans Text Semibold"/>
                <a:cs typeface="Segoe Sans Text Semibold" pitchFamily="2" charset="0"/>
              </a:rPr>
              <a:t>User</a:t>
            </a:r>
            <a:endParaRPr lang="en-US" sz="1200" kern="0" dirty="0">
              <a:solidFill>
                <a:srgbClr val="FFFFFF"/>
              </a:solidFill>
              <a:latin typeface="Segoe Sans Text Semibold"/>
              <a:cs typeface="Segoe Sans Text Semibold" pitchFamily="2" charset="0"/>
            </a:endParaRPr>
          </a:p>
        </p:txBody>
      </p:sp>
      <p:cxnSp>
        <p:nvCxnSpPr>
          <p:cNvPr id="74" name="Straight Arrow Connector 6">
            <a:extLst>
              <a:ext uri="{FF2B5EF4-FFF2-40B4-BE49-F238E27FC236}">
                <a16:creationId xmlns:a16="http://schemas.microsoft.com/office/drawing/2014/main" id="{7008EB72-5007-88D9-2D21-EEFB6A04BBC5}"/>
              </a:ext>
            </a:extLst>
          </p:cNvPr>
          <p:cNvCxnSpPr>
            <a:cxnSpLocks/>
          </p:cNvCxnSpPr>
          <p:nvPr/>
        </p:nvCxnSpPr>
        <p:spPr>
          <a:xfrm>
            <a:off x="1761369" y="4086459"/>
            <a:ext cx="0" cy="451692"/>
          </a:xfrm>
          <a:prstGeom prst="straightConnector1">
            <a:avLst/>
          </a:prstGeom>
          <a:noFill/>
          <a:ln w="9525" cap="flat" cmpd="sng" algn="ctr">
            <a:solidFill>
              <a:srgbClr val="000000"/>
            </a:solidFill>
            <a:prstDash val="solid"/>
            <a:headEnd type="none" w="lg" len="med"/>
            <a:tailEnd type="triangle"/>
          </a:ln>
          <a:effectLst/>
        </p:spPr>
      </p:cxnSp>
      <p:sp>
        <p:nvSpPr>
          <p:cNvPr id="75" name="Rectangle: Rounded Corners 8">
            <a:extLst>
              <a:ext uri="{FF2B5EF4-FFF2-40B4-BE49-F238E27FC236}">
                <a16:creationId xmlns:a16="http://schemas.microsoft.com/office/drawing/2014/main" id="{0972FDE1-0320-FED3-9632-228F718D1450}"/>
              </a:ext>
            </a:extLst>
          </p:cNvPr>
          <p:cNvSpPr/>
          <p:nvPr/>
        </p:nvSpPr>
        <p:spPr bwMode="auto">
          <a:xfrm>
            <a:off x="1259923" y="4695530"/>
            <a:ext cx="1002892" cy="274304"/>
          </a:xfrm>
          <a:prstGeom prst="roundRect">
            <a:avLst/>
          </a:prstGeom>
          <a:solidFill>
            <a:srgbClr val="000000"/>
          </a:soli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w="3175">
                  <a:noFill/>
                </a:ln>
                <a:solidFill>
                  <a:srgbClr val="FFFFFF"/>
                </a:solidFill>
                <a:effectLst/>
                <a:uLnTx/>
                <a:uFillTx/>
                <a:latin typeface="Segoe Sans Text Semibold"/>
                <a:cs typeface="Segoe Sans Text" pitchFamily="2" charset="0"/>
              </a:rPr>
              <a:t>RPA</a:t>
            </a:r>
          </a:p>
        </p:txBody>
      </p:sp>
      <p:sp>
        <p:nvSpPr>
          <p:cNvPr id="76" name="Text Placeholder 3">
            <a:extLst>
              <a:ext uri="{FF2B5EF4-FFF2-40B4-BE49-F238E27FC236}">
                <a16:creationId xmlns:a16="http://schemas.microsoft.com/office/drawing/2014/main" id="{B288C33C-01B7-912B-6ACF-928B9A732955}"/>
              </a:ext>
            </a:extLst>
          </p:cNvPr>
          <p:cNvSpPr>
            <a:spLocks noGrp="1"/>
          </p:cNvSpPr>
          <p:nvPr/>
        </p:nvSpPr>
        <p:spPr>
          <a:xfrm>
            <a:off x="514096" y="5248367"/>
            <a:ext cx="2589800" cy="9048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1400" dirty="0">
                <a:solidFill>
                  <a:srgbClr val="000000"/>
                </a:solidFill>
                <a:cs typeface="Segoe UI Semibold" panose="020B0702040204020203" pitchFamily="34" charset="0"/>
              </a:rPr>
              <a:t>Able to complete repetitive tasks</a:t>
            </a:r>
          </a:p>
          <a:p>
            <a:pPr algn="ctr">
              <a:defRPr/>
            </a:pPr>
            <a:r>
              <a:rPr lang="en-US" sz="1400" dirty="0">
                <a:solidFill>
                  <a:srgbClr val="000000"/>
                </a:solidFill>
                <a:latin typeface="Segoe UI"/>
              </a:rPr>
              <a:t>“Inputs new hire information into HR System”</a:t>
            </a:r>
          </a:p>
        </p:txBody>
      </p:sp>
    </p:spTree>
    <p:extLst>
      <p:ext uri="{BB962C8B-B14F-4D97-AF65-F5344CB8AC3E}">
        <p14:creationId xmlns:p14="http://schemas.microsoft.com/office/powerpoint/2010/main" val="35867062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E15BBC-E9C5-DB35-8006-51F54F343A49}"/>
              </a:ext>
            </a:extLst>
          </p:cNvPr>
          <p:cNvSpPr>
            <a:spLocks noGrp="1"/>
          </p:cNvSpPr>
          <p:nvPr>
            <p:ph type="title"/>
          </p:nvPr>
        </p:nvSpPr>
        <p:spPr/>
        <p:txBody>
          <a:bodyPr/>
          <a:lstStyle/>
          <a:p>
            <a:r>
              <a:rPr lang="en-US" dirty="0"/>
              <a:t>Today</a:t>
            </a:r>
          </a:p>
        </p:txBody>
      </p:sp>
      <p:sp>
        <p:nvSpPr>
          <p:cNvPr id="3" name="Espace réservé du contenu 2">
            <a:extLst>
              <a:ext uri="{FF2B5EF4-FFF2-40B4-BE49-F238E27FC236}">
                <a16:creationId xmlns:a16="http://schemas.microsoft.com/office/drawing/2014/main" id="{2DA46C81-C1F9-868E-70F4-B72771A89F0D}"/>
              </a:ext>
            </a:extLst>
          </p:cNvPr>
          <p:cNvSpPr>
            <a:spLocks noGrp="1"/>
          </p:cNvSpPr>
          <p:nvPr>
            <p:ph sz="quarter" idx="10"/>
          </p:nvPr>
        </p:nvSpPr>
        <p:spPr>
          <a:xfrm>
            <a:off x="624840" y="1114213"/>
            <a:ext cx="11018838" cy="307777"/>
          </a:xfrm>
        </p:spPr>
        <p:txBody>
          <a:bodyPr/>
          <a:lstStyle/>
          <a:p>
            <a:pPr marL="0" indent="0">
              <a:buNone/>
            </a:pPr>
            <a:r>
              <a:rPr lang="en-US" sz="2000" dirty="0">
                <a:solidFill>
                  <a:schemeClr val="tx1"/>
                </a:solidFill>
                <a:latin typeface="+mj-lt"/>
              </a:rPr>
              <a:t>Existing solutions can </a:t>
            </a:r>
            <a:r>
              <a:rPr lang="en-US" sz="2000"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only automate very specific tasks </a:t>
            </a:r>
            <a:r>
              <a:rPr lang="en-US" sz="2000" dirty="0">
                <a:solidFill>
                  <a:schemeClr val="tx1"/>
                </a:solidFill>
                <a:latin typeface="+mj-lt"/>
              </a:rPr>
              <a:t>that have clear inputs and outputs</a:t>
            </a:r>
            <a:endParaRPr lang="en-US" sz="2000" dirty="0">
              <a:latin typeface="+mj-lt"/>
            </a:endParaRPr>
          </a:p>
        </p:txBody>
      </p:sp>
      <p:sp>
        <p:nvSpPr>
          <p:cNvPr id="10" name="TextBox 26">
            <a:extLst>
              <a:ext uri="{FF2B5EF4-FFF2-40B4-BE49-F238E27FC236}">
                <a16:creationId xmlns:a16="http://schemas.microsoft.com/office/drawing/2014/main" id="{B8C583CA-7ED7-3C2B-FFDD-BEC513D13033}"/>
              </a:ext>
            </a:extLst>
          </p:cNvPr>
          <p:cNvSpPr txBox="1"/>
          <p:nvPr/>
        </p:nvSpPr>
        <p:spPr>
          <a:xfrm>
            <a:off x="1597005" y="2875238"/>
            <a:ext cx="1264175"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Sends welcome email</a:t>
            </a:r>
          </a:p>
        </p:txBody>
      </p:sp>
      <p:cxnSp>
        <p:nvCxnSpPr>
          <p:cNvPr id="11" name="Straight Connector 77">
            <a:extLst>
              <a:ext uri="{FF2B5EF4-FFF2-40B4-BE49-F238E27FC236}">
                <a16:creationId xmlns:a16="http://schemas.microsoft.com/office/drawing/2014/main" id="{8F7FF4AD-4365-9C81-7C2B-F70B2B7777A5}"/>
              </a:ext>
              <a:ext uri="{C183D7F6-B498-43B3-948B-1728B52AA6E4}">
                <adec:decorative xmlns:adec="http://schemas.microsoft.com/office/drawing/2017/decorative" val="1"/>
              </a:ext>
            </a:extLst>
          </p:cNvPr>
          <p:cNvCxnSpPr>
            <a:cxnSpLocks/>
          </p:cNvCxnSpPr>
          <p:nvPr/>
        </p:nvCxnSpPr>
        <p:spPr>
          <a:xfrm>
            <a:off x="464339" y="3443368"/>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78">
            <a:extLst>
              <a:ext uri="{FF2B5EF4-FFF2-40B4-BE49-F238E27FC236}">
                <a16:creationId xmlns:a16="http://schemas.microsoft.com/office/drawing/2014/main" id="{2608B3BB-5449-CD0F-F08C-C2123929EB56}"/>
              </a:ext>
              <a:ext uri="{C183D7F6-B498-43B3-948B-1728B52AA6E4}">
                <adec:decorative xmlns:adec="http://schemas.microsoft.com/office/drawing/2017/decorative" val="1"/>
              </a:ext>
            </a:extLst>
          </p:cNvPr>
          <p:cNvCxnSpPr>
            <a:cxnSpLocks/>
          </p:cNvCxnSpPr>
          <p:nvPr/>
        </p:nvCxnSpPr>
        <p:spPr>
          <a:xfrm>
            <a:off x="464339" y="4587134"/>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79">
            <a:extLst>
              <a:ext uri="{FF2B5EF4-FFF2-40B4-BE49-F238E27FC236}">
                <a16:creationId xmlns:a16="http://schemas.microsoft.com/office/drawing/2014/main" id="{CF2354EC-2EB6-7073-FD33-46023FA588B3}"/>
              </a:ext>
              <a:ext uri="{C183D7F6-B498-43B3-948B-1728B52AA6E4}">
                <adec:decorative xmlns:adec="http://schemas.microsoft.com/office/drawing/2017/decorative" val="1"/>
              </a:ext>
            </a:extLst>
          </p:cNvPr>
          <p:cNvCxnSpPr>
            <a:cxnSpLocks/>
          </p:cNvCxnSpPr>
          <p:nvPr/>
        </p:nvCxnSpPr>
        <p:spPr>
          <a:xfrm>
            <a:off x="526260" y="5600710"/>
            <a:ext cx="10956601"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Placeholder 23" descr="Profile image of maker.">
            <a:extLst>
              <a:ext uri="{FF2B5EF4-FFF2-40B4-BE49-F238E27FC236}">
                <a16:creationId xmlns:a16="http://schemas.microsoft.com/office/drawing/2014/main" id="{5E8B0B3A-F8EB-7398-A330-78D49124CC8C}"/>
              </a:ext>
            </a:extLst>
          </p:cNvPr>
          <p:cNvPicPr>
            <a:picLocks noChangeAspect="1"/>
          </p:cNvPicPr>
          <p:nvPr/>
        </p:nvPicPr>
        <p:blipFill>
          <a:blip r:embed="rId3"/>
          <a:srcRect/>
          <a:stretch/>
        </p:blipFill>
        <p:spPr>
          <a:xfrm>
            <a:off x="586537" y="2595521"/>
            <a:ext cx="528299" cy="528299"/>
          </a:xfrm>
          <a:prstGeom prst="ellipse">
            <a:avLst/>
          </a:prstGeom>
          <a:ln>
            <a:noFill/>
          </a:ln>
        </p:spPr>
      </p:pic>
      <p:sp>
        <p:nvSpPr>
          <p:cNvPr id="15" name="Text Placeholder 8">
            <a:extLst>
              <a:ext uri="{FF2B5EF4-FFF2-40B4-BE49-F238E27FC236}">
                <a16:creationId xmlns:a16="http://schemas.microsoft.com/office/drawing/2014/main" id="{63A8BB56-3C11-98A5-E59E-5EF512ADE801}"/>
              </a:ext>
            </a:extLst>
          </p:cNvPr>
          <p:cNvSpPr txBox="1">
            <a:spLocks/>
          </p:cNvSpPr>
          <p:nvPr/>
        </p:nvSpPr>
        <p:spPr>
          <a:xfrm>
            <a:off x="286181" y="318595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0A1B45"/>
                </a:solidFill>
                <a:effectLst/>
                <a:uLnTx/>
                <a:uFillTx/>
                <a:latin typeface="Segoe UI Semibold"/>
                <a:ea typeface="+mn-ea"/>
                <a:cs typeface="Segoe UI" panose="020B0502040204020203" pitchFamily="34" charset="0"/>
              </a:rPr>
              <a:t>HR Manager</a:t>
            </a:r>
          </a:p>
        </p:txBody>
      </p:sp>
      <p:pic>
        <p:nvPicPr>
          <p:cNvPr id="16" name="Picture Placeholder 21" descr="Profile image of developer. ">
            <a:extLst>
              <a:ext uri="{FF2B5EF4-FFF2-40B4-BE49-F238E27FC236}">
                <a16:creationId xmlns:a16="http://schemas.microsoft.com/office/drawing/2014/main" id="{9DA161D9-E4DC-8C0E-6115-72D65008B7D4}"/>
              </a:ext>
              <a:ext uri="{C183D7F6-B498-43B3-948B-1728B52AA6E4}">
                <adec:decorative xmlns:adec="http://schemas.microsoft.com/office/drawing/2017/decorative" val="0"/>
              </a:ext>
            </a:extLst>
          </p:cNvPr>
          <p:cNvPicPr>
            <a:picLocks noChangeAspect="1"/>
          </p:cNvPicPr>
          <p:nvPr/>
        </p:nvPicPr>
        <p:blipFill>
          <a:blip r:embed="rId4"/>
          <a:srcRect/>
          <a:stretch/>
        </p:blipFill>
        <p:spPr>
          <a:xfrm>
            <a:off x="586537" y="4723147"/>
            <a:ext cx="528299" cy="528299"/>
          </a:xfrm>
          <a:prstGeom prst="ellipse">
            <a:avLst/>
          </a:prstGeom>
        </p:spPr>
      </p:pic>
      <p:sp>
        <p:nvSpPr>
          <p:cNvPr id="17" name="Text Placeholder 8">
            <a:extLst>
              <a:ext uri="{FF2B5EF4-FFF2-40B4-BE49-F238E27FC236}">
                <a16:creationId xmlns:a16="http://schemas.microsoft.com/office/drawing/2014/main" id="{A0BDDC99-8974-B88E-31D2-B433F4742D1B}"/>
              </a:ext>
            </a:extLst>
          </p:cNvPr>
          <p:cNvSpPr txBox="1">
            <a:spLocks/>
          </p:cNvSpPr>
          <p:nvPr/>
        </p:nvSpPr>
        <p:spPr>
          <a:xfrm>
            <a:off x="286181" y="5323012"/>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IT Manager</a:t>
            </a:r>
          </a:p>
        </p:txBody>
      </p:sp>
      <p:pic>
        <p:nvPicPr>
          <p:cNvPr id="18" name="Picture Placeholder 47" descr="Headshot of IT Pro">
            <a:extLst>
              <a:ext uri="{FF2B5EF4-FFF2-40B4-BE49-F238E27FC236}">
                <a16:creationId xmlns:a16="http://schemas.microsoft.com/office/drawing/2014/main" id="{AF046AF9-7D25-DDD1-3D5B-2946DE7C5C3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87322" y="5791602"/>
            <a:ext cx="526729" cy="526729"/>
          </a:xfrm>
          <a:prstGeom prst="ellipse">
            <a:avLst/>
          </a:prstGeom>
        </p:spPr>
      </p:pic>
      <p:sp>
        <p:nvSpPr>
          <p:cNvPr id="19" name="Text Placeholder 8">
            <a:extLst>
              <a:ext uri="{FF2B5EF4-FFF2-40B4-BE49-F238E27FC236}">
                <a16:creationId xmlns:a16="http://schemas.microsoft.com/office/drawing/2014/main" id="{987DB70B-6162-7D37-CD90-4C28807910CA}"/>
              </a:ext>
            </a:extLst>
          </p:cNvPr>
          <p:cNvSpPr txBox="1">
            <a:spLocks/>
          </p:cNvSpPr>
          <p:nvPr/>
        </p:nvSpPr>
        <p:spPr>
          <a:xfrm>
            <a:off x="286181" y="6377497"/>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Training Manager</a:t>
            </a:r>
          </a:p>
        </p:txBody>
      </p:sp>
      <p:pic>
        <p:nvPicPr>
          <p:cNvPr id="20" name="Picture Placeholder 47" descr="Headshot of IT Pro">
            <a:extLst>
              <a:ext uri="{FF2B5EF4-FFF2-40B4-BE49-F238E27FC236}">
                <a16:creationId xmlns:a16="http://schemas.microsoft.com/office/drawing/2014/main" id="{12D4861C-BFF6-68A6-5758-8A85778D873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4898" b="28435"/>
          <a:stretch/>
        </p:blipFill>
        <p:spPr>
          <a:xfrm>
            <a:off x="587322" y="3712984"/>
            <a:ext cx="526729" cy="526729"/>
          </a:xfrm>
          <a:prstGeom prst="ellipse">
            <a:avLst/>
          </a:prstGeom>
        </p:spPr>
      </p:pic>
      <p:sp>
        <p:nvSpPr>
          <p:cNvPr id="21" name="Text Placeholder 8">
            <a:extLst>
              <a:ext uri="{FF2B5EF4-FFF2-40B4-BE49-F238E27FC236}">
                <a16:creationId xmlns:a16="http://schemas.microsoft.com/office/drawing/2014/main" id="{8B6661AA-BB7C-3E92-8914-170AB977F117}"/>
              </a:ext>
            </a:extLst>
          </p:cNvPr>
          <p:cNvSpPr txBox="1">
            <a:spLocks/>
          </p:cNvSpPr>
          <p:nvPr/>
        </p:nvSpPr>
        <p:spPr>
          <a:xfrm>
            <a:off x="286181" y="436560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New Hire</a:t>
            </a:r>
          </a:p>
        </p:txBody>
      </p:sp>
      <p:sp>
        <p:nvSpPr>
          <p:cNvPr id="22" name="TextBox 30">
            <a:extLst>
              <a:ext uri="{FF2B5EF4-FFF2-40B4-BE49-F238E27FC236}">
                <a16:creationId xmlns:a16="http://schemas.microsoft.com/office/drawing/2014/main" id="{05580303-DA08-DF1A-E9E1-E8FB1F5FEFD4}"/>
              </a:ext>
            </a:extLst>
          </p:cNvPr>
          <p:cNvSpPr txBox="1"/>
          <p:nvPr/>
        </p:nvSpPr>
        <p:spPr>
          <a:xfrm>
            <a:off x="5052344" y="4675341"/>
            <a:ext cx="1380631" cy="553998"/>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Manually sets up user accounts and provisions access</a:t>
            </a:r>
          </a:p>
        </p:txBody>
      </p:sp>
      <p:sp>
        <p:nvSpPr>
          <p:cNvPr id="23" name="TextBox 37">
            <a:extLst>
              <a:ext uri="{FF2B5EF4-FFF2-40B4-BE49-F238E27FC236}">
                <a16:creationId xmlns:a16="http://schemas.microsoft.com/office/drawing/2014/main" id="{008F9D95-413D-0D22-C08A-4EED999D7758}"/>
              </a:ext>
            </a:extLst>
          </p:cNvPr>
          <p:cNvSpPr txBox="1"/>
          <p:nvPr/>
        </p:nvSpPr>
        <p:spPr>
          <a:xfrm>
            <a:off x="1553466" y="3690522"/>
            <a:ext cx="1124566" cy="55399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Gets new hire forms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Has questions</a:t>
            </a:r>
          </a:p>
        </p:txBody>
      </p:sp>
      <p:sp>
        <p:nvSpPr>
          <p:cNvPr id="24" name="TextBox 48">
            <a:extLst>
              <a:ext uri="{FF2B5EF4-FFF2-40B4-BE49-F238E27FC236}">
                <a16:creationId xmlns:a16="http://schemas.microsoft.com/office/drawing/2014/main" id="{737EF4AB-1332-9E0D-03A4-07576A35FA29}"/>
              </a:ext>
            </a:extLst>
          </p:cNvPr>
          <p:cNvSpPr txBox="1"/>
          <p:nvPr/>
        </p:nvSpPr>
        <p:spPr>
          <a:xfrm>
            <a:off x="3044409" y="2875238"/>
            <a:ext cx="1066308"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Answers questions</a:t>
            </a:r>
          </a:p>
        </p:txBody>
      </p:sp>
      <p:sp>
        <p:nvSpPr>
          <p:cNvPr id="25" name="TextBox 50">
            <a:extLst>
              <a:ext uri="{FF2B5EF4-FFF2-40B4-BE49-F238E27FC236}">
                <a16:creationId xmlns:a16="http://schemas.microsoft.com/office/drawing/2014/main" id="{389FBABC-424B-6662-59A2-C91AC3464814}"/>
              </a:ext>
            </a:extLst>
          </p:cNvPr>
          <p:cNvSpPr txBox="1"/>
          <p:nvPr/>
        </p:nvSpPr>
        <p:spPr>
          <a:xfrm>
            <a:off x="3117961" y="3690522"/>
            <a:ext cx="868633"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Completes paperwork</a:t>
            </a:r>
          </a:p>
        </p:txBody>
      </p:sp>
      <p:sp>
        <p:nvSpPr>
          <p:cNvPr id="26" name="TextBox 51">
            <a:extLst>
              <a:ext uri="{FF2B5EF4-FFF2-40B4-BE49-F238E27FC236}">
                <a16:creationId xmlns:a16="http://schemas.microsoft.com/office/drawing/2014/main" id="{B7ADF909-BFA0-57BA-B4F8-57220FAE8C02}"/>
              </a:ext>
            </a:extLst>
          </p:cNvPr>
          <p:cNvSpPr txBox="1"/>
          <p:nvPr/>
        </p:nvSpPr>
        <p:spPr>
          <a:xfrm>
            <a:off x="4227772" y="2875238"/>
            <a:ext cx="1380631" cy="400110"/>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Confirm computer preference</a:t>
            </a:r>
          </a:p>
        </p:txBody>
      </p:sp>
      <p:sp>
        <p:nvSpPr>
          <p:cNvPr id="27" name="TextBox 52">
            <a:extLst>
              <a:ext uri="{FF2B5EF4-FFF2-40B4-BE49-F238E27FC236}">
                <a16:creationId xmlns:a16="http://schemas.microsoft.com/office/drawing/2014/main" id="{7FAE955A-D815-CF0E-B9BA-BFE47B8328F8}"/>
              </a:ext>
            </a:extLst>
          </p:cNvPr>
          <p:cNvSpPr txBox="1"/>
          <p:nvPr/>
        </p:nvSpPr>
        <p:spPr>
          <a:xfrm>
            <a:off x="4276303" y="3690522"/>
            <a:ext cx="1380631" cy="24622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Confirmed</a:t>
            </a:r>
          </a:p>
        </p:txBody>
      </p:sp>
      <p:sp>
        <p:nvSpPr>
          <p:cNvPr id="28" name="TextBox 54">
            <a:extLst>
              <a:ext uri="{FF2B5EF4-FFF2-40B4-BE49-F238E27FC236}">
                <a16:creationId xmlns:a16="http://schemas.microsoft.com/office/drawing/2014/main" id="{CC594CEB-730B-1A1A-3B76-E126A1976A2B}"/>
              </a:ext>
            </a:extLst>
          </p:cNvPr>
          <p:cNvSpPr txBox="1"/>
          <p:nvPr/>
        </p:nvSpPr>
        <p:spPr>
          <a:xfrm>
            <a:off x="5656934" y="2875238"/>
            <a:ext cx="1380631" cy="253916"/>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Initiates IT process</a:t>
            </a:r>
          </a:p>
        </p:txBody>
      </p:sp>
      <p:sp>
        <p:nvSpPr>
          <p:cNvPr id="29" name="TextBox 55">
            <a:extLst>
              <a:ext uri="{FF2B5EF4-FFF2-40B4-BE49-F238E27FC236}">
                <a16:creationId xmlns:a16="http://schemas.microsoft.com/office/drawing/2014/main" id="{23570A39-878C-F4E0-D061-F3146FC5DEF7}"/>
              </a:ext>
            </a:extLst>
          </p:cNvPr>
          <p:cNvSpPr txBox="1"/>
          <p:nvPr/>
        </p:nvSpPr>
        <p:spPr>
          <a:xfrm>
            <a:off x="6004561" y="3690522"/>
            <a:ext cx="1043932" cy="707886"/>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Missing applications submits IT ticket. </a:t>
            </a:r>
          </a:p>
        </p:txBody>
      </p:sp>
      <p:sp>
        <p:nvSpPr>
          <p:cNvPr id="30" name="TextBox 56">
            <a:extLst>
              <a:ext uri="{FF2B5EF4-FFF2-40B4-BE49-F238E27FC236}">
                <a16:creationId xmlns:a16="http://schemas.microsoft.com/office/drawing/2014/main" id="{86AF0B92-9345-A06E-3542-676E526224DD}"/>
              </a:ext>
            </a:extLst>
          </p:cNvPr>
          <p:cNvSpPr txBox="1"/>
          <p:nvPr/>
        </p:nvSpPr>
        <p:spPr>
          <a:xfrm>
            <a:off x="6647373" y="4795791"/>
            <a:ext cx="991355" cy="707886"/>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Contacts procurement to obtain license. </a:t>
            </a:r>
          </a:p>
        </p:txBody>
      </p:sp>
      <p:cxnSp>
        <p:nvCxnSpPr>
          <p:cNvPr id="31" name="Connector: Elbow 110">
            <a:extLst>
              <a:ext uri="{FF2B5EF4-FFF2-40B4-BE49-F238E27FC236}">
                <a16:creationId xmlns:a16="http://schemas.microsoft.com/office/drawing/2014/main" id="{F233AF09-0219-76AB-A7BD-82063D70240A}"/>
              </a:ext>
            </a:extLst>
          </p:cNvPr>
          <p:cNvCxnSpPr>
            <a:cxnSpLocks/>
            <a:stCxn id="23" idx="3"/>
            <a:endCxn id="24" idx="1"/>
          </p:cNvCxnSpPr>
          <p:nvPr/>
        </p:nvCxnSpPr>
        <p:spPr>
          <a:xfrm flipV="1">
            <a:off x="2678032" y="3075293"/>
            <a:ext cx="366377" cy="892228"/>
          </a:xfrm>
          <a:prstGeom prst="bentConnector3">
            <a:avLst>
              <a:gd name="adj1" fmla="val 50000"/>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14">
            <a:extLst>
              <a:ext uri="{FF2B5EF4-FFF2-40B4-BE49-F238E27FC236}">
                <a16:creationId xmlns:a16="http://schemas.microsoft.com/office/drawing/2014/main" id="{2CC34443-A5B2-914C-4B06-A7B182AA37C7}"/>
              </a:ext>
            </a:extLst>
          </p:cNvPr>
          <p:cNvCxnSpPr>
            <a:cxnSpLocks/>
          </p:cNvCxnSpPr>
          <p:nvPr/>
        </p:nvCxnSpPr>
        <p:spPr>
          <a:xfrm>
            <a:off x="3408741" y="3268632"/>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129">
            <a:extLst>
              <a:ext uri="{FF2B5EF4-FFF2-40B4-BE49-F238E27FC236}">
                <a16:creationId xmlns:a16="http://schemas.microsoft.com/office/drawing/2014/main" id="{59182F52-96DA-7881-A7B4-6E78010036F1}"/>
              </a:ext>
            </a:extLst>
          </p:cNvPr>
          <p:cNvCxnSpPr>
            <a:cxnSpLocks/>
            <a:stCxn id="25" idx="3"/>
          </p:cNvCxnSpPr>
          <p:nvPr/>
        </p:nvCxnSpPr>
        <p:spPr>
          <a:xfrm flipV="1">
            <a:off x="3986594" y="2848190"/>
            <a:ext cx="132159" cy="1042387"/>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38">
            <a:extLst>
              <a:ext uri="{FF2B5EF4-FFF2-40B4-BE49-F238E27FC236}">
                <a16:creationId xmlns:a16="http://schemas.microsoft.com/office/drawing/2014/main" id="{76A35B81-4DA8-4614-BF24-6F3996E93962}"/>
              </a:ext>
            </a:extLst>
          </p:cNvPr>
          <p:cNvCxnSpPr>
            <a:cxnSpLocks/>
          </p:cNvCxnSpPr>
          <p:nvPr/>
        </p:nvCxnSpPr>
        <p:spPr>
          <a:xfrm>
            <a:off x="4729488" y="3268632"/>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41">
            <a:extLst>
              <a:ext uri="{FF2B5EF4-FFF2-40B4-BE49-F238E27FC236}">
                <a16:creationId xmlns:a16="http://schemas.microsoft.com/office/drawing/2014/main" id="{4E608284-BC5D-E374-164E-1A84774CFC84}"/>
              </a:ext>
            </a:extLst>
          </p:cNvPr>
          <p:cNvCxnSpPr>
            <a:cxnSpLocks/>
          </p:cNvCxnSpPr>
          <p:nvPr/>
        </p:nvCxnSpPr>
        <p:spPr>
          <a:xfrm>
            <a:off x="5591107" y="3008498"/>
            <a:ext cx="134256" cy="0"/>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45">
            <a:extLst>
              <a:ext uri="{FF2B5EF4-FFF2-40B4-BE49-F238E27FC236}">
                <a16:creationId xmlns:a16="http://schemas.microsoft.com/office/drawing/2014/main" id="{660F7D12-8969-79FD-039A-CBFA9619474A}"/>
              </a:ext>
            </a:extLst>
          </p:cNvPr>
          <p:cNvCxnSpPr/>
          <p:nvPr/>
        </p:nvCxnSpPr>
        <p:spPr>
          <a:xfrm>
            <a:off x="5888990" y="3372593"/>
            <a:ext cx="0" cy="130274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147">
            <a:extLst>
              <a:ext uri="{FF2B5EF4-FFF2-40B4-BE49-F238E27FC236}">
                <a16:creationId xmlns:a16="http://schemas.microsoft.com/office/drawing/2014/main" id="{77C1B9F0-068E-DA9D-A015-257BF9789CA6}"/>
              </a:ext>
            </a:extLst>
          </p:cNvPr>
          <p:cNvCxnSpPr>
            <a:cxnSpLocks/>
            <a:stCxn id="22" idx="3"/>
            <a:endCxn id="29" idx="2"/>
          </p:cNvCxnSpPr>
          <p:nvPr/>
        </p:nvCxnSpPr>
        <p:spPr>
          <a:xfrm flipV="1">
            <a:off x="6432975" y="4398408"/>
            <a:ext cx="93552" cy="553932"/>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149">
            <a:extLst>
              <a:ext uri="{FF2B5EF4-FFF2-40B4-BE49-F238E27FC236}">
                <a16:creationId xmlns:a16="http://schemas.microsoft.com/office/drawing/2014/main" id="{CCD4B99A-F58B-EDB1-C9DC-C5459B663B49}"/>
              </a:ext>
            </a:extLst>
          </p:cNvPr>
          <p:cNvCxnSpPr>
            <a:cxnSpLocks/>
            <a:stCxn id="29" idx="3"/>
            <a:endCxn id="30" idx="0"/>
          </p:cNvCxnSpPr>
          <p:nvPr/>
        </p:nvCxnSpPr>
        <p:spPr>
          <a:xfrm>
            <a:off x="7048493" y="4044465"/>
            <a:ext cx="94558" cy="751326"/>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TextBox 150">
            <a:extLst>
              <a:ext uri="{FF2B5EF4-FFF2-40B4-BE49-F238E27FC236}">
                <a16:creationId xmlns:a16="http://schemas.microsoft.com/office/drawing/2014/main" id="{8436E234-BED1-97B5-28A5-D96AFA0E9961}"/>
              </a:ext>
            </a:extLst>
          </p:cNvPr>
          <p:cNvSpPr txBox="1"/>
          <p:nvPr/>
        </p:nvSpPr>
        <p:spPr>
          <a:xfrm>
            <a:off x="7247403" y="2875238"/>
            <a:ext cx="1118087" cy="553998"/>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Initiates training process</a:t>
            </a:r>
          </a:p>
        </p:txBody>
      </p:sp>
      <p:sp>
        <p:nvSpPr>
          <p:cNvPr id="40" name="TextBox 151">
            <a:extLst>
              <a:ext uri="{FF2B5EF4-FFF2-40B4-BE49-F238E27FC236}">
                <a16:creationId xmlns:a16="http://schemas.microsoft.com/office/drawing/2014/main" id="{CC28B3BD-B780-BB86-C692-5F0BB03FB420}"/>
              </a:ext>
            </a:extLst>
          </p:cNvPr>
          <p:cNvSpPr txBox="1"/>
          <p:nvPr/>
        </p:nvSpPr>
        <p:spPr>
          <a:xfrm>
            <a:off x="8241749" y="3690522"/>
            <a:ext cx="1287385" cy="253916"/>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Schedule conflict</a:t>
            </a:r>
          </a:p>
        </p:txBody>
      </p:sp>
      <p:sp>
        <p:nvSpPr>
          <p:cNvPr id="41" name="TextBox 153">
            <a:extLst>
              <a:ext uri="{FF2B5EF4-FFF2-40B4-BE49-F238E27FC236}">
                <a16:creationId xmlns:a16="http://schemas.microsoft.com/office/drawing/2014/main" id="{276EFA08-6F8C-1931-4A46-4CFDDEB93616}"/>
              </a:ext>
            </a:extLst>
          </p:cNvPr>
          <p:cNvSpPr txBox="1"/>
          <p:nvPr/>
        </p:nvSpPr>
        <p:spPr>
          <a:xfrm>
            <a:off x="8682129" y="5672533"/>
            <a:ext cx="1128481" cy="76944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mn-cs"/>
              </a:rPr>
              <a:t>Reviews training schedule and reschedules</a:t>
            </a:r>
          </a:p>
        </p:txBody>
      </p:sp>
      <p:cxnSp>
        <p:nvCxnSpPr>
          <p:cNvPr id="42" name="Connector: Elbow 156">
            <a:extLst>
              <a:ext uri="{FF2B5EF4-FFF2-40B4-BE49-F238E27FC236}">
                <a16:creationId xmlns:a16="http://schemas.microsoft.com/office/drawing/2014/main" id="{14B4DF40-F1E6-A670-CC38-F78FE0ACEC02}"/>
              </a:ext>
            </a:extLst>
          </p:cNvPr>
          <p:cNvCxnSpPr>
            <a:cxnSpLocks/>
            <a:stCxn id="30" idx="3"/>
          </p:cNvCxnSpPr>
          <p:nvPr/>
        </p:nvCxnSpPr>
        <p:spPr>
          <a:xfrm flipV="1">
            <a:off x="7638728" y="3424494"/>
            <a:ext cx="111916" cy="1725240"/>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170">
            <a:extLst>
              <a:ext uri="{FF2B5EF4-FFF2-40B4-BE49-F238E27FC236}">
                <a16:creationId xmlns:a16="http://schemas.microsoft.com/office/drawing/2014/main" id="{F6F5457A-A83B-7889-309E-03038F63499B}"/>
              </a:ext>
            </a:extLst>
          </p:cNvPr>
          <p:cNvCxnSpPr>
            <a:cxnSpLocks/>
          </p:cNvCxnSpPr>
          <p:nvPr/>
        </p:nvCxnSpPr>
        <p:spPr>
          <a:xfrm>
            <a:off x="7965562" y="3046021"/>
            <a:ext cx="152400" cy="2590835"/>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179">
            <a:extLst>
              <a:ext uri="{FF2B5EF4-FFF2-40B4-BE49-F238E27FC236}">
                <a16:creationId xmlns:a16="http://schemas.microsoft.com/office/drawing/2014/main" id="{B1911BD0-CB70-DD74-7DA1-1BD12F9A6BA9}"/>
              </a:ext>
            </a:extLst>
          </p:cNvPr>
          <p:cNvCxnSpPr>
            <a:cxnSpLocks/>
          </p:cNvCxnSpPr>
          <p:nvPr/>
        </p:nvCxnSpPr>
        <p:spPr>
          <a:xfrm flipV="1">
            <a:off x="8440047" y="4167480"/>
            <a:ext cx="242082" cy="1805135"/>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186">
            <a:extLst>
              <a:ext uri="{FF2B5EF4-FFF2-40B4-BE49-F238E27FC236}">
                <a16:creationId xmlns:a16="http://schemas.microsoft.com/office/drawing/2014/main" id="{89BD0E65-758E-4DDF-9473-8787193514DA}"/>
              </a:ext>
            </a:extLst>
          </p:cNvPr>
          <p:cNvSpPr txBox="1"/>
          <p:nvPr/>
        </p:nvSpPr>
        <p:spPr>
          <a:xfrm>
            <a:off x="9228871" y="2875238"/>
            <a:ext cx="1254837" cy="400110"/>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Sends feedback survey</a:t>
            </a:r>
          </a:p>
        </p:txBody>
      </p:sp>
      <p:sp>
        <p:nvSpPr>
          <p:cNvPr id="46" name="TextBox 187">
            <a:extLst>
              <a:ext uri="{FF2B5EF4-FFF2-40B4-BE49-F238E27FC236}">
                <a16:creationId xmlns:a16="http://schemas.microsoft.com/office/drawing/2014/main" id="{00F7DA42-92AD-3D9D-9C4E-5A57D60D1DA8}"/>
              </a:ext>
            </a:extLst>
          </p:cNvPr>
          <p:cNvSpPr txBox="1"/>
          <p:nvPr/>
        </p:nvSpPr>
        <p:spPr>
          <a:xfrm>
            <a:off x="10973399" y="2353924"/>
            <a:ext cx="1259241" cy="861774"/>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Waits for more data before analyzing and optimizing the entire process.</a:t>
            </a:r>
          </a:p>
        </p:txBody>
      </p:sp>
      <p:sp>
        <p:nvSpPr>
          <p:cNvPr id="47" name="TextBox 193">
            <a:extLst>
              <a:ext uri="{FF2B5EF4-FFF2-40B4-BE49-F238E27FC236}">
                <a16:creationId xmlns:a16="http://schemas.microsoft.com/office/drawing/2014/main" id="{AF6E5E28-CC9F-E40D-F245-FDC44FBEFC93}"/>
              </a:ext>
            </a:extLst>
          </p:cNvPr>
          <p:cNvSpPr txBox="1"/>
          <p:nvPr/>
        </p:nvSpPr>
        <p:spPr>
          <a:xfrm>
            <a:off x="9221831" y="3690522"/>
            <a:ext cx="1287385" cy="553998"/>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Completes the training still has questions</a:t>
            </a:r>
          </a:p>
        </p:txBody>
      </p:sp>
      <p:cxnSp>
        <p:nvCxnSpPr>
          <p:cNvPr id="48" name="Connector: Elbow 195">
            <a:extLst>
              <a:ext uri="{FF2B5EF4-FFF2-40B4-BE49-F238E27FC236}">
                <a16:creationId xmlns:a16="http://schemas.microsoft.com/office/drawing/2014/main" id="{009B6C4C-047F-5DF4-5BA5-12E50722541B}"/>
              </a:ext>
            </a:extLst>
          </p:cNvPr>
          <p:cNvCxnSpPr>
            <a:cxnSpLocks/>
            <a:stCxn id="41" idx="3"/>
            <a:endCxn id="47" idx="2"/>
          </p:cNvCxnSpPr>
          <p:nvPr/>
        </p:nvCxnSpPr>
        <p:spPr>
          <a:xfrm flipV="1">
            <a:off x="9810610" y="4244520"/>
            <a:ext cx="54914" cy="1812734"/>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196">
            <a:extLst>
              <a:ext uri="{FF2B5EF4-FFF2-40B4-BE49-F238E27FC236}">
                <a16:creationId xmlns:a16="http://schemas.microsoft.com/office/drawing/2014/main" id="{A489F0D5-5A32-5B80-C68B-785F1AE23E2C}"/>
              </a:ext>
            </a:extLst>
          </p:cNvPr>
          <p:cNvCxnSpPr>
            <a:cxnSpLocks/>
          </p:cNvCxnSpPr>
          <p:nvPr/>
        </p:nvCxnSpPr>
        <p:spPr>
          <a:xfrm flipV="1">
            <a:off x="9865524" y="3393268"/>
            <a:ext cx="0" cy="319716"/>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aphicFrame>
        <p:nvGraphicFramePr>
          <p:cNvPr id="50" name="Table 2">
            <a:extLst>
              <a:ext uri="{FF2B5EF4-FFF2-40B4-BE49-F238E27FC236}">
                <a16:creationId xmlns:a16="http://schemas.microsoft.com/office/drawing/2014/main" id="{B21399B2-C115-2A70-6121-EB16C53272BF}"/>
              </a:ext>
            </a:extLst>
          </p:cNvPr>
          <p:cNvGraphicFramePr>
            <a:graphicFrameLocks noGrp="1"/>
          </p:cNvGraphicFramePr>
          <p:nvPr>
            <p:extLst>
              <p:ext uri="{D42A27DB-BD31-4B8C-83A1-F6EECF244321}">
                <p14:modId xmlns:p14="http://schemas.microsoft.com/office/powerpoint/2010/main" val="1591514138"/>
              </p:ext>
            </p:extLst>
          </p:nvPr>
        </p:nvGraphicFramePr>
        <p:xfrm>
          <a:off x="1516768" y="1905000"/>
          <a:ext cx="10400535" cy="42672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100" b="0" dirty="0">
                          <a:solidFill>
                            <a:schemeClr val="bg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dirty="0">
                          <a:solidFill>
                            <a:schemeClr val="bg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dirty="0">
                          <a:solidFill>
                            <a:schemeClr val="bg1"/>
                          </a:solidFill>
                          <a:latin typeface="+mj-lt"/>
                        </a:rPr>
                        <a:t>Access &amp; </a:t>
                      </a:r>
                      <a:br>
                        <a:rPr lang="en-US" sz="1100" b="0" dirty="0">
                          <a:solidFill>
                            <a:schemeClr val="bg1"/>
                          </a:solidFill>
                          <a:latin typeface="+mj-lt"/>
                        </a:rPr>
                      </a:br>
                      <a:r>
                        <a:rPr lang="en-US" sz="1100" b="0" dirty="0">
                          <a:solidFill>
                            <a:schemeClr val="bg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100" b="0">
                          <a:solidFill>
                            <a:schemeClr val="bg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100" b="0" dirty="0">
                          <a:solidFill>
                            <a:schemeClr val="bg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
        <p:nvSpPr>
          <p:cNvPr id="51" name="Flowchart: Process 213">
            <a:extLst>
              <a:ext uri="{FF2B5EF4-FFF2-40B4-BE49-F238E27FC236}">
                <a16:creationId xmlns:a16="http://schemas.microsoft.com/office/drawing/2014/main" id="{82FEE37B-923B-F2F6-7EAE-A909732AEA93}"/>
              </a:ext>
            </a:extLst>
          </p:cNvPr>
          <p:cNvSpPr/>
          <p:nvPr/>
        </p:nvSpPr>
        <p:spPr bwMode="auto">
          <a:xfrm>
            <a:off x="10390659" y="3690522"/>
            <a:ext cx="1035231" cy="457739"/>
          </a:xfrm>
          <a:prstGeom prst="flowChartProcess">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Survey is completed</a:t>
            </a:r>
          </a:p>
        </p:txBody>
      </p:sp>
      <p:cxnSp>
        <p:nvCxnSpPr>
          <p:cNvPr id="52" name="Connector: Elbow 215">
            <a:extLst>
              <a:ext uri="{FF2B5EF4-FFF2-40B4-BE49-F238E27FC236}">
                <a16:creationId xmlns:a16="http://schemas.microsoft.com/office/drawing/2014/main" id="{E18F3D8C-9DF3-FB5F-B197-E39A1215EDEE}"/>
              </a:ext>
            </a:extLst>
          </p:cNvPr>
          <p:cNvCxnSpPr>
            <a:cxnSpLocks/>
            <a:stCxn id="45" idx="3"/>
          </p:cNvCxnSpPr>
          <p:nvPr/>
        </p:nvCxnSpPr>
        <p:spPr>
          <a:xfrm>
            <a:off x="10483708" y="3075293"/>
            <a:ext cx="236106" cy="60825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226">
            <a:extLst>
              <a:ext uri="{FF2B5EF4-FFF2-40B4-BE49-F238E27FC236}">
                <a16:creationId xmlns:a16="http://schemas.microsoft.com/office/drawing/2014/main" id="{B66E0532-1535-2BFA-484A-6767EF4BEA68}"/>
              </a:ext>
            </a:extLst>
          </p:cNvPr>
          <p:cNvCxnSpPr>
            <a:cxnSpLocks/>
            <a:stCxn id="51" idx="3"/>
          </p:cNvCxnSpPr>
          <p:nvPr/>
        </p:nvCxnSpPr>
        <p:spPr>
          <a:xfrm flipV="1">
            <a:off x="11425890" y="3328031"/>
            <a:ext cx="373472" cy="591361"/>
          </a:xfrm>
          <a:prstGeom prst="bentConnector2">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13">
            <a:extLst>
              <a:ext uri="{FF2B5EF4-FFF2-40B4-BE49-F238E27FC236}">
                <a16:creationId xmlns:a16="http://schemas.microsoft.com/office/drawing/2014/main" id="{22CA1589-9DEB-6979-5094-916D57D9C13A}"/>
              </a:ext>
            </a:extLst>
          </p:cNvPr>
          <p:cNvCxnSpPr>
            <a:cxnSpLocks/>
          </p:cNvCxnSpPr>
          <p:nvPr/>
        </p:nvCxnSpPr>
        <p:spPr>
          <a:xfrm>
            <a:off x="2040685" y="3320023"/>
            <a:ext cx="0" cy="284678"/>
          </a:xfrm>
          <a:prstGeom prst="straightConnector1">
            <a:avLst/>
          </a:prstGeom>
          <a:ln>
            <a:solidFill>
              <a:srgbClr val="0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3" name="Groupe 62">
            <a:extLst>
              <a:ext uri="{FF2B5EF4-FFF2-40B4-BE49-F238E27FC236}">
                <a16:creationId xmlns:a16="http://schemas.microsoft.com/office/drawing/2014/main" id="{7F927AC0-1F13-F195-CF5E-8C1C37426633}"/>
              </a:ext>
            </a:extLst>
          </p:cNvPr>
          <p:cNvGrpSpPr/>
          <p:nvPr/>
        </p:nvGrpSpPr>
        <p:grpSpPr>
          <a:xfrm>
            <a:off x="3239707" y="2212288"/>
            <a:ext cx="2170968" cy="592868"/>
            <a:chOff x="6088356" y="2006659"/>
            <a:chExt cx="2170968" cy="592868"/>
          </a:xfrm>
        </p:grpSpPr>
        <p:sp>
          <p:nvSpPr>
            <p:cNvPr id="64" name="Rectangle: Rounded Corners 20">
              <a:extLst>
                <a:ext uri="{FF2B5EF4-FFF2-40B4-BE49-F238E27FC236}">
                  <a16:creationId xmlns:a16="http://schemas.microsoft.com/office/drawing/2014/main" id="{602C4F74-04F3-F5E1-92BB-958A2DE92FA2}"/>
                </a:ext>
                <a:ext uri="{C183D7F6-B498-43B3-948B-1728B52AA6E4}">
                  <adec:decorative xmlns:adec="http://schemas.microsoft.com/office/drawing/2017/decorative" val="1"/>
                </a:ext>
              </a:extLst>
            </p:cNvPr>
            <p:cNvSpPr/>
            <p:nvPr/>
          </p:nvSpPr>
          <p:spPr>
            <a:xfrm>
              <a:off x="6088356" y="2006659"/>
              <a:ext cx="2101822" cy="59286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65" name="TextBox 54">
              <a:extLst>
                <a:ext uri="{FF2B5EF4-FFF2-40B4-BE49-F238E27FC236}">
                  <a16:creationId xmlns:a16="http://schemas.microsoft.com/office/drawing/2014/main" id="{AA27C51D-ACD3-36A6-47E3-57DA496A77C3}"/>
                </a:ext>
              </a:extLst>
            </p:cNvPr>
            <p:cNvSpPr txBox="1"/>
            <p:nvPr/>
          </p:nvSpPr>
          <p:spPr>
            <a:xfrm>
              <a:off x="6088356" y="2012334"/>
              <a:ext cx="2170968" cy="57708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lang="en-US" sz="1050"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RPA automates </a:t>
              </a:r>
              <a:r>
                <a:rPr kumimoji="0" lang="en-US" sz="1050" b="0" i="0" u="none" strike="noStrike" kern="1200" cap="none" spc="0" normalizeH="0" baseline="0" noProof="0" dirty="0">
                  <a:ln>
                    <a:noFill/>
                  </a:ln>
                  <a:solidFill>
                    <a:srgbClr val="000000"/>
                  </a:solidFill>
                  <a:effectLst/>
                  <a:uLnTx/>
                  <a:uFillTx/>
                  <a:latin typeface="+mj-lt"/>
                  <a:ea typeface="+mn-ea"/>
                  <a:cs typeface="+mn-cs"/>
                </a:rPr>
                <a:t>the verification of completion and accuracy with predefined rules.</a:t>
              </a:r>
            </a:p>
          </p:txBody>
        </p:sp>
      </p:grpSp>
      <p:grpSp>
        <p:nvGrpSpPr>
          <p:cNvPr id="67" name="Groupe 66">
            <a:extLst>
              <a:ext uri="{FF2B5EF4-FFF2-40B4-BE49-F238E27FC236}">
                <a16:creationId xmlns:a16="http://schemas.microsoft.com/office/drawing/2014/main" id="{122BFC84-4EBE-9C62-3902-205FE91B5F46}"/>
              </a:ext>
            </a:extLst>
          </p:cNvPr>
          <p:cNvGrpSpPr/>
          <p:nvPr/>
        </p:nvGrpSpPr>
        <p:grpSpPr>
          <a:xfrm>
            <a:off x="5962679" y="5737769"/>
            <a:ext cx="2558408" cy="592868"/>
            <a:chOff x="5700916" y="2006659"/>
            <a:chExt cx="2558408" cy="592868"/>
          </a:xfrm>
        </p:grpSpPr>
        <p:sp>
          <p:nvSpPr>
            <p:cNvPr id="68" name="Rectangle: Rounded Corners 20">
              <a:extLst>
                <a:ext uri="{FF2B5EF4-FFF2-40B4-BE49-F238E27FC236}">
                  <a16:creationId xmlns:a16="http://schemas.microsoft.com/office/drawing/2014/main" id="{5A12282C-4402-8958-97F0-26A62DECFDFA}"/>
                </a:ext>
                <a:ext uri="{C183D7F6-B498-43B3-948B-1728B52AA6E4}">
                  <adec:decorative xmlns:adec="http://schemas.microsoft.com/office/drawing/2017/decorative" val="1"/>
                </a:ext>
              </a:extLst>
            </p:cNvPr>
            <p:cNvSpPr/>
            <p:nvPr/>
          </p:nvSpPr>
          <p:spPr>
            <a:xfrm>
              <a:off x="5700916" y="2006659"/>
              <a:ext cx="2489262" cy="59286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69" name="TextBox 54">
              <a:extLst>
                <a:ext uri="{FF2B5EF4-FFF2-40B4-BE49-F238E27FC236}">
                  <a16:creationId xmlns:a16="http://schemas.microsoft.com/office/drawing/2014/main" id="{F7B77CBC-E461-B38B-E9EC-11D339E9A92D}"/>
                </a:ext>
              </a:extLst>
            </p:cNvPr>
            <p:cNvSpPr txBox="1"/>
            <p:nvPr/>
          </p:nvSpPr>
          <p:spPr>
            <a:xfrm>
              <a:off x="5770062" y="2012334"/>
              <a:ext cx="2489262" cy="577081"/>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lang="en-US" sz="1050"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RPA automates </a:t>
              </a:r>
              <a:r>
                <a:rPr kumimoji="0" lang="en-US" sz="1050" b="0" i="0" u="none" strike="noStrike" kern="1200" cap="none" spc="0" normalizeH="0" baseline="0" noProof="0" dirty="0">
                  <a:ln>
                    <a:noFill/>
                  </a:ln>
                  <a:solidFill>
                    <a:srgbClr val="000000"/>
                  </a:solidFill>
                  <a:effectLst/>
                  <a:uLnTx/>
                  <a:uFillTx/>
                  <a:latin typeface="+mj-lt"/>
                  <a:ea typeface="+mn-ea"/>
                  <a:cs typeface="+mn-cs"/>
                </a:rPr>
                <a:t>assigning predefined training modules  but cannot adjust based on user feedback.</a:t>
              </a:r>
            </a:p>
          </p:txBody>
        </p:sp>
      </p:grpSp>
      <p:grpSp>
        <p:nvGrpSpPr>
          <p:cNvPr id="77" name="Group 209">
            <a:extLst>
              <a:ext uri="{FF2B5EF4-FFF2-40B4-BE49-F238E27FC236}">
                <a16:creationId xmlns:a16="http://schemas.microsoft.com/office/drawing/2014/main" id="{3CC6F9CC-58BD-5910-A351-EA02C1B780A7}"/>
              </a:ext>
            </a:extLst>
          </p:cNvPr>
          <p:cNvGrpSpPr/>
          <p:nvPr/>
        </p:nvGrpSpPr>
        <p:grpSpPr>
          <a:xfrm>
            <a:off x="1236707" y="1658731"/>
            <a:ext cx="10731575" cy="427149"/>
            <a:chOff x="1384350" y="-47436"/>
            <a:chExt cx="10090648" cy="427149"/>
          </a:xfrm>
        </p:grpSpPr>
        <p:sp>
          <p:nvSpPr>
            <p:cNvPr id="78" name="Arrow: Chevron 208">
              <a:extLst>
                <a:ext uri="{FF2B5EF4-FFF2-40B4-BE49-F238E27FC236}">
                  <a16:creationId xmlns:a16="http://schemas.microsoft.com/office/drawing/2014/main" id="{A7E8683B-44ED-DA01-BDD0-8FBCF92A4074}"/>
                </a:ext>
              </a:extLst>
            </p:cNvPr>
            <p:cNvSpPr/>
            <p:nvPr/>
          </p:nvSpPr>
          <p:spPr bwMode="auto">
            <a:xfrm>
              <a:off x="9236623" y="-31916"/>
              <a:ext cx="2238375" cy="411629"/>
            </a:xfrm>
            <a:prstGeom prst="chevron">
              <a:avLst/>
            </a:prstGeom>
            <a:solidFill>
              <a:schemeClr val="bg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79" name="Arrow: Chevron 207">
              <a:extLst>
                <a:ext uri="{FF2B5EF4-FFF2-40B4-BE49-F238E27FC236}">
                  <a16:creationId xmlns:a16="http://schemas.microsoft.com/office/drawing/2014/main" id="{7B8DA662-AF44-5C6F-57C1-0BA39434FC5C}"/>
                </a:ext>
              </a:extLst>
            </p:cNvPr>
            <p:cNvSpPr/>
            <p:nvPr/>
          </p:nvSpPr>
          <p:spPr bwMode="auto">
            <a:xfrm>
              <a:off x="7265823" y="-36825"/>
              <a:ext cx="2238375" cy="411629"/>
            </a:xfrm>
            <a:prstGeom prst="chevron">
              <a:avLst/>
            </a:prstGeom>
            <a:solidFill>
              <a:schemeClr val="bg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0" name="Arrow: Chevron 206">
              <a:extLst>
                <a:ext uri="{FF2B5EF4-FFF2-40B4-BE49-F238E27FC236}">
                  <a16:creationId xmlns:a16="http://schemas.microsoft.com/office/drawing/2014/main" id="{86509546-2E35-07DA-658E-D2C6116F4DC3}"/>
                </a:ext>
              </a:extLst>
            </p:cNvPr>
            <p:cNvSpPr/>
            <p:nvPr/>
          </p:nvSpPr>
          <p:spPr bwMode="auto">
            <a:xfrm>
              <a:off x="5310232" y="-47436"/>
              <a:ext cx="2238375" cy="411629"/>
            </a:xfrm>
            <a:prstGeom prst="chevron">
              <a:avLst/>
            </a:prstGeom>
            <a:solidFill>
              <a:schemeClr val="bg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1" name="Arrow: Chevron 204">
              <a:extLst>
                <a:ext uri="{FF2B5EF4-FFF2-40B4-BE49-F238E27FC236}">
                  <a16:creationId xmlns:a16="http://schemas.microsoft.com/office/drawing/2014/main" id="{933AD377-F336-D22A-92EE-A23377BD8CFC}"/>
                </a:ext>
              </a:extLst>
            </p:cNvPr>
            <p:cNvSpPr/>
            <p:nvPr/>
          </p:nvSpPr>
          <p:spPr bwMode="auto">
            <a:xfrm>
              <a:off x="1384350" y="-42040"/>
              <a:ext cx="2238375" cy="411629"/>
            </a:xfrm>
            <a:prstGeom prst="chevron">
              <a:avLst/>
            </a:prstGeom>
            <a:solidFill>
              <a:schemeClr val="bg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2" name="Arrow: Chevron 205">
              <a:extLst>
                <a:ext uri="{FF2B5EF4-FFF2-40B4-BE49-F238E27FC236}">
                  <a16:creationId xmlns:a16="http://schemas.microsoft.com/office/drawing/2014/main" id="{2147E2BD-8BFA-54EB-AD47-C90A45C7170B}"/>
                </a:ext>
              </a:extLst>
            </p:cNvPr>
            <p:cNvSpPr/>
            <p:nvPr/>
          </p:nvSpPr>
          <p:spPr bwMode="auto">
            <a:xfrm>
              <a:off x="3339941" y="-41441"/>
              <a:ext cx="2238375" cy="411629"/>
            </a:xfrm>
            <a:prstGeom prst="chevron">
              <a:avLst/>
            </a:prstGeom>
            <a:solidFill>
              <a:schemeClr val="bg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aphicFrame>
        <p:nvGraphicFramePr>
          <p:cNvPr id="83" name="Table 2">
            <a:extLst>
              <a:ext uri="{FF2B5EF4-FFF2-40B4-BE49-F238E27FC236}">
                <a16:creationId xmlns:a16="http://schemas.microsoft.com/office/drawing/2014/main" id="{2F95DAC4-FD3E-FA98-4083-A3531A58DE8C}"/>
              </a:ext>
            </a:extLst>
          </p:cNvPr>
          <p:cNvGraphicFramePr>
            <a:graphicFrameLocks noGrp="1"/>
          </p:cNvGraphicFramePr>
          <p:nvPr>
            <p:extLst>
              <p:ext uri="{D42A27DB-BD31-4B8C-83A1-F6EECF244321}">
                <p14:modId xmlns:p14="http://schemas.microsoft.com/office/powerpoint/2010/main" val="1126438301"/>
              </p:ext>
            </p:extLst>
          </p:nvPr>
        </p:nvGraphicFramePr>
        <p:xfrm>
          <a:off x="1294673" y="1656077"/>
          <a:ext cx="10400535" cy="41148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050" b="0" dirty="0">
                          <a:solidFill>
                            <a:schemeClr val="tx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50" b="0">
                          <a:solidFill>
                            <a:schemeClr val="tx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50" b="0">
                          <a:solidFill>
                            <a:schemeClr val="tx1"/>
                          </a:solidFill>
                          <a:latin typeface="+mj-lt"/>
                        </a:rPr>
                        <a:t>Access &amp; </a:t>
                      </a:r>
                      <a:br>
                        <a:rPr lang="en-US" sz="1050" b="0">
                          <a:solidFill>
                            <a:schemeClr val="tx1"/>
                          </a:solidFill>
                          <a:latin typeface="+mj-lt"/>
                        </a:rPr>
                      </a:br>
                      <a:r>
                        <a:rPr lang="en-US" sz="1050" b="0">
                          <a:solidFill>
                            <a:schemeClr val="tx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b="0" dirty="0">
                          <a:solidFill>
                            <a:schemeClr val="tx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50" b="0" dirty="0">
                          <a:solidFill>
                            <a:schemeClr val="tx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Tree>
    <p:extLst>
      <p:ext uri="{BB962C8B-B14F-4D97-AF65-F5344CB8AC3E}">
        <p14:creationId xmlns:p14="http://schemas.microsoft.com/office/powerpoint/2010/main" val="4529534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5A5A1-D132-380D-40F9-26C94AEB7C4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CBB7904-C79F-3A63-1128-14AF3336490F}"/>
              </a:ext>
            </a:extLst>
          </p:cNvPr>
          <p:cNvSpPr>
            <a:spLocks noGrp="1"/>
          </p:cNvSpPr>
          <p:nvPr>
            <p:ph type="title"/>
          </p:nvPr>
        </p:nvSpPr>
        <p:spPr/>
        <p:txBody>
          <a:bodyPr/>
          <a:lstStyle/>
          <a:p>
            <a:r>
              <a:rPr lang="en-US" dirty="0"/>
              <a:t>Tomorrow</a:t>
            </a:r>
          </a:p>
        </p:txBody>
      </p:sp>
      <p:sp>
        <p:nvSpPr>
          <p:cNvPr id="3" name="Espace réservé du contenu 2">
            <a:extLst>
              <a:ext uri="{FF2B5EF4-FFF2-40B4-BE49-F238E27FC236}">
                <a16:creationId xmlns:a16="http://schemas.microsoft.com/office/drawing/2014/main" id="{9DE07EFC-78C0-0BBE-87DF-F482A5CE055B}"/>
              </a:ext>
            </a:extLst>
          </p:cNvPr>
          <p:cNvSpPr>
            <a:spLocks noGrp="1"/>
          </p:cNvSpPr>
          <p:nvPr>
            <p:ph sz="quarter" idx="10"/>
          </p:nvPr>
        </p:nvSpPr>
        <p:spPr>
          <a:xfrm>
            <a:off x="624840" y="1114213"/>
            <a:ext cx="11226800" cy="615553"/>
          </a:xfrm>
        </p:spPr>
        <p:txBody>
          <a:bodyPr/>
          <a:lstStyle/>
          <a:p>
            <a:pPr marL="0" indent="0">
              <a:buNone/>
            </a:pPr>
            <a:r>
              <a:rPr lang="en-US" sz="2000" dirty="0">
                <a:solidFill>
                  <a:schemeClr val="tx1"/>
                </a:solidFill>
                <a:latin typeface="+mj-lt"/>
              </a:rPr>
              <a:t>With AI Agents, these steps can be automated for the first time, while keeping human in the loop</a:t>
            </a:r>
            <a:endParaRPr lang="en-US" sz="2000" dirty="0">
              <a:latin typeface="+mj-lt"/>
            </a:endParaRPr>
          </a:p>
        </p:txBody>
      </p:sp>
      <p:grpSp>
        <p:nvGrpSpPr>
          <p:cNvPr id="4" name="Group 209">
            <a:extLst>
              <a:ext uri="{FF2B5EF4-FFF2-40B4-BE49-F238E27FC236}">
                <a16:creationId xmlns:a16="http://schemas.microsoft.com/office/drawing/2014/main" id="{69655780-6DF1-B094-D4A2-40EDD9527AB5}"/>
              </a:ext>
            </a:extLst>
          </p:cNvPr>
          <p:cNvGrpSpPr/>
          <p:nvPr/>
        </p:nvGrpSpPr>
        <p:grpSpPr>
          <a:xfrm>
            <a:off x="1236707" y="1658731"/>
            <a:ext cx="10731575" cy="427149"/>
            <a:chOff x="1384350" y="-47436"/>
            <a:chExt cx="10090648" cy="427149"/>
          </a:xfrm>
        </p:grpSpPr>
        <p:sp>
          <p:nvSpPr>
            <p:cNvPr id="5" name="Arrow: Chevron 208">
              <a:extLst>
                <a:ext uri="{FF2B5EF4-FFF2-40B4-BE49-F238E27FC236}">
                  <a16:creationId xmlns:a16="http://schemas.microsoft.com/office/drawing/2014/main" id="{6536E99B-BF8E-9DA1-B67F-0DA27868AB20}"/>
                </a:ext>
              </a:extLst>
            </p:cNvPr>
            <p:cNvSpPr/>
            <p:nvPr/>
          </p:nvSpPr>
          <p:spPr bwMode="auto">
            <a:xfrm>
              <a:off x="9236623" y="-31916"/>
              <a:ext cx="2238375" cy="411629"/>
            </a:xfrm>
            <a:prstGeom prst="chevron">
              <a:avLst/>
            </a:prstGeom>
            <a:solidFill>
              <a:schemeClr val="bg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 name="Arrow: Chevron 207">
              <a:extLst>
                <a:ext uri="{FF2B5EF4-FFF2-40B4-BE49-F238E27FC236}">
                  <a16:creationId xmlns:a16="http://schemas.microsoft.com/office/drawing/2014/main" id="{EF7CEA62-9D6F-A39B-264C-E25E5BBCF77D}"/>
                </a:ext>
              </a:extLst>
            </p:cNvPr>
            <p:cNvSpPr/>
            <p:nvPr/>
          </p:nvSpPr>
          <p:spPr bwMode="auto">
            <a:xfrm>
              <a:off x="7265823" y="-36825"/>
              <a:ext cx="2238375" cy="411629"/>
            </a:xfrm>
            <a:prstGeom prst="chevron">
              <a:avLst/>
            </a:prstGeom>
            <a:solidFill>
              <a:schemeClr val="bg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7" name="Arrow: Chevron 206">
              <a:extLst>
                <a:ext uri="{FF2B5EF4-FFF2-40B4-BE49-F238E27FC236}">
                  <a16:creationId xmlns:a16="http://schemas.microsoft.com/office/drawing/2014/main" id="{B59D9E63-F5A4-76D1-841A-DBE0DB4DD48A}"/>
                </a:ext>
              </a:extLst>
            </p:cNvPr>
            <p:cNvSpPr/>
            <p:nvPr/>
          </p:nvSpPr>
          <p:spPr bwMode="auto">
            <a:xfrm>
              <a:off x="5310232" y="-47436"/>
              <a:ext cx="2238375" cy="411629"/>
            </a:xfrm>
            <a:prstGeom prst="chevron">
              <a:avLst/>
            </a:prstGeom>
            <a:solidFill>
              <a:schemeClr val="bg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 name="Arrow: Chevron 204">
              <a:extLst>
                <a:ext uri="{FF2B5EF4-FFF2-40B4-BE49-F238E27FC236}">
                  <a16:creationId xmlns:a16="http://schemas.microsoft.com/office/drawing/2014/main" id="{4599D325-1FD1-8A2C-2869-CF5D915410BB}"/>
                </a:ext>
              </a:extLst>
            </p:cNvPr>
            <p:cNvSpPr/>
            <p:nvPr/>
          </p:nvSpPr>
          <p:spPr bwMode="auto">
            <a:xfrm>
              <a:off x="1384350" y="-42040"/>
              <a:ext cx="2238375" cy="411629"/>
            </a:xfrm>
            <a:prstGeom prst="chevron">
              <a:avLst/>
            </a:prstGeom>
            <a:solidFill>
              <a:schemeClr val="bg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9" name="Arrow: Chevron 205">
              <a:extLst>
                <a:ext uri="{FF2B5EF4-FFF2-40B4-BE49-F238E27FC236}">
                  <a16:creationId xmlns:a16="http://schemas.microsoft.com/office/drawing/2014/main" id="{8A0A0E0B-9ED1-5FFD-9FF6-F1029D1A110D}"/>
                </a:ext>
              </a:extLst>
            </p:cNvPr>
            <p:cNvSpPr/>
            <p:nvPr/>
          </p:nvSpPr>
          <p:spPr bwMode="auto">
            <a:xfrm>
              <a:off x="3339941" y="-41441"/>
              <a:ext cx="2238375" cy="411629"/>
            </a:xfrm>
            <a:prstGeom prst="chevron">
              <a:avLst/>
            </a:prstGeom>
            <a:solidFill>
              <a:schemeClr val="bg1">
                <a:lumMod val="7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aphicFrame>
        <p:nvGraphicFramePr>
          <p:cNvPr id="10" name="Table 2">
            <a:extLst>
              <a:ext uri="{FF2B5EF4-FFF2-40B4-BE49-F238E27FC236}">
                <a16:creationId xmlns:a16="http://schemas.microsoft.com/office/drawing/2014/main" id="{76822011-837D-A450-3C36-926F0BFD3148}"/>
              </a:ext>
            </a:extLst>
          </p:cNvPr>
          <p:cNvGraphicFramePr>
            <a:graphicFrameLocks noGrp="1"/>
          </p:cNvGraphicFramePr>
          <p:nvPr>
            <p:extLst>
              <p:ext uri="{D42A27DB-BD31-4B8C-83A1-F6EECF244321}">
                <p14:modId xmlns:p14="http://schemas.microsoft.com/office/powerpoint/2010/main" val="140840243"/>
              </p:ext>
            </p:extLst>
          </p:nvPr>
        </p:nvGraphicFramePr>
        <p:xfrm>
          <a:off x="1294673" y="1656077"/>
          <a:ext cx="10400535" cy="411480"/>
        </p:xfrm>
        <a:graphic>
          <a:graphicData uri="http://schemas.openxmlformats.org/drawingml/2006/table">
            <a:tbl>
              <a:tblPr firstRow="1" bandRow="1">
                <a:tableStyleId>{5C22544A-7EE6-4342-B048-85BDC9FD1C3A}</a:tableStyleId>
              </a:tblPr>
              <a:tblGrid>
                <a:gridCol w="2080107">
                  <a:extLst>
                    <a:ext uri="{9D8B030D-6E8A-4147-A177-3AD203B41FA5}">
                      <a16:colId xmlns:a16="http://schemas.microsoft.com/office/drawing/2014/main" val="2013393968"/>
                    </a:ext>
                  </a:extLst>
                </a:gridCol>
                <a:gridCol w="1974585">
                  <a:extLst>
                    <a:ext uri="{9D8B030D-6E8A-4147-A177-3AD203B41FA5}">
                      <a16:colId xmlns:a16="http://schemas.microsoft.com/office/drawing/2014/main" val="171814816"/>
                    </a:ext>
                  </a:extLst>
                </a:gridCol>
                <a:gridCol w="2570532">
                  <a:extLst>
                    <a:ext uri="{9D8B030D-6E8A-4147-A177-3AD203B41FA5}">
                      <a16:colId xmlns:a16="http://schemas.microsoft.com/office/drawing/2014/main" val="3754661978"/>
                    </a:ext>
                  </a:extLst>
                </a:gridCol>
                <a:gridCol w="1882719">
                  <a:extLst>
                    <a:ext uri="{9D8B030D-6E8A-4147-A177-3AD203B41FA5}">
                      <a16:colId xmlns:a16="http://schemas.microsoft.com/office/drawing/2014/main" val="547470938"/>
                    </a:ext>
                  </a:extLst>
                </a:gridCol>
                <a:gridCol w="1892592">
                  <a:extLst>
                    <a:ext uri="{9D8B030D-6E8A-4147-A177-3AD203B41FA5}">
                      <a16:colId xmlns:a16="http://schemas.microsoft.com/office/drawing/2014/main" val="1321808932"/>
                    </a:ext>
                  </a:extLst>
                </a:gridCol>
              </a:tblGrid>
              <a:tr h="370840">
                <a:tc>
                  <a:txBody>
                    <a:bodyPr/>
                    <a:lstStyle/>
                    <a:p>
                      <a:pPr algn="ctr"/>
                      <a:r>
                        <a:rPr lang="en-US" sz="1050" b="0" dirty="0">
                          <a:solidFill>
                            <a:schemeClr val="tx1"/>
                          </a:solidFill>
                          <a:latin typeface="+mj-lt"/>
                        </a:rPr>
                        <a:t>Initial Interaction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50" b="0">
                          <a:solidFill>
                            <a:schemeClr val="tx1"/>
                          </a:solidFill>
                          <a:latin typeface="+mj-lt"/>
                        </a:rPr>
                        <a:t>Document Verification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50" b="0">
                          <a:solidFill>
                            <a:schemeClr val="tx1"/>
                          </a:solidFill>
                          <a:latin typeface="+mj-lt"/>
                        </a:rPr>
                        <a:t>Access &amp; </a:t>
                      </a:r>
                      <a:br>
                        <a:rPr lang="en-US" sz="1050" b="0">
                          <a:solidFill>
                            <a:schemeClr val="tx1"/>
                          </a:solidFill>
                          <a:latin typeface="+mj-lt"/>
                        </a:rPr>
                      </a:br>
                      <a:r>
                        <a:rPr lang="en-US" sz="1050" b="0">
                          <a:solidFill>
                            <a:schemeClr val="tx1"/>
                          </a:solidFill>
                          <a:latin typeface="+mj-lt"/>
                        </a:rPr>
                        <a:t>Technology Provisioning</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050" b="0" dirty="0">
                          <a:solidFill>
                            <a:schemeClr val="tx1"/>
                          </a:solidFill>
                          <a:latin typeface="+mj-lt"/>
                        </a:rPr>
                        <a:t>Training</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sz="1050" b="0" dirty="0">
                          <a:solidFill>
                            <a:schemeClr val="tx1"/>
                          </a:solidFill>
                          <a:latin typeface="+mj-lt"/>
                        </a:rPr>
                        <a:t>Onboarding Feedback Loop</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98365742"/>
                  </a:ext>
                </a:extLst>
              </a:tr>
            </a:tbl>
          </a:graphicData>
        </a:graphic>
      </p:graphicFrame>
      <p:sp>
        <p:nvSpPr>
          <p:cNvPr id="11" name="Rectangle: Rounded Corners 86">
            <a:extLst>
              <a:ext uri="{FF2B5EF4-FFF2-40B4-BE49-F238E27FC236}">
                <a16:creationId xmlns:a16="http://schemas.microsoft.com/office/drawing/2014/main" id="{DC5892E1-DF4C-FA37-5869-FCA823696286}"/>
              </a:ext>
            </a:extLst>
          </p:cNvPr>
          <p:cNvSpPr/>
          <p:nvPr/>
        </p:nvSpPr>
        <p:spPr bwMode="auto">
          <a:xfrm>
            <a:off x="254201" y="2202041"/>
            <a:ext cx="11555027" cy="4561367"/>
          </a:xfrm>
          <a:prstGeom prst="roundRect">
            <a:avLst>
              <a:gd name="adj" fmla="val 5377"/>
            </a:avLst>
          </a:prstGeom>
          <a:solidFill>
            <a:srgbClr val="FFFFFF"/>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err="1">
              <a:ln>
                <a:noFill/>
              </a:ln>
              <a:solidFill>
                <a:srgbClr val="225B61"/>
              </a:solidFill>
              <a:effectLst/>
              <a:uLnTx/>
              <a:uFillTx/>
              <a:latin typeface="Segoe Sans Text Semibold" pitchFamily="2" charset="0"/>
              <a:ea typeface="+mn-ea"/>
              <a:cs typeface="Segoe Sans Text Semibold" pitchFamily="2" charset="0"/>
            </a:endParaRPr>
          </a:p>
        </p:txBody>
      </p:sp>
      <p:sp>
        <p:nvSpPr>
          <p:cNvPr id="12" name="TextBox 26">
            <a:extLst>
              <a:ext uri="{FF2B5EF4-FFF2-40B4-BE49-F238E27FC236}">
                <a16:creationId xmlns:a16="http://schemas.microsoft.com/office/drawing/2014/main" id="{3D5036A8-DB9C-85F2-D88D-55AEDC60A945}"/>
              </a:ext>
            </a:extLst>
          </p:cNvPr>
          <p:cNvSpPr txBox="1"/>
          <p:nvPr/>
        </p:nvSpPr>
        <p:spPr>
          <a:xfrm>
            <a:off x="1294337" y="2682941"/>
            <a:ext cx="2078878" cy="577081"/>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solidFill>
                  <a:srgbClr val="000000"/>
                </a:solidFill>
                <a:latin typeface="Segoe Sans Text"/>
              </a:rPr>
              <a:t>Provides</a:t>
            </a:r>
            <a:r>
              <a:rPr kumimoji="0" lang="en-US" sz="1050" b="0" i="0" u="none" strike="noStrike" kern="1200" cap="none" spc="0" normalizeH="0" baseline="0" noProof="0" dirty="0">
                <a:ln>
                  <a:noFill/>
                </a:ln>
                <a:solidFill>
                  <a:srgbClr val="000000"/>
                </a:solidFill>
                <a:effectLst/>
                <a:uLnTx/>
                <a:uFillTx/>
                <a:latin typeface="Segoe Sans Text"/>
                <a:ea typeface="+mn-ea"/>
                <a:cs typeface="+mn-cs"/>
              </a:rPr>
              <a:t> a personalized onboarding journey based on interaction</a:t>
            </a:r>
            <a:endParaRPr kumimoji="0" lang="en-US" sz="1100" b="0" i="0" u="none" strike="noStrike" kern="1200" cap="none" spc="0" normalizeH="0" baseline="0" noProof="0" dirty="0">
              <a:ln>
                <a:noFill/>
              </a:ln>
              <a:solidFill>
                <a:srgbClr val="000000"/>
              </a:solidFill>
              <a:effectLst/>
              <a:uLnTx/>
              <a:uFillTx/>
              <a:latin typeface="Segoe Sans Text"/>
              <a:ea typeface="+mn-ea"/>
              <a:cs typeface="+mn-cs"/>
            </a:endParaRPr>
          </a:p>
        </p:txBody>
      </p:sp>
      <p:cxnSp>
        <p:nvCxnSpPr>
          <p:cNvPr id="13" name="Straight Connector 78">
            <a:extLst>
              <a:ext uri="{FF2B5EF4-FFF2-40B4-BE49-F238E27FC236}">
                <a16:creationId xmlns:a16="http://schemas.microsoft.com/office/drawing/2014/main" id="{ABCB3543-341D-E2C1-A7FF-2A1A107E158D}"/>
              </a:ext>
              <a:ext uri="{C183D7F6-B498-43B3-948B-1728B52AA6E4}">
                <adec:decorative xmlns:adec="http://schemas.microsoft.com/office/drawing/2017/decorative" val="1"/>
              </a:ext>
            </a:extLst>
          </p:cNvPr>
          <p:cNvCxnSpPr>
            <a:cxnSpLocks/>
          </p:cNvCxnSpPr>
          <p:nvPr/>
        </p:nvCxnSpPr>
        <p:spPr>
          <a:xfrm>
            <a:off x="449099" y="4830146"/>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79">
            <a:extLst>
              <a:ext uri="{FF2B5EF4-FFF2-40B4-BE49-F238E27FC236}">
                <a16:creationId xmlns:a16="http://schemas.microsoft.com/office/drawing/2014/main" id="{8EF5DE1D-C4FE-EE7F-39DC-0AA2AEA11FC9}"/>
              </a:ext>
              <a:ext uri="{C183D7F6-B498-43B3-948B-1728B52AA6E4}">
                <adec:decorative xmlns:adec="http://schemas.microsoft.com/office/drawing/2017/decorative" val="1"/>
              </a:ext>
            </a:extLst>
          </p:cNvPr>
          <p:cNvCxnSpPr>
            <a:cxnSpLocks/>
          </p:cNvCxnSpPr>
          <p:nvPr/>
        </p:nvCxnSpPr>
        <p:spPr>
          <a:xfrm>
            <a:off x="723680" y="5726761"/>
            <a:ext cx="10956601"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 Placeholder 8">
            <a:extLst>
              <a:ext uri="{FF2B5EF4-FFF2-40B4-BE49-F238E27FC236}">
                <a16:creationId xmlns:a16="http://schemas.microsoft.com/office/drawing/2014/main" id="{689019AE-602F-A160-9E6D-A1713681F836}"/>
              </a:ext>
            </a:extLst>
          </p:cNvPr>
          <p:cNvSpPr txBox="1">
            <a:spLocks/>
          </p:cNvSpPr>
          <p:nvPr/>
        </p:nvSpPr>
        <p:spPr>
          <a:xfrm>
            <a:off x="254201" y="552799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IT Agent</a:t>
            </a:r>
          </a:p>
        </p:txBody>
      </p:sp>
      <p:sp>
        <p:nvSpPr>
          <p:cNvPr id="16" name="Text Placeholder 8">
            <a:extLst>
              <a:ext uri="{FF2B5EF4-FFF2-40B4-BE49-F238E27FC236}">
                <a16:creationId xmlns:a16="http://schemas.microsoft.com/office/drawing/2014/main" id="{CCE09D6B-97DE-17FD-B755-AA941F665413}"/>
              </a:ext>
            </a:extLst>
          </p:cNvPr>
          <p:cNvSpPr txBox="1">
            <a:spLocks/>
          </p:cNvSpPr>
          <p:nvPr/>
        </p:nvSpPr>
        <p:spPr>
          <a:xfrm>
            <a:off x="260573" y="6540330"/>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dirty="0">
                <a:ln>
                  <a:noFill/>
                </a:ln>
                <a:solidFill>
                  <a:srgbClr val="0A1B45"/>
                </a:solidFill>
                <a:effectLst/>
                <a:uLnTx/>
                <a:uFillTx/>
                <a:latin typeface="Segoe UI Semibold"/>
                <a:ea typeface="+mn-ea"/>
                <a:cs typeface="Segoe UI" panose="020B0502040204020203" pitchFamily="34" charset="0"/>
              </a:rPr>
              <a:t>Training Agent</a:t>
            </a:r>
          </a:p>
        </p:txBody>
      </p:sp>
      <p:pic>
        <p:nvPicPr>
          <p:cNvPr id="17" name="Picture Placeholder 47" descr="Headshot of IT Pro">
            <a:extLst>
              <a:ext uri="{FF2B5EF4-FFF2-40B4-BE49-F238E27FC236}">
                <a16:creationId xmlns:a16="http://schemas.microsoft.com/office/drawing/2014/main" id="{E505D8E0-4A56-6C2F-9721-EBD78BEF072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898" b="28435"/>
          <a:stretch/>
        </p:blipFill>
        <p:spPr>
          <a:xfrm>
            <a:off x="554949" y="3955996"/>
            <a:ext cx="526729" cy="526729"/>
          </a:xfrm>
          <a:prstGeom prst="ellipse">
            <a:avLst/>
          </a:prstGeom>
        </p:spPr>
      </p:pic>
      <p:sp>
        <p:nvSpPr>
          <p:cNvPr id="18" name="Text Placeholder 8">
            <a:extLst>
              <a:ext uri="{FF2B5EF4-FFF2-40B4-BE49-F238E27FC236}">
                <a16:creationId xmlns:a16="http://schemas.microsoft.com/office/drawing/2014/main" id="{2DACE2FA-3BD3-B3CF-82B9-4109A19A23E7}"/>
              </a:ext>
            </a:extLst>
          </p:cNvPr>
          <p:cNvSpPr txBox="1">
            <a:spLocks/>
          </p:cNvSpPr>
          <p:nvPr/>
        </p:nvSpPr>
        <p:spPr>
          <a:xfrm>
            <a:off x="254201" y="4598406"/>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New Hire</a:t>
            </a:r>
          </a:p>
        </p:txBody>
      </p:sp>
      <p:pic>
        <p:nvPicPr>
          <p:cNvPr id="19" name="Graphic 1">
            <a:extLst>
              <a:ext uri="{FF2B5EF4-FFF2-40B4-BE49-F238E27FC236}">
                <a16:creationId xmlns:a16="http://schemas.microsoft.com/office/drawing/2014/main" id="{9F9053B4-5618-F5FB-ECBD-6761DD3B89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412" y="4986887"/>
            <a:ext cx="463802" cy="463802"/>
          </a:xfrm>
          <a:prstGeom prst="rect">
            <a:avLst/>
          </a:prstGeom>
        </p:spPr>
      </p:pic>
      <p:pic>
        <p:nvPicPr>
          <p:cNvPr id="20" name="Graphic 7">
            <a:extLst>
              <a:ext uri="{FF2B5EF4-FFF2-40B4-BE49-F238E27FC236}">
                <a16:creationId xmlns:a16="http://schemas.microsoft.com/office/drawing/2014/main" id="{76E4CD6B-6C8D-CF5B-9A8F-110D728A34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412" y="3003425"/>
            <a:ext cx="463802" cy="463802"/>
          </a:xfrm>
          <a:prstGeom prst="rect">
            <a:avLst/>
          </a:prstGeom>
        </p:spPr>
      </p:pic>
      <p:pic>
        <p:nvPicPr>
          <p:cNvPr id="21" name="Graphic 19">
            <a:extLst>
              <a:ext uri="{FF2B5EF4-FFF2-40B4-BE49-F238E27FC236}">
                <a16:creationId xmlns:a16="http://schemas.microsoft.com/office/drawing/2014/main" id="{EDD1225E-53CF-59F0-31C9-737B51CA6E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412" y="5959218"/>
            <a:ext cx="463802" cy="463802"/>
          </a:xfrm>
          <a:prstGeom prst="rect">
            <a:avLst/>
          </a:prstGeom>
        </p:spPr>
      </p:pic>
      <p:sp>
        <p:nvSpPr>
          <p:cNvPr id="22" name="Text Placeholder 8">
            <a:extLst>
              <a:ext uri="{FF2B5EF4-FFF2-40B4-BE49-F238E27FC236}">
                <a16:creationId xmlns:a16="http://schemas.microsoft.com/office/drawing/2014/main" id="{38EC9553-559D-2099-EC72-1312A179E6A1}"/>
              </a:ext>
            </a:extLst>
          </p:cNvPr>
          <p:cNvSpPr txBox="1">
            <a:spLocks/>
          </p:cNvSpPr>
          <p:nvPr/>
        </p:nvSpPr>
        <p:spPr>
          <a:xfrm>
            <a:off x="254201" y="3516173"/>
            <a:ext cx="1128224" cy="1538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000" b="0" i="0" u="none" strike="noStrike" kern="1200" cap="none" spc="0" normalizeH="0" baseline="0" noProof="0">
                <a:ln>
                  <a:noFill/>
                </a:ln>
                <a:solidFill>
                  <a:srgbClr val="0A1B45"/>
                </a:solidFill>
                <a:effectLst/>
                <a:uLnTx/>
                <a:uFillTx/>
                <a:latin typeface="Segoe UI Semibold"/>
                <a:ea typeface="+mn-ea"/>
                <a:cs typeface="Segoe UI" panose="020B0502040204020203" pitchFamily="34" charset="0"/>
              </a:rPr>
              <a:t>HR Agent</a:t>
            </a:r>
          </a:p>
        </p:txBody>
      </p:sp>
      <p:sp>
        <p:nvSpPr>
          <p:cNvPr id="23" name="TextBox 27">
            <a:extLst>
              <a:ext uri="{FF2B5EF4-FFF2-40B4-BE49-F238E27FC236}">
                <a16:creationId xmlns:a16="http://schemas.microsoft.com/office/drawing/2014/main" id="{9BA63E06-F7CE-786B-00DD-1C3A8A4488B5}"/>
              </a:ext>
            </a:extLst>
          </p:cNvPr>
          <p:cNvSpPr txBox="1"/>
          <p:nvPr/>
        </p:nvSpPr>
        <p:spPr>
          <a:xfrm>
            <a:off x="3328277" y="2682941"/>
            <a:ext cx="2182464" cy="430887"/>
          </a:xfrm>
          <a:prstGeom prst="rect">
            <a:avLst/>
          </a:prstGeom>
          <a:noFill/>
        </p:spPr>
        <p:txBody>
          <a:bodyPr wrap="square">
            <a:spAutoFit/>
          </a:bodyPr>
          <a:lstStyle/>
          <a:p>
            <a:pPr marL="115888" marR="0" lvl="0"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Assesses documents</a:t>
            </a:r>
            <a:r>
              <a:rPr lang="en-US" sz="1050">
                <a:solidFill>
                  <a:srgbClr val="000000"/>
                </a:solidFill>
                <a:latin typeface="Segoe Sans Text"/>
              </a:rPr>
              <a:t> and l</a:t>
            </a:r>
            <a:r>
              <a:rPr kumimoji="0" lang="en-US" sz="1050" b="0" i="0" u="none" strike="noStrike" kern="1200" cap="none" spc="0" normalizeH="0" baseline="0" noProof="0">
                <a:ln>
                  <a:noFill/>
                </a:ln>
                <a:solidFill>
                  <a:srgbClr val="000000"/>
                </a:solidFill>
                <a:effectLst/>
                <a:uLnTx/>
                <a:uFillTx/>
                <a:latin typeface="Segoe Sans Text"/>
                <a:ea typeface="+mn-ea"/>
                <a:cs typeface="+mn-cs"/>
              </a:rPr>
              <a:t>earns from interactions</a:t>
            </a:r>
          </a:p>
        </p:txBody>
      </p:sp>
      <p:sp>
        <p:nvSpPr>
          <p:cNvPr id="24" name="TextBox 29">
            <a:extLst>
              <a:ext uri="{FF2B5EF4-FFF2-40B4-BE49-F238E27FC236}">
                <a16:creationId xmlns:a16="http://schemas.microsoft.com/office/drawing/2014/main" id="{868BB61B-148C-AE49-6BD9-B13CE1F4FCBE}"/>
              </a:ext>
            </a:extLst>
          </p:cNvPr>
          <p:cNvSpPr txBox="1"/>
          <p:nvPr/>
        </p:nvSpPr>
        <p:spPr>
          <a:xfrm>
            <a:off x="6090446" y="5856459"/>
            <a:ext cx="2728972" cy="430887"/>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Analyzes role, experience, and learning preferences to recommend training</a:t>
            </a:r>
          </a:p>
        </p:txBody>
      </p:sp>
      <p:sp>
        <p:nvSpPr>
          <p:cNvPr id="25" name="TextBox 34">
            <a:extLst>
              <a:ext uri="{FF2B5EF4-FFF2-40B4-BE49-F238E27FC236}">
                <a16:creationId xmlns:a16="http://schemas.microsoft.com/office/drawing/2014/main" id="{EABAAA1D-DC3F-457B-9D58-21693A5BC076}"/>
              </a:ext>
            </a:extLst>
          </p:cNvPr>
          <p:cNvSpPr txBox="1"/>
          <p:nvPr/>
        </p:nvSpPr>
        <p:spPr>
          <a:xfrm>
            <a:off x="9264662" y="2682941"/>
            <a:ext cx="2507754" cy="577081"/>
          </a:xfrm>
          <a:prstGeom prst="rect">
            <a:avLst/>
          </a:prstGeom>
          <a:noFill/>
        </p:spPr>
        <p:txBody>
          <a:bodyPr wrap="square">
            <a:spAutoFit/>
          </a:bodyPr>
          <a:lstStyle/>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Gathers real-time feedback</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Identifies patterns makes informed decisions</a:t>
            </a:r>
          </a:p>
        </p:txBody>
      </p:sp>
      <p:sp>
        <p:nvSpPr>
          <p:cNvPr id="26" name="TextBox 36">
            <a:extLst>
              <a:ext uri="{FF2B5EF4-FFF2-40B4-BE49-F238E27FC236}">
                <a16:creationId xmlns:a16="http://schemas.microsoft.com/office/drawing/2014/main" id="{7AF1C211-C38B-F710-1C61-2EF2CBD30705}"/>
              </a:ext>
            </a:extLst>
          </p:cNvPr>
          <p:cNvSpPr txBox="1"/>
          <p:nvPr/>
        </p:nvSpPr>
        <p:spPr>
          <a:xfrm>
            <a:off x="9035669" y="5780595"/>
            <a:ext cx="1575272" cy="430887"/>
          </a:xfrm>
          <a:prstGeom prst="rect">
            <a:avLst/>
          </a:prstGeom>
          <a:noFill/>
        </p:spPr>
        <p:txBody>
          <a:bodyPr wrap="square">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Provides adaptive training</a:t>
            </a:r>
          </a:p>
        </p:txBody>
      </p:sp>
      <p:sp>
        <p:nvSpPr>
          <p:cNvPr id="27" name="TextBox 39">
            <a:extLst>
              <a:ext uri="{FF2B5EF4-FFF2-40B4-BE49-F238E27FC236}">
                <a16:creationId xmlns:a16="http://schemas.microsoft.com/office/drawing/2014/main" id="{2A88F8EA-EB82-B4AF-8CA5-96BFBF29A7BF}"/>
              </a:ext>
            </a:extLst>
          </p:cNvPr>
          <p:cNvSpPr txBox="1"/>
          <p:nvPr/>
        </p:nvSpPr>
        <p:spPr>
          <a:xfrm>
            <a:off x="4929264" y="4889583"/>
            <a:ext cx="2893857" cy="577081"/>
          </a:xfrm>
          <a:prstGeom prst="rect">
            <a:avLst/>
          </a:prstGeom>
          <a:noFill/>
        </p:spPr>
        <p:txBody>
          <a:bodyPr wrap="square">
            <a:spAutoFit/>
          </a:bodyPr>
          <a:lstStyle/>
          <a:p>
            <a:pPr marL="115888" marR="0" lvl="1" indent="-115888" algn="l" defTabSz="914367"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Sets up user accounts, adapts to troubleshoot unexpected  issues, and learns from errors.</a:t>
            </a:r>
          </a:p>
        </p:txBody>
      </p:sp>
      <p:cxnSp>
        <p:nvCxnSpPr>
          <p:cNvPr id="28" name="Straight Connector 40">
            <a:extLst>
              <a:ext uri="{FF2B5EF4-FFF2-40B4-BE49-F238E27FC236}">
                <a16:creationId xmlns:a16="http://schemas.microsoft.com/office/drawing/2014/main" id="{E2D390D6-DAFA-1BA5-6BCE-2D67C29059B9}"/>
              </a:ext>
              <a:ext uri="{C183D7F6-B498-43B3-948B-1728B52AA6E4}">
                <adec:decorative xmlns:adec="http://schemas.microsoft.com/office/drawing/2017/decorative" val="1"/>
              </a:ext>
            </a:extLst>
          </p:cNvPr>
          <p:cNvCxnSpPr>
            <a:cxnSpLocks/>
          </p:cNvCxnSpPr>
          <p:nvPr/>
        </p:nvCxnSpPr>
        <p:spPr>
          <a:xfrm>
            <a:off x="449099" y="3803343"/>
            <a:ext cx="11045059" cy="0"/>
          </a:xfrm>
          <a:prstGeom prst="line">
            <a:avLst/>
          </a:prstGeom>
          <a:ln>
            <a:solidFill>
              <a:schemeClr val="bg2">
                <a:lumMod val="75000"/>
                <a:alpha val="40318"/>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41">
            <a:extLst>
              <a:ext uri="{FF2B5EF4-FFF2-40B4-BE49-F238E27FC236}">
                <a16:creationId xmlns:a16="http://schemas.microsoft.com/office/drawing/2014/main" id="{B0A33464-BC5B-CEA5-E3A7-21F0B5B0D9E7}"/>
              </a:ext>
            </a:extLst>
          </p:cNvPr>
          <p:cNvSpPr txBox="1"/>
          <p:nvPr/>
        </p:nvSpPr>
        <p:spPr>
          <a:xfrm>
            <a:off x="1383035" y="3965327"/>
            <a:ext cx="1824651" cy="43088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Fills out forms and has no questions</a:t>
            </a:r>
          </a:p>
        </p:txBody>
      </p:sp>
      <p:sp>
        <p:nvSpPr>
          <p:cNvPr id="30" name="TextBox 46">
            <a:extLst>
              <a:ext uri="{FF2B5EF4-FFF2-40B4-BE49-F238E27FC236}">
                <a16:creationId xmlns:a16="http://schemas.microsoft.com/office/drawing/2014/main" id="{6227907C-A7F5-0735-602A-B6AF649BB805}"/>
              </a:ext>
            </a:extLst>
          </p:cNvPr>
          <p:cNvSpPr txBox="1"/>
          <p:nvPr/>
        </p:nvSpPr>
        <p:spPr>
          <a:xfrm>
            <a:off x="7943713" y="3965327"/>
            <a:ext cx="1598990" cy="577081"/>
          </a:xfrm>
          <a:prstGeom prst="rect">
            <a:avLst/>
          </a:prstGeom>
          <a:noFill/>
        </p:spPr>
        <p:txBody>
          <a:bodyPr wrap="square">
            <a:spAutoFit/>
          </a:bodyPr>
          <a:lstStyle>
            <a:defPPr>
              <a:defRPr lang="en-US"/>
            </a:defPPr>
            <a:lvl2pPr marL="61913" lvl="1">
              <a:defRPr sz="800">
                <a:solidFill>
                  <a:srgbClr val="000000"/>
                </a:solidFill>
              </a:defRPr>
            </a:lvl2pPr>
          </a:lstStyle>
          <a:p>
            <a:pPr marL="61913" marR="0" lvl="1"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The new hire has questions during the training. </a:t>
            </a:r>
          </a:p>
        </p:txBody>
      </p:sp>
      <p:sp>
        <p:nvSpPr>
          <p:cNvPr id="31" name="TextBox 49">
            <a:extLst>
              <a:ext uri="{FF2B5EF4-FFF2-40B4-BE49-F238E27FC236}">
                <a16:creationId xmlns:a16="http://schemas.microsoft.com/office/drawing/2014/main" id="{37A6F3A0-6522-F1EB-14C2-C391D1336F40}"/>
              </a:ext>
            </a:extLst>
          </p:cNvPr>
          <p:cNvSpPr txBox="1"/>
          <p:nvPr/>
        </p:nvSpPr>
        <p:spPr>
          <a:xfrm>
            <a:off x="5640657" y="2682941"/>
            <a:ext cx="2182464"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a:ea typeface="+mn-ea"/>
                <a:cs typeface="+mn-cs"/>
              </a:rPr>
              <a:t>Orchestrates the additional </a:t>
            </a:r>
            <a:r>
              <a:rPr lang="en-US" sz="1050">
                <a:solidFill>
                  <a:srgbClr val="000000"/>
                </a:solidFill>
                <a:latin typeface="Segoe Sans Text"/>
              </a:rPr>
              <a:t> processes</a:t>
            </a:r>
            <a:endParaRPr kumimoji="0" lang="en-US" sz="105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32" name="Straight Arrow Connector 57">
            <a:extLst>
              <a:ext uri="{FF2B5EF4-FFF2-40B4-BE49-F238E27FC236}">
                <a16:creationId xmlns:a16="http://schemas.microsoft.com/office/drawing/2014/main" id="{6CAF8B41-3945-CCC8-46BF-C85EE104F76A}"/>
              </a:ext>
            </a:extLst>
          </p:cNvPr>
          <p:cNvCxnSpPr>
            <a:cxnSpLocks/>
          </p:cNvCxnSpPr>
          <p:nvPr/>
        </p:nvCxnSpPr>
        <p:spPr>
          <a:xfrm>
            <a:off x="2333776" y="3605605"/>
            <a:ext cx="0" cy="3253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60">
            <a:extLst>
              <a:ext uri="{FF2B5EF4-FFF2-40B4-BE49-F238E27FC236}">
                <a16:creationId xmlns:a16="http://schemas.microsoft.com/office/drawing/2014/main" id="{A381DB52-1B29-1109-20F8-D9BAB8DF7C43}"/>
              </a:ext>
            </a:extLst>
          </p:cNvPr>
          <p:cNvCxnSpPr>
            <a:cxnSpLocks/>
            <a:stCxn id="29" idx="3"/>
            <a:endCxn id="23" idx="2"/>
          </p:cNvCxnSpPr>
          <p:nvPr/>
        </p:nvCxnSpPr>
        <p:spPr>
          <a:xfrm flipV="1">
            <a:off x="3207686" y="3113828"/>
            <a:ext cx="1211823" cy="106694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62">
            <a:extLst>
              <a:ext uri="{FF2B5EF4-FFF2-40B4-BE49-F238E27FC236}">
                <a16:creationId xmlns:a16="http://schemas.microsoft.com/office/drawing/2014/main" id="{C1E41CB7-ABDD-D39B-DDF0-510FD13801B9}"/>
              </a:ext>
            </a:extLst>
          </p:cNvPr>
          <p:cNvCxnSpPr>
            <a:cxnSpLocks/>
          </p:cNvCxnSpPr>
          <p:nvPr/>
        </p:nvCxnSpPr>
        <p:spPr>
          <a:xfrm>
            <a:off x="5382061" y="2913773"/>
            <a:ext cx="269229" cy="1"/>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64">
            <a:extLst>
              <a:ext uri="{FF2B5EF4-FFF2-40B4-BE49-F238E27FC236}">
                <a16:creationId xmlns:a16="http://schemas.microsoft.com/office/drawing/2014/main" id="{81485007-2FE0-B7ED-C7AF-ABFEF94355BE}"/>
              </a:ext>
            </a:extLst>
          </p:cNvPr>
          <p:cNvCxnSpPr>
            <a:cxnSpLocks/>
            <a:stCxn id="31" idx="2"/>
          </p:cNvCxnSpPr>
          <p:nvPr/>
        </p:nvCxnSpPr>
        <p:spPr>
          <a:xfrm>
            <a:off x="6731889" y="3113828"/>
            <a:ext cx="0" cy="1347631"/>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Connector: Elbow 66">
            <a:extLst>
              <a:ext uri="{FF2B5EF4-FFF2-40B4-BE49-F238E27FC236}">
                <a16:creationId xmlns:a16="http://schemas.microsoft.com/office/drawing/2014/main" id="{02140769-41DE-E52A-1447-703F3437168A}"/>
              </a:ext>
            </a:extLst>
          </p:cNvPr>
          <p:cNvCxnSpPr>
            <a:cxnSpLocks/>
            <a:endCxn id="27" idx="0"/>
          </p:cNvCxnSpPr>
          <p:nvPr/>
        </p:nvCxnSpPr>
        <p:spPr>
          <a:xfrm rot="5400000">
            <a:off x="6339985" y="4497667"/>
            <a:ext cx="428124" cy="355708"/>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68">
            <a:extLst>
              <a:ext uri="{FF2B5EF4-FFF2-40B4-BE49-F238E27FC236}">
                <a16:creationId xmlns:a16="http://schemas.microsoft.com/office/drawing/2014/main" id="{6A768C1B-095E-4133-0626-898EA82B03D1}"/>
              </a:ext>
            </a:extLst>
          </p:cNvPr>
          <p:cNvCxnSpPr/>
          <p:nvPr/>
        </p:nvCxnSpPr>
        <p:spPr>
          <a:xfrm rot="16200000" flipH="1">
            <a:off x="6633660" y="4545404"/>
            <a:ext cx="1259121" cy="1091232"/>
          </a:xfrm>
          <a:prstGeom prst="bentConnector3">
            <a:avLst>
              <a:gd name="adj1" fmla="val 179"/>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74">
            <a:extLst>
              <a:ext uri="{FF2B5EF4-FFF2-40B4-BE49-F238E27FC236}">
                <a16:creationId xmlns:a16="http://schemas.microsoft.com/office/drawing/2014/main" id="{02B3D483-BD32-73A2-D123-8DB24D9662C5}"/>
              </a:ext>
            </a:extLst>
          </p:cNvPr>
          <p:cNvCxnSpPr>
            <a:cxnSpLocks/>
            <a:stCxn id="30" idx="3"/>
            <a:endCxn id="26" idx="0"/>
          </p:cNvCxnSpPr>
          <p:nvPr/>
        </p:nvCxnSpPr>
        <p:spPr>
          <a:xfrm>
            <a:off x="9542703" y="4253868"/>
            <a:ext cx="280602" cy="152672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81">
            <a:extLst>
              <a:ext uri="{FF2B5EF4-FFF2-40B4-BE49-F238E27FC236}">
                <a16:creationId xmlns:a16="http://schemas.microsoft.com/office/drawing/2014/main" id="{B5753A45-CD31-82ED-7377-72A6489096F9}"/>
              </a:ext>
            </a:extLst>
          </p:cNvPr>
          <p:cNvCxnSpPr>
            <a:stCxn id="26" idx="3"/>
          </p:cNvCxnSpPr>
          <p:nvPr/>
        </p:nvCxnSpPr>
        <p:spPr>
          <a:xfrm flipV="1">
            <a:off x="10610941" y="3498106"/>
            <a:ext cx="419177" cy="2497933"/>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0" name="Picture Placeholder 23" descr="Profile image of maker.">
            <a:extLst>
              <a:ext uri="{FF2B5EF4-FFF2-40B4-BE49-F238E27FC236}">
                <a16:creationId xmlns:a16="http://schemas.microsoft.com/office/drawing/2014/main" id="{E2A6C703-B210-8791-873D-1B2142C7665D}"/>
              </a:ext>
            </a:extLst>
          </p:cNvPr>
          <p:cNvPicPr>
            <a:picLocks noChangeAspect="1"/>
          </p:cNvPicPr>
          <p:nvPr/>
        </p:nvPicPr>
        <p:blipFill>
          <a:blip r:embed="rId6"/>
          <a:srcRect/>
          <a:stretch/>
        </p:blipFill>
        <p:spPr>
          <a:xfrm>
            <a:off x="433572" y="2144336"/>
            <a:ext cx="528299" cy="528299"/>
          </a:xfrm>
          <a:prstGeom prst="ellipse">
            <a:avLst/>
          </a:prstGeom>
          <a:ln>
            <a:noFill/>
          </a:ln>
        </p:spPr>
      </p:pic>
      <p:cxnSp>
        <p:nvCxnSpPr>
          <p:cNvPr id="42" name="Connector: Elbow 37">
            <a:extLst>
              <a:ext uri="{FF2B5EF4-FFF2-40B4-BE49-F238E27FC236}">
                <a16:creationId xmlns:a16="http://schemas.microsoft.com/office/drawing/2014/main" id="{8BBEAF85-96BC-038A-CFBC-EEF8FD8B0FD1}"/>
              </a:ext>
            </a:extLst>
          </p:cNvPr>
          <p:cNvCxnSpPr>
            <a:cxnSpLocks/>
          </p:cNvCxnSpPr>
          <p:nvPr/>
        </p:nvCxnSpPr>
        <p:spPr>
          <a:xfrm flipV="1">
            <a:off x="8671206" y="4471699"/>
            <a:ext cx="259447" cy="1711057"/>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3" name="Picture Placeholder 21" descr="Profile image of developer. ">
            <a:extLst>
              <a:ext uri="{FF2B5EF4-FFF2-40B4-BE49-F238E27FC236}">
                <a16:creationId xmlns:a16="http://schemas.microsoft.com/office/drawing/2014/main" id="{E2D2C9A8-68DD-FB52-351A-659229098B83}"/>
              </a:ext>
              <a:ext uri="{C183D7F6-B498-43B3-948B-1728B52AA6E4}">
                <adec:decorative xmlns:adec="http://schemas.microsoft.com/office/drawing/2017/decorative" val="0"/>
              </a:ext>
            </a:extLst>
          </p:cNvPr>
          <p:cNvPicPr>
            <a:picLocks noChangeAspect="1"/>
          </p:cNvPicPr>
          <p:nvPr/>
        </p:nvPicPr>
        <p:blipFill>
          <a:blip r:embed="rId7"/>
          <a:srcRect/>
          <a:stretch/>
        </p:blipFill>
        <p:spPr>
          <a:xfrm>
            <a:off x="996972" y="2137448"/>
            <a:ext cx="528299" cy="528299"/>
          </a:xfrm>
          <a:prstGeom prst="ellipse">
            <a:avLst/>
          </a:prstGeom>
        </p:spPr>
      </p:pic>
      <p:pic>
        <p:nvPicPr>
          <p:cNvPr id="44" name="Picture Placeholder 47" descr="Headshot of IT Pro">
            <a:extLst>
              <a:ext uri="{FF2B5EF4-FFF2-40B4-BE49-F238E27FC236}">
                <a16:creationId xmlns:a16="http://schemas.microsoft.com/office/drawing/2014/main" id="{5881183D-DB3A-9E10-3190-FA148A92FEC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4898" b="28435"/>
          <a:stretch/>
        </p:blipFill>
        <p:spPr>
          <a:xfrm>
            <a:off x="1560372" y="2159458"/>
            <a:ext cx="526729" cy="526729"/>
          </a:xfrm>
          <a:prstGeom prst="ellipse">
            <a:avLst/>
          </a:prstGeom>
        </p:spPr>
      </p:pic>
      <p:grpSp>
        <p:nvGrpSpPr>
          <p:cNvPr id="45" name="Groupe 44">
            <a:extLst>
              <a:ext uri="{FF2B5EF4-FFF2-40B4-BE49-F238E27FC236}">
                <a16:creationId xmlns:a16="http://schemas.microsoft.com/office/drawing/2014/main" id="{8DD322A4-8EE8-506F-41AE-618E492F1A1B}"/>
              </a:ext>
            </a:extLst>
          </p:cNvPr>
          <p:cNvGrpSpPr/>
          <p:nvPr/>
        </p:nvGrpSpPr>
        <p:grpSpPr>
          <a:xfrm>
            <a:off x="2188810" y="2282831"/>
            <a:ext cx="2856815" cy="334640"/>
            <a:chOff x="1674942" y="1983124"/>
            <a:chExt cx="2856815" cy="334640"/>
          </a:xfrm>
        </p:grpSpPr>
        <p:sp>
          <p:nvSpPr>
            <p:cNvPr id="46" name="Rectangle: Rounded Corners 20">
              <a:extLst>
                <a:ext uri="{FF2B5EF4-FFF2-40B4-BE49-F238E27FC236}">
                  <a16:creationId xmlns:a16="http://schemas.microsoft.com/office/drawing/2014/main" id="{B42A0120-9973-815F-25E7-00108F16F5F4}"/>
                </a:ext>
                <a:ext uri="{C183D7F6-B498-43B3-948B-1728B52AA6E4}">
                  <adec:decorative xmlns:adec="http://schemas.microsoft.com/office/drawing/2017/decorative" val="1"/>
                </a:ext>
              </a:extLst>
            </p:cNvPr>
            <p:cNvSpPr/>
            <p:nvPr/>
          </p:nvSpPr>
          <p:spPr>
            <a:xfrm>
              <a:off x="1674942" y="1986364"/>
              <a:ext cx="2856736" cy="331400"/>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7" name="TextBox 54">
              <a:extLst>
                <a:ext uri="{FF2B5EF4-FFF2-40B4-BE49-F238E27FC236}">
                  <a16:creationId xmlns:a16="http://schemas.microsoft.com/office/drawing/2014/main" id="{9F7ABDAC-8E83-C531-22DE-DADD0ED3E52F}"/>
                </a:ext>
              </a:extLst>
            </p:cNvPr>
            <p:cNvSpPr txBox="1"/>
            <p:nvPr/>
          </p:nvSpPr>
          <p:spPr>
            <a:xfrm>
              <a:off x="1675021" y="1983124"/>
              <a:ext cx="2856736" cy="253916"/>
            </a:xfrm>
            <a:prstGeom prst="rect">
              <a:avLst/>
            </a:prstGeom>
            <a:noFill/>
          </p:spPr>
          <p:txBody>
            <a:bodyPr wrap="square">
              <a:spAutoFit/>
            </a:bodyPr>
            <a:lstStyle/>
            <a:p>
              <a:pPr marL="61913" marR="0" lvl="1" indent="0" algn="l" defTabSz="914400" rtl="0" eaLnBrk="1" fontAlgn="auto" latinLnBrk="0" hangingPunct="1">
                <a:lnSpc>
                  <a:spcPct val="100000"/>
                </a:lnSpc>
                <a:spcBef>
                  <a:spcPts val="0"/>
                </a:spcBef>
                <a:spcAft>
                  <a:spcPts val="0"/>
                </a:spcAft>
                <a:buClrTx/>
                <a:buSzTx/>
                <a:buFontTx/>
                <a:buNone/>
                <a:tabLst/>
                <a:defRPr/>
              </a:pPr>
              <a:r>
                <a:rPr lang="en-US" sz="1050"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Human in the loop, supervisor and approver</a:t>
              </a:r>
              <a:endParaRPr kumimoji="0" lang="en-US" sz="1050" b="0" i="0" u="none" strike="noStrike" kern="1200" cap="none" spc="0" normalizeH="0" baseline="0" noProof="0" dirty="0">
                <a:ln>
                  <a:noFill/>
                </a:ln>
                <a:solidFill>
                  <a:srgbClr val="000000"/>
                </a:solidFill>
                <a:effectLst/>
                <a:uLnTx/>
                <a:uFillTx/>
                <a:latin typeface="+mj-lt"/>
                <a:ea typeface="+mn-ea"/>
                <a:cs typeface="+mn-cs"/>
              </a:endParaRPr>
            </a:p>
          </p:txBody>
        </p:sp>
      </p:grpSp>
    </p:spTree>
    <p:extLst>
      <p:ext uri="{BB962C8B-B14F-4D97-AF65-F5344CB8AC3E}">
        <p14:creationId xmlns:p14="http://schemas.microsoft.com/office/powerpoint/2010/main" val="150660510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Rounded Corners 20">
            <a:extLst>
              <a:ext uri="{FF2B5EF4-FFF2-40B4-BE49-F238E27FC236}">
                <a16:creationId xmlns:a16="http://schemas.microsoft.com/office/drawing/2014/main" id="{657AF57A-49E7-013A-163E-2CEE0C76361E}"/>
              </a:ext>
              <a:ext uri="{C183D7F6-B498-43B3-948B-1728B52AA6E4}">
                <adec:decorative xmlns:adec="http://schemas.microsoft.com/office/drawing/2017/decorative" val="1"/>
              </a:ext>
            </a:extLst>
          </p:cNvPr>
          <p:cNvSpPr/>
          <p:nvPr/>
        </p:nvSpPr>
        <p:spPr>
          <a:xfrm>
            <a:off x="945990" y="1921639"/>
            <a:ext cx="3630282"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Sans Text Semibold"/>
              <a:ea typeface="+mn-ea"/>
              <a:cs typeface="+mn-cs"/>
            </a:endParaRPr>
          </a:p>
        </p:txBody>
      </p:sp>
      <p:grpSp>
        <p:nvGrpSpPr>
          <p:cNvPr id="2" name="Group 58">
            <a:extLst>
              <a:ext uri="{FF2B5EF4-FFF2-40B4-BE49-F238E27FC236}">
                <a16:creationId xmlns:a16="http://schemas.microsoft.com/office/drawing/2014/main" id="{91AB1D4D-AD73-F4CA-53A1-CC21AD2DB6D1}"/>
              </a:ext>
              <a:ext uri="{C183D7F6-B498-43B3-948B-1728B52AA6E4}">
                <adec:decorative xmlns:adec="http://schemas.microsoft.com/office/drawing/2017/decorative" val="1"/>
              </a:ext>
            </a:extLst>
          </p:cNvPr>
          <p:cNvGrpSpPr/>
          <p:nvPr/>
        </p:nvGrpSpPr>
        <p:grpSpPr>
          <a:xfrm rot="3991542">
            <a:off x="4735270" y="976198"/>
            <a:ext cx="8319543" cy="7515683"/>
            <a:chOff x="-6806100" y="232533"/>
            <a:chExt cx="3322111" cy="3001120"/>
          </a:xfrm>
        </p:grpSpPr>
        <p:grpSp>
          <p:nvGrpSpPr>
            <p:cNvPr id="3" name="Group 59">
              <a:extLst>
                <a:ext uri="{FF2B5EF4-FFF2-40B4-BE49-F238E27FC236}">
                  <a16:creationId xmlns:a16="http://schemas.microsoft.com/office/drawing/2014/main" id="{B1CD2F11-70CC-A6E3-FDDC-E0EC9C732755}"/>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60" name="Group 112">
                <a:extLst>
                  <a:ext uri="{FF2B5EF4-FFF2-40B4-BE49-F238E27FC236}">
                    <a16:creationId xmlns:a16="http://schemas.microsoft.com/office/drawing/2014/main" id="{DD0CC882-BB7C-587A-F03D-A6F69E319598}"/>
                  </a:ext>
                </a:extLst>
              </p:cNvPr>
              <p:cNvGrpSpPr/>
              <p:nvPr/>
            </p:nvGrpSpPr>
            <p:grpSpPr>
              <a:xfrm>
                <a:off x="-13073550" y="3398292"/>
                <a:ext cx="10868115" cy="4592474"/>
                <a:chOff x="-13073550" y="3398292"/>
                <a:chExt cx="10868115" cy="4592474"/>
              </a:xfrm>
              <a:grpFill/>
            </p:grpSpPr>
            <p:pic>
              <p:nvPicPr>
                <p:cNvPr id="67" name="Graphic 119">
                  <a:extLst>
                    <a:ext uri="{FF2B5EF4-FFF2-40B4-BE49-F238E27FC236}">
                      <a16:creationId xmlns:a16="http://schemas.microsoft.com/office/drawing/2014/main" id="{E7A9DA83-307E-75C5-6D49-C33300D194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8" name="Graphic 120">
                  <a:extLst>
                    <a:ext uri="{FF2B5EF4-FFF2-40B4-BE49-F238E27FC236}">
                      <a16:creationId xmlns:a16="http://schemas.microsoft.com/office/drawing/2014/main" id="{9BF718C3-4350-8C6E-ACB0-1528006C86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1" name="Group 113">
                <a:extLst>
                  <a:ext uri="{FF2B5EF4-FFF2-40B4-BE49-F238E27FC236}">
                    <a16:creationId xmlns:a16="http://schemas.microsoft.com/office/drawing/2014/main" id="{14AB939B-1110-BB97-35F1-0161D02AC9AD}"/>
                  </a:ext>
                </a:extLst>
              </p:cNvPr>
              <p:cNvGrpSpPr/>
              <p:nvPr/>
            </p:nvGrpSpPr>
            <p:grpSpPr>
              <a:xfrm rot="18000000">
                <a:off x="-13073550" y="3398292"/>
                <a:ext cx="10868115" cy="4592474"/>
                <a:chOff x="-13073550" y="3398292"/>
                <a:chExt cx="10868115" cy="4592474"/>
              </a:xfrm>
              <a:grpFill/>
            </p:grpSpPr>
            <p:pic>
              <p:nvPicPr>
                <p:cNvPr id="65" name="Graphic 117">
                  <a:extLst>
                    <a:ext uri="{FF2B5EF4-FFF2-40B4-BE49-F238E27FC236}">
                      <a16:creationId xmlns:a16="http://schemas.microsoft.com/office/drawing/2014/main" id="{2B06FD62-E42F-2398-17CF-3F5FAC3AD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6" name="Graphic 118">
                  <a:extLst>
                    <a:ext uri="{FF2B5EF4-FFF2-40B4-BE49-F238E27FC236}">
                      <a16:creationId xmlns:a16="http://schemas.microsoft.com/office/drawing/2014/main" id="{2E80DC89-AF6D-2DB1-C34D-55989B8F19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2" name="Group 114">
                <a:extLst>
                  <a:ext uri="{FF2B5EF4-FFF2-40B4-BE49-F238E27FC236}">
                    <a16:creationId xmlns:a16="http://schemas.microsoft.com/office/drawing/2014/main" id="{28455BCC-096B-B043-2C65-26DEF9225F6C}"/>
                  </a:ext>
                </a:extLst>
              </p:cNvPr>
              <p:cNvGrpSpPr/>
              <p:nvPr/>
            </p:nvGrpSpPr>
            <p:grpSpPr>
              <a:xfrm rot="3600000">
                <a:off x="-13073550" y="3398291"/>
                <a:ext cx="10868115" cy="4592474"/>
                <a:chOff x="-13073550" y="3398292"/>
                <a:chExt cx="10868115" cy="4592474"/>
              </a:xfrm>
              <a:grpFill/>
            </p:grpSpPr>
            <p:pic>
              <p:nvPicPr>
                <p:cNvPr id="63" name="Graphic 115">
                  <a:extLst>
                    <a:ext uri="{FF2B5EF4-FFF2-40B4-BE49-F238E27FC236}">
                      <a16:creationId xmlns:a16="http://schemas.microsoft.com/office/drawing/2014/main" id="{27B32EC2-3743-0FA4-60BE-73380A84FC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4" name="Graphic 116">
                  <a:extLst>
                    <a:ext uri="{FF2B5EF4-FFF2-40B4-BE49-F238E27FC236}">
                      <a16:creationId xmlns:a16="http://schemas.microsoft.com/office/drawing/2014/main" id="{64F351A4-8CB1-80D2-3457-D0E7D1C5E4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8" name="Graphic 5">
              <a:extLst>
                <a:ext uri="{FF2B5EF4-FFF2-40B4-BE49-F238E27FC236}">
                  <a16:creationId xmlns:a16="http://schemas.microsoft.com/office/drawing/2014/main" id="{3215DEDF-9607-BDC2-8EA8-1B5094DA6032}"/>
                </a:ext>
              </a:extLst>
            </p:cNvPr>
            <p:cNvGrpSpPr/>
            <p:nvPr/>
          </p:nvGrpSpPr>
          <p:grpSpPr>
            <a:xfrm rot="17096485">
              <a:off x="-6289091" y="799970"/>
              <a:ext cx="2039458" cy="2103885"/>
              <a:chOff x="4071312" y="2489702"/>
              <a:chExt cx="3527294" cy="3638722"/>
            </a:xfrm>
            <a:noFill/>
          </p:grpSpPr>
          <p:sp>
            <p:nvSpPr>
              <p:cNvPr id="48" name="Freeform: Shape 100">
                <a:extLst>
                  <a:ext uri="{FF2B5EF4-FFF2-40B4-BE49-F238E27FC236}">
                    <a16:creationId xmlns:a16="http://schemas.microsoft.com/office/drawing/2014/main" id="{D9B7DBE4-F90A-3C76-66A5-84972ED80066}"/>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9" name="Freeform: Shape 101">
                <a:extLst>
                  <a:ext uri="{FF2B5EF4-FFF2-40B4-BE49-F238E27FC236}">
                    <a16:creationId xmlns:a16="http://schemas.microsoft.com/office/drawing/2014/main" id="{94EC4B99-7059-0E41-5232-E3666D145757}"/>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102">
                <a:extLst>
                  <a:ext uri="{FF2B5EF4-FFF2-40B4-BE49-F238E27FC236}">
                    <a16:creationId xmlns:a16="http://schemas.microsoft.com/office/drawing/2014/main" id="{EC8F18AF-84A9-387C-86AF-D4EA5B7E2B88}"/>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103">
                <a:extLst>
                  <a:ext uri="{FF2B5EF4-FFF2-40B4-BE49-F238E27FC236}">
                    <a16:creationId xmlns:a16="http://schemas.microsoft.com/office/drawing/2014/main" id="{21126B89-B9E6-994E-9E74-9F3E0D180A21}"/>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104">
                <a:extLst>
                  <a:ext uri="{FF2B5EF4-FFF2-40B4-BE49-F238E27FC236}">
                    <a16:creationId xmlns:a16="http://schemas.microsoft.com/office/drawing/2014/main" id="{EE4FA5BD-EA4D-7380-C732-469E22BA273F}"/>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105">
                <a:extLst>
                  <a:ext uri="{FF2B5EF4-FFF2-40B4-BE49-F238E27FC236}">
                    <a16:creationId xmlns:a16="http://schemas.microsoft.com/office/drawing/2014/main" id="{0FCAD77B-B4F6-AF78-2F80-4502617B8A25}"/>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106">
                <a:extLst>
                  <a:ext uri="{FF2B5EF4-FFF2-40B4-BE49-F238E27FC236}">
                    <a16:creationId xmlns:a16="http://schemas.microsoft.com/office/drawing/2014/main" id="{57A3A560-4760-848A-E126-2C90EF805450}"/>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107">
                <a:extLst>
                  <a:ext uri="{FF2B5EF4-FFF2-40B4-BE49-F238E27FC236}">
                    <a16:creationId xmlns:a16="http://schemas.microsoft.com/office/drawing/2014/main" id="{95F9436F-F2CE-CA40-937D-31D6DEFF190B}"/>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108">
                <a:extLst>
                  <a:ext uri="{FF2B5EF4-FFF2-40B4-BE49-F238E27FC236}">
                    <a16:creationId xmlns:a16="http://schemas.microsoft.com/office/drawing/2014/main" id="{B8ACB37B-8E43-910B-E180-E824B8E61BD6}"/>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109">
                <a:extLst>
                  <a:ext uri="{FF2B5EF4-FFF2-40B4-BE49-F238E27FC236}">
                    <a16:creationId xmlns:a16="http://schemas.microsoft.com/office/drawing/2014/main" id="{5056EDEB-0808-B003-8B5F-CAA0286A990D}"/>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110">
                <a:extLst>
                  <a:ext uri="{FF2B5EF4-FFF2-40B4-BE49-F238E27FC236}">
                    <a16:creationId xmlns:a16="http://schemas.microsoft.com/office/drawing/2014/main" id="{18245F5B-3FB5-B1E7-0219-5CBFDEC42DD2}"/>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111">
                <a:extLst>
                  <a:ext uri="{FF2B5EF4-FFF2-40B4-BE49-F238E27FC236}">
                    <a16:creationId xmlns:a16="http://schemas.microsoft.com/office/drawing/2014/main" id="{E9B18F83-6CCF-9824-03B9-4FCB9D36055B}"/>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9" name="Graphic 5">
              <a:extLst>
                <a:ext uri="{FF2B5EF4-FFF2-40B4-BE49-F238E27FC236}">
                  <a16:creationId xmlns:a16="http://schemas.microsoft.com/office/drawing/2014/main" id="{10D03D59-7A42-03C8-68F2-D38A2B933E42}"/>
                </a:ext>
              </a:extLst>
            </p:cNvPr>
            <p:cNvGrpSpPr/>
            <p:nvPr/>
          </p:nvGrpSpPr>
          <p:grpSpPr>
            <a:xfrm rot="1530955">
              <a:off x="-6413599" y="569189"/>
              <a:ext cx="2476400" cy="2415487"/>
              <a:chOff x="4270587" y="2574268"/>
              <a:chExt cx="3544376" cy="3457192"/>
            </a:xfrm>
            <a:noFill/>
          </p:grpSpPr>
          <p:sp>
            <p:nvSpPr>
              <p:cNvPr id="36" name="Freeform: Shape 88">
                <a:extLst>
                  <a:ext uri="{FF2B5EF4-FFF2-40B4-BE49-F238E27FC236}">
                    <a16:creationId xmlns:a16="http://schemas.microsoft.com/office/drawing/2014/main" id="{EC0BE1F9-8FC7-56DB-672D-DE9C258BC998}"/>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7" name="Freeform: Shape 89">
                <a:extLst>
                  <a:ext uri="{FF2B5EF4-FFF2-40B4-BE49-F238E27FC236}">
                    <a16:creationId xmlns:a16="http://schemas.microsoft.com/office/drawing/2014/main" id="{448FFE3B-7637-3BA0-0E5B-531F5AF63D39}"/>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90">
                <a:extLst>
                  <a:ext uri="{FF2B5EF4-FFF2-40B4-BE49-F238E27FC236}">
                    <a16:creationId xmlns:a16="http://schemas.microsoft.com/office/drawing/2014/main" id="{EABC4476-1729-F826-59FE-94AED2F37CBE}"/>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91">
                <a:extLst>
                  <a:ext uri="{FF2B5EF4-FFF2-40B4-BE49-F238E27FC236}">
                    <a16:creationId xmlns:a16="http://schemas.microsoft.com/office/drawing/2014/main" id="{464F4CBF-32C5-1583-33D2-16C34BA0CC7C}"/>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92">
                <a:extLst>
                  <a:ext uri="{FF2B5EF4-FFF2-40B4-BE49-F238E27FC236}">
                    <a16:creationId xmlns:a16="http://schemas.microsoft.com/office/drawing/2014/main" id="{0F4621E9-537F-D289-2F3F-8B12D833A395}"/>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93">
                <a:extLst>
                  <a:ext uri="{FF2B5EF4-FFF2-40B4-BE49-F238E27FC236}">
                    <a16:creationId xmlns:a16="http://schemas.microsoft.com/office/drawing/2014/main" id="{193BECBC-E317-5D19-B352-B961E689E0AA}"/>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94">
                <a:extLst>
                  <a:ext uri="{FF2B5EF4-FFF2-40B4-BE49-F238E27FC236}">
                    <a16:creationId xmlns:a16="http://schemas.microsoft.com/office/drawing/2014/main" id="{D5678846-F3A0-3A54-9998-E6AE804DE16F}"/>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95">
                <a:extLst>
                  <a:ext uri="{FF2B5EF4-FFF2-40B4-BE49-F238E27FC236}">
                    <a16:creationId xmlns:a16="http://schemas.microsoft.com/office/drawing/2014/main" id="{38567786-8632-5420-E32F-C57B129B956A}"/>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96">
                <a:extLst>
                  <a:ext uri="{FF2B5EF4-FFF2-40B4-BE49-F238E27FC236}">
                    <a16:creationId xmlns:a16="http://schemas.microsoft.com/office/drawing/2014/main" id="{73FAF862-ED60-4ED9-137E-A2FCE866926A}"/>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97">
                <a:extLst>
                  <a:ext uri="{FF2B5EF4-FFF2-40B4-BE49-F238E27FC236}">
                    <a16:creationId xmlns:a16="http://schemas.microsoft.com/office/drawing/2014/main" id="{7A8890AF-ECFF-602F-F846-FE3CF77F2184}"/>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98">
                <a:extLst>
                  <a:ext uri="{FF2B5EF4-FFF2-40B4-BE49-F238E27FC236}">
                    <a16:creationId xmlns:a16="http://schemas.microsoft.com/office/drawing/2014/main" id="{443AB650-A853-9317-4F94-2A2899E6BE0C}"/>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99">
                <a:extLst>
                  <a:ext uri="{FF2B5EF4-FFF2-40B4-BE49-F238E27FC236}">
                    <a16:creationId xmlns:a16="http://schemas.microsoft.com/office/drawing/2014/main" id="{D62983FA-E3BD-E791-A101-F643361051F1}"/>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 name="Graphic 5">
              <a:extLst>
                <a:ext uri="{FF2B5EF4-FFF2-40B4-BE49-F238E27FC236}">
                  <a16:creationId xmlns:a16="http://schemas.microsoft.com/office/drawing/2014/main" id="{A60AF673-314B-4B91-BC50-77A061DF87EA}"/>
                </a:ext>
              </a:extLst>
            </p:cNvPr>
            <p:cNvGrpSpPr/>
            <p:nvPr/>
          </p:nvGrpSpPr>
          <p:grpSpPr>
            <a:xfrm rot="493675">
              <a:off x="-6806100" y="683790"/>
              <a:ext cx="3322111" cy="2161676"/>
              <a:chOff x="3224705" y="2448010"/>
              <a:chExt cx="5745675" cy="3738674"/>
            </a:xfrm>
            <a:noFill/>
          </p:grpSpPr>
          <p:sp>
            <p:nvSpPr>
              <p:cNvPr id="24" name="Freeform: Shape 76">
                <a:extLst>
                  <a:ext uri="{FF2B5EF4-FFF2-40B4-BE49-F238E27FC236}">
                    <a16:creationId xmlns:a16="http://schemas.microsoft.com/office/drawing/2014/main" id="{E6B74844-5510-9C05-BEFE-1EA9F67EACCF}"/>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5" name="Freeform: Shape 77">
                <a:extLst>
                  <a:ext uri="{FF2B5EF4-FFF2-40B4-BE49-F238E27FC236}">
                    <a16:creationId xmlns:a16="http://schemas.microsoft.com/office/drawing/2014/main" id="{F763EC24-4AD6-1D58-9BEF-B044321204CD}"/>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78">
                <a:extLst>
                  <a:ext uri="{FF2B5EF4-FFF2-40B4-BE49-F238E27FC236}">
                    <a16:creationId xmlns:a16="http://schemas.microsoft.com/office/drawing/2014/main" id="{F824B48E-6AF4-DD56-0E74-520631347CF1}"/>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79">
                <a:extLst>
                  <a:ext uri="{FF2B5EF4-FFF2-40B4-BE49-F238E27FC236}">
                    <a16:creationId xmlns:a16="http://schemas.microsoft.com/office/drawing/2014/main" id="{8DC2DB83-4676-38D0-4B0C-BCAEB4F2DEE7}"/>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80">
                <a:extLst>
                  <a:ext uri="{FF2B5EF4-FFF2-40B4-BE49-F238E27FC236}">
                    <a16:creationId xmlns:a16="http://schemas.microsoft.com/office/drawing/2014/main" id="{70741F5D-5DF0-7418-7D8B-72AD795D0E37}"/>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81">
                <a:extLst>
                  <a:ext uri="{FF2B5EF4-FFF2-40B4-BE49-F238E27FC236}">
                    <a16:creationId xmlns:a16="http://schemas.microsoft.com/office/drawing/2014/main" id="{7424B15F-223C-A0EE-172F-1562F19FEA64}"/>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82">
                <a:extLst>
                  <a:ext uri="{FF2B5EF4-FFF2-40B4-BE49-F238E27FC236}">
                    <a16:creationId xmlns:a16="http://schemas.microsoft.com/office/drawing/2014/main" id="{BE62A969-D2F9-7B60-DD33-6DF1CB54BD0D}"/>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83">
                <a:extLst>
                  <a:ext uri="{FF2B5EF4-FFF2-40B4-BE49-F238E27FC236}">
                    <a16:creationId xmlns:a16="http://schemas.microsoft.com/office/drawing/2014/main" id="{B8F59E81-5F71-38E4-F9C6-6AEFB74D119F}"/>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84">
                <a:extLst>
                  <a:ext uri="{FF2B5EF4-FFF2-40B4-BE49-F238E27FC236}">
                    <a16:creationId xmlns:a16="http://schemas.microsoft.com/office/drawing/2014/main" id="{8F78DAC7-527F-DA6E-F810-9E75FE4F8DF8}"/>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85">
                <a:extLst>
                  <a:ext uri="{FF2B5EF4-FFF2-40B4-BE49-F238E27FC236}">
                    <a16:creationId xmlns:a16="http://schemas.microsoft.com/office/drawing/2014/main" id="{98D5381D-9475-07C1-C60D-185361F4044F}"/>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86">
                <a:extLst>
                  <a:ext uri="{FF2B5EF4-FFF2-40B4-BE49-F238E27FC236}">
                    <a16:creationId xmlns:a16="http://schemas.microsoft.com/office/drawing/2014/main" id="{E24CC5D0-35F4-0854-71D2-14B1A8F7E0C6}"/>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87">
                <a:extLst>
                  <a:ext uri="{FF2B5EF4-FFF2-40B4-BE49-F238E27FC236}">
                    <a16:creationId xmlns:a16="http://schemas.microsoft.com/office/drawing/2014/main" id="{5F051D43-B99F-8F9C-EC2B-B9316FC2CA7F}"/>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1" name="Graphic 5">
              <a:extLst>
                <a:ext uri="{FF2B5EF4-FFF2-40B4-BE49-F238E27FC236}">
                  <a16:creationId xmlns:a16="http://schemas.microsoft.com/office/drawing/2014/main" id="{A25D8D68-38E8-8AD0-82D5-FCF50681F414}"/>
                </a:ext>
              </a:extLst>
            </p:cNvPr>
            <p:cNvGrpSpPr/>
            <p:nvPr/>
          </p:nvGrpSpPr>
          <p:grpSpPr>
            <a:xfrm rot="2104378">
              <a:off x="-6412178" y="232533"/>
              <a:ext cx="2239898" cy="2863531"/>
              <a:chOff x="4061078" y="1549502"/>
              <a:chExt cx="3873961" cy="4952549"/>
            </a:xfrm>
            <a:noFill/>
          </p:grpSpPr>
          <p:sp>
            <p:nvSpPr>
              <p:cNvPr id="12" name="Freeform: Shape 64">
                <a:extLst>
                  <a:ext uri="{FF2B5EF4-FFF2-40B4-BE49-F238E27FC236}">
                    <a16:creationId xmlns:a16="http://schemas.microsoft.com/office/drawing/2014/main" id="{659E4F3B-2FC0-C4A4-8084-255ECCC4F957}"/>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3" name="Freeform: Shape 65">
                <a:extLst>
                  <a:ext uri="{FF2B5EF4-FFF2-40B4-BE49-F238E27FC236}">
                    <a16:creationId xmlns:a16="http://schemas.microsoft.com/office/drawing/2014/main" id="{9E06754A-139A-0EAD-1F10-E41C2DA912B9}"/>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66">
                <a:extLst>
                  <a:ext uri="{FF2B5EF4-FFF2-40B4-BE49-F238E27FC236}">
                    <a16:creationId xmlns:a16="http://schemas.microsoft.com/office/drawing/2014/main" id="{87E78D7B-557B-E3E3-5A48-1FFB1D95C3D2}"/>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67">
                <a:extLst>
                  <a:ext uri="{FF2B5EF4-FFF2-40B4-BE49-F238E27FC236}">
                    <a16:creationId xmlns:a16="http://schemas.microsoft.com/office/drawing/2014/main" id="{F56BED85-9492-0D16-06F9-AFC7AFEB01B6}"/>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68">
                <a:extLst>
                  <a:ext uri="{FF2B5EF4-FFF2-40B4-BE49-F238E27FC236}">
                    <a16:creationId xmlns:a16="http://schemas.microsoft.com/office/drawing/2014/main" id="{31EB5C4A-AD0A-257E-5F1E-ADDF1C6C0F2C}"/>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69">
                <a:extLst>
                  <a:ext uri="{FF2B5EF4-FFF2-40B4-BE49-F238E27FC236}">
                    <a16:creationId xmlns:a16="http://schemas.microsoft.com/office/drawing/2014/main" id="{D57A63E9-595B-1D45-0424-E64F57853E5B}"/>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70">
                <a:extLst>
                  <a:ext uri="{FF2B5EF4-FFF2-40B4-BE49-F238E27FC236}">
                    <a16:creationId xmlns:a16="http://schemas.microsoft.com/office/drawing/2014/main" id="{75AA79CA-5648-DD79-A093-1D0C5FB22D59}"/>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71">
                <a:extLst>
                  <a:ext uri="{FF2B5EF4-FFF2-40B4-BE49-F238E27FC236}">
                    <a16:creationId xmlns:a16="http://schemas.microsoft.com/office/drawing/2014/main" id="{A1947BE3-A5D8-1AC8-6CCD-CABD813C4DF6}"/>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72">
                <a:extLst>
                  <a:ext uri="{FF2B5EF4-FFF2-40B4-BE49-F238E27FC236}">
                    <a16:creationId xmlns:a16="http://schemas.microsoft.com/office/drawing/2014/main" id="{8A97C23A-7404-DB18-8CC3-5587DD4315F5}"/>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73">
                <a:extLst>
                  <a:ext uri="{FF2B5EF4-FFF2-40B4-BE49-F238E27FC236}">
                    <a16:creationId xmlns:a16="http://schemas.microsoft.com/office/drawing/2014/main" id="{500E9FB5-6404-C99B-6CD0-76E555A6237F}"/>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74">
                <a:extLst>
                  <a:ext uri="{FF2B5EF4-FFF2-40B4-BE49-F238E27FC236}">
                    <a16:creationId xmlns:a16="http://schemas.microsoft.com/office/drawing/2014/main" id="{6D3DCAA7-04E4-1623-0330-9AD643782315}"/>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75">
                <a:extLst>
                  <a:ext uri="{FF2B5EF4-FFF2-40B4-BE49-F238E27FC236}">
                    <a16:creationId xmlns:a16="http://schemas.microsoft.com/office/drawing/2014/main" id="{C344B774-0023-5073-7A87-640F4BA4B668}"/>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4" name="Title 3">
            <a:extLst>
              <a:ext uri="{FF2B5EF4-FFF2-40B4-BE49-F238E27FC236}">
                <a16:creationId xmlns:a16="http://schemas.microsoft.com/office/drawing/2014/main" id="{F3F2FAAA-C3C5-BFDA-23FA-15EC837280DB}"/>
              </a:ext>
            </a:extLst>
          </p:cNvPr>
          <p:cNvSpPr>
            <a:spLocks noGrp="1"/>
          </p:cNvSpPr>
          <p:nvPr>
            <p:ph type="title"/>
          </p:nvPr>
        </p:nvSpPr>
        <p:spPr>
          <a:xfrm>
            <a:off x="588263" y="457200"/>
            <a:ext cx="11018520" cy="492443"/>
          </a:xfrm>
        </p:spPr>
        <p:txBody>
          <a:bodyPr/>
          <a:lstStyle/>
          <a:p>
            <a:r>
              <a:rPr lang="en-US" dirty="0"/>
              <a:t>Notable agentic frameworks</a:t>
            </a:r>
          </a:p>
        </p:txBody>
      </p:sp>
      <p:sp>
        <p:nvSpPr>
          <p:cNvPr id="5" name="Text Placeholder 1">
            <a:extLst>
              <a:ext uri="{FF2B5EF4-FFF2-40B4-BE49-F238E27FC236}">
                <a16:creationId xmlns:a16="http://schemas.microsoft.com/office/drawing/2014/main" id="{C72E5524-A235-D726-720B-9B4FD17CFB92}"/>
              </a:ext>
            </a:extLst>
          </p:cNvPr>
          <p:cNvSpPr txBox="1">
            <a:spLocks/>
          </p:cNvSpPr>
          <p:nvPr/>
        </p:nvSpPr>
        <p:spPr>
          <a:xfrm>
            <a:off x="5679671" y="1867239"/>
            <a:ext cx="6152408" cy="3954855"/>
          </a:xfrm>
          <a:prstGeom prst="rect">
            <a:avLst/>
          </a:prstGeom>
        </p:spPr>
        <p:txBody>
          <a:bodyPr vert="horz" wrap="square" lIns="182880" tIns="182880" rIns="182880" bIns="182880" numCol="2" rtlCol="0">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a:hlinkClick r:id="rId5"/>
              </a:rPr>
              <a:t>AgentVerse</a:t>
            </a:r>
            <a:endParaRPr lang="en-US" sz="2000" noProof="1"/>
          </a:p>
          <a:p>
            <a:r>
              <a:rPr lang="en-US" sz="2000" noProof="1">
                <a:hlinkClick r:id="rId6"/>
              </a:rPr>
              <a:t>Assistants API</a:t>
            </a:r>
            <a:endParaRPr lang="en-US" sz="2000" noProof="1">
              <a:hlinkClick r:id="rId7"/>
            </a:endParaRPr>
          </a:p>
          <a:p>
            <a:r>
              <a:rPr lang="en-US" sz="2000" noProof="1">
                <a:hlinkClick r:id="rId7"/>
              </a:rPr>
              <a:t>AutoGPT + P</a:t>
            </a:r>
            <a:endParaRPr lang="en-US" sz="2000" noProof="1"/>
          </a:p>
          <a:p>
            <a:r>
              <a:rPr lang="en-US" sz="2000" noProof="1">
                <a:hlinkClick r:id="rId8"/>
              </a:rPr>
              <a:t>BabyAGI</a:t>
            </a:r>
            <a:endParaRPr lang="en-US" sz="2000" noProof="1"/>
          </a:p>
          <a:p>
            <a:r>
              <a:rPr lang="en-US" sz="2000" noProof="1">
                <a:hlinkClick r:id="rId9"/>
              </a:rPr>
              <a:t>BigAGI</a:t>
            </a:r>
            <a:endParaRPr lang="en-US" sz="2000" noProof="1"/>
          </a:p>
          <a:p>
            <a:r>
              <a:rPr lang="en-US" sz="2000" noProof="1">
                <a:hlinkClick r:id="rId10"/>
              </a:rPr>
              <a:t>CrewAI</a:t>
            </a:r>
            <a:endParaRPr lang="en-US" sz="2000" noProof="1"/>
          </a:p>
          <a:p>
            <a:r>
              <a:rPr lang="en-US" sz="2000" noProof="1">
                <a:hlinkClick r:id="rId11"/>
              </a:rPr>
              <a:t>DyLAN</a:t>
            </a:r>
            <a:endParaRPr lang="en-US" sz="2000" noProof="1"/>
          </a:p>
          <a:p>
            <a:r>
              <a:rPr lang="en-US" sz="2000" noProof="1">
                <a:hlinkClick r:id="rId12"/>
              </a:rPr>
              <a:t>Langchain</a:t>
            </a:r>
            <a:endParaRPr lang="en-US" sz="2000" noProof="1">
              <a:hlinkClick r:id="rId13"/>
            </a:endParaRPr>
          </a:p>
          <a:p>
            <a:r>
              <a:rPr lang="en-US" sz="2000" noProof="1">
                <a:hlinkClick r:id="rId13"/>
              </a:rPr>
              <a:t>LATS</a:t>
            </a:r>
            <a:endParaRPr lang="en-US" sz="2000" noProof="1"/>
          </a:p>
          <a:p>
            <a:r>
              <a:rPr lang="en-US" sz="2000" noProof="1">
                <a:hlinkClick r:id="rId14"/>
              </a:rPr>
              <a:t>MetaGPT</a:t>
            </a:r>
            <a:endParaRPr lang="en-US" sz="2000" noProof="1"/>
          </a:p>
          <a:p>
            <a:r>
              <a:rPr lang="en-US" sz="2000" noProof="1">
                <a:hlinkClick r:id="rId15"/>
              </a:rPr>
              <a:t>ReAct</a:t>
            </a:r>
            <a:endParaRPr lang="en-US" sz="2000" noProof="1"/>
          </a:p>
          <a:p>
            <a:r>
              <a:rPr lang="en-US" sz="2000" noProof="1">
                <a:hlinkClick r:id="rId16"/>
              </a:rPr>
              <a:t>RAISE</a:t>
            </a:r>
            <a:endParaRPr lang="en-US" sz="2000" noProof="1"/>
          </a:p>
          <a:p>
            <a:r>
              <a:rPr lang="en-US" sz="2000" noProof="1">
                <a:hlinkClick r:id="rId17"/>
              </a:rPr>
              <a:t>Reflexion</a:t>
            </a:r>
            <a:endParaRPr lang="en-US" sz="2000" noProof="1"/>
          </a:p>
        </p:txBody>
      </p:sp>
      <p:sp>
        <p:nvSpPr>
          <p:cNvPr id="7" name="Text Placeholder 1">
            <a:extLst>
              <a:ext uri="{FF2B5EF4-FFF2-40B4-BE49-F238E27FC236}">
                <a16:creationId xmlns:a16="http://schemas.microsoft.com/office/drawing/2014/main" id="{62985D5E-2270-3832-81E5-68BE6D2E972E}"/>
              </a:ext>
            </a:extLst>
          </p:cNvPr>
          <p:cNvSpPr txBox="1">
            <a:spLocks/>
          </p:cNvSpPr>
          <p:nvPr/>
        </p:nvSpPr>
        <p:spPr>
          <a:xfrm>
            <a:off x="1299675" y="2107751"/>
            <a:ext cx="3222172" cy="3673606"/>
          </a:xfrm>
          <a:prstGeom prst="rect">
            <a:avLst/>
          </a:prstGeom>
          <a:noFill/>
          <a:ln w="19050">
            <a:noFill/>
          </a:ln>
        </p:spPr>
        <p:txBody>
          <a:bodyPr vert="horz" wrap="square" lIns="182880" tIns="182880" rIns="182880" bIns="182880" numCol="1" rtlCol="0">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noProof="1">
                <a:solidFill>
                  <a:schemeClr val="accent1"/>
                </a:solidFill>
                <a:hlinkClick r:id="rId18">
                  <a:extLst>
                    <a:ext uri="{A12FA001-AC4F-418D-AE19-62706E023703}">
                      <ahyp:hlinkClr xmlns:ahyp="http://schemas.microsoft.com/office/drawing/2018/hyperlinkcolor" val="tx"/>
                    </a:ext>
                  </a:extLst>
                </a:hlinkClick>
              </a:rPr>
              <a:t>AutoDev</a:t>
            </a:r>
            <a:endParaRPr lang="en-US" sz="2000" noProof="1">
              <a:solidFill>
                <a:schemeClr val="accent1"/>
              </a:solidFill>
              <a:hlinkClick r:id="rId19">
                <a:extLst>
                  <a:ext uri="{A12FA001-AC4F-418D-AE19-62706E023703}">
                    <ahyp:hlinkClr xmlns:ahyp="http://schemas.microsoft.com/office/drawing/2018/hyperlinkcolor" val="tx"/>
                  </a:ext>
                </a:extLst>
              </a:hlinkClick>
            </a:endParaRPr>
          </a:p>
          <a:p>
            <a:r>
              <a:rPr lang="en-US" sz="2000" noProof="1">
                <a:solidFill>
                  <a:schemeClr val="accent1"/>
                </a:solidFill>
                <a:hlinkClick r:id="rId19">
                  <a:extLst>
                    <a:ext uri="{A12FA001-AC4F-418D-AE19-62706E023703}">
                      <ahyp:hlinkClr xmlns:ahyp="http://schemas.microsoft.com/office/drawing/2018/hyperlinkcolor" val="tx"/>
                    </a:ext>
                  </a:extLst>
                </a:hlinkClick>
              </a:rPr>
              <a:t>AutoGen</a:t>
            </a:r>
            <a:endParaRPr lang="en-US" sz="2000" noProof="1">
              <a:solidFill>
                <a:schemeClr val="accent1"/>
              </a:solidFill>
            </a:endParaRPr>
          </a:p>
          <a:p>
            <a:r>
              <a:rPr lang="en-US" sz="2000" noProof="1">
                <a:solidFill>
                  <a:schemeClr val="accent1"/>
                </a:solidFill>
                <a:hlinkClick r:id="rId20">
                  <a:extLst>
                    <a:ext uri="{A12FA001-AC4F-418D-AE19-62706E023703}">
                      <ahyp:hlinkClr xmlns:ahyp="http://schemas.microsoft.com/office/drawing/2018/hyperlinkcolor" val="tx"/>
                    </a:ext>
                  </a:extLst>
                </a:hlinkClick>
              </a:rPr>
              <a:t>MemGPT</a:t>
            </a:r>
            <a:endParaRPr lang="en-US" sz="2000" noProof="1">
              <a:solidFill>
                <a:schemeClr val="accent1"/>
              </a:solidFill>
              <a:hlinkClick r:id="rId14">
                <a:extLst>
                  <a:ext uri="{A12FA001-AC4F-418D-AE19-62706E023703}">
                    <ahyp:hlinkClr xmlns:ahyp="http://schemas.microsoft.com/office/drawing/2018/hyperlinkcolor" val="tx"/>
                  </a:ext>
                </a:extLst>
              </a:hlinkClick>
            </a:endParaRPr>
          </a:p>
          <a:p>
            <a:r>
              <a:rPr lang="en-US" sz="2000" noProof="1">
                <a:solidFill>
                  <a:schemeClr val="accent1"/>
                </a:solidFill>
                <a:hlinkClick r:id="rId21">
                  <a:extLst>
                    <a:ext uri="{A12FA001-AC4F-418D-AE19-62706E023703}">
                      <ahyp:hlinkClr xmlns:ahyp="http://schemas.microsoft.com/office/drawing/2018/hyperlinkcolor" val="tx"/>
                    </a:ext>
                  </a:extLst>
                </a:hlinkClick>
              </a:rPr>
              <a:t>GraphRAG</a:t>
            </a:r>
            <a:endParaRPr lang="en-US" sz="2000" noProof="1">
              <a:solidFill>
                <a:schemeClr val="accent1"/>
              </a:solidFill>
            </a:endParaRPr>
          </a:p>
          <a:p>
            <a:r>
              <a:rPr lang="en-US" sz="2000" noProof="1">
                <a:solidFill>
                  <a:schemeClr val="accent1"/>
                </a:solidFill>
                <a:hlinkClick r:id="rId22">
                  <a:extLst>
                    <a:ext uri="{A12FA001-AC4F-418D-AE19-62706E023703}">
                      <ahyp:hlinkClr xmlns:ahyp="http://schemas.microsoft.com/office/drawing/2018/hyperlinkcolor" val="tx"/>
                    </a:ext>
                  </a:extLst>
                </a:hlinkClick>
              </a:rPr>
              <a:t>Promptflow</a:t>
            </a:r>
            <a:endParaRPr lang="en-US" sz="2000" noProof="1">
              <a:solidFill>
                <a:schemeClr val="accent1"/>
              </a:solidFill>
            </a:endParaRPr>
          </a:p>
          <a:p>
            <a:r>
              <a:rPr lang="en-US" sz="2000" noProof="1">
                <a:solidFill>
                  <a:schemeClr val="accent1"/>
                </a:solidFill>
                <a:hlinkClick r:id="rId23">
                  <a:extLst>
                    <a:ext uri="{A12FA001-AC4F-418D-AE19-62706E023703}">
                      <ahyp:hlinkClr xmlns:ahyp="http://schemas.microsoft.com/office/drawing/2018/hyperlinkcolor" val="tx"/>
                    </a:ext>
                  </a:extLst>
                </a:hlinkClick>
              </a:rPr>
              <a:t>Semantic Kernel</a:t>
            </a:r>
            <a:endParaRPr lang="en-US" sz="2000" noProof="1">
              <a:solidFill>
                <a:schemeClr val="accent1"/>
              </a:solidFill>
            </a:endParaRPr>
          </a:p>
          <a:p>
            <a:r>
              <a:rPr lang="en-US" sz="2000" noProof="1">
                <a:solidFill>
                  <a:schemeClr val="accent1"/>
                </a:solidFill>
                <a:hlinkClick r:id="rId24">
                  <a:extLst>
                    <a:ext uri="{A12FA001-AC4F-418D-AE19-62706E023703}">
                      <ahyp:hlinkClr xmlns:ahyp="http://schemas.microsoft.com/office/drawing/2018/hyperlinkcolor" val="tx"/>
                    </a:ext>
                  </a:extLst>
                </a:hlinkClick>
              </a:rPr>
              <a:t>Taskweaver</a:t>
            </a:r>
            <a:endParaRPr lang="en-US" sz="2000" noProof="1">
              <a:solidFill>
                <a:schemeClr val="accent1"/>
              </a:solidFill>
            </a:endParaRPr>
          </a:p>
        </p:txBody>
      </p:sp>
      <p:sp>
        <p:nvSpPr>
          <p:cNvPr id="70" name="Espace réservé du contenu 2">
            <a:extLst>
              <a:ext uri="{FF2B5EF4-FFF2-40B4-BE49-F238E27FC236}">
                <a16:creationId xmlns:a16="http://schemas.microsoft.com/office/drawing/2014/main" id="{9434F243-60AF-5FE3-B118-8F595F7009BA}"/>
              </a:ext>
            </a:extLst>
          </p:cNvPr>
          <p:cNvSpPr txBox="1">
            <a:spLocks/>
          </p:cNvSpPr>
          <p:nvPr/>
        </p:nvSpPr>
        <p:spPr>
          <a:xfrm>
            <a:off x="1780958" y="1467800"/>
            <a:ext cx="2236217" cy="307777"/>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spc="-19" noProof="0" dirty="0">
                <a:ln w="3175">
                  <a:noFill/>
                </a:ln>
                <a:latin typeface="+mj-lt"/>
              </a:rPr>
              <a:t>From Microsoft</a:t>
            </a:r>
            <a:endParaRPr lang="en-US" noProof="0" dirty="0"/>
          </a:p>
        </p:txBody>
      </p:sp>
    </p:spTree>
    <p:extLst>
      <p:ext uri="{BB962C8B-B14F-4D97-AF65-F5344CB8AC3E}">
        <p14:creationId xmlns:p14="http://schemas.microsoft.com/office/powerpoint/2010/main" val="363795303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B1B4B-72E1-6B61-BE51-5EFBEBBF8C19}"/>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1687A8B2-CD20-F412-9893-076C91313173}"/>
              </a:ext>
            </a:extLst>
          </p:cNvPr>
          <p:cNvSpPr>
            <a:spLocks noGrp="1"/>
          </p:cNvSpPr>
          <p:nvPr>
            <p:ph type="title"/>
          </p:nvPr>
        </p:nvSpPr>
        <p:spPr>
          <a:xfrm>
            <a:off x="585216" y="3269068"/>
            <a:ext cx="9144000" cy="498598"/>
          </a:xfrm>
        </p:spPr>
        <p:txBody>
          <a:bodyPr/>
          <a:lstStyle/>
          <a:p>
            <a:r>
              <a:rPr lang="en-US" dirty="0"/>
              <a:t>Key applications of AI agents</a:t>
            </a:r>
            <a:endParaRPr lang="en-US" dirty="0">
              <a:latin typeface="+mn-lt"/>
            </a:endParaRPr>
          </a:p>
        </p:txBody>
      </p:sp>
    </p:spTree>
    <p:extLst>
      <p:ext uri="{BB962C8B-B14F-4D97-AF65-F5344CB8AC3E}">
        <p14:creationId xmlns:p14="http://schemas.microsoft.com/office/powerpoint/2010/main" val="216955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243F04-A8C9-54F3-9A7A-6D4550EE5BFB}"/>
              </a:ext>
            </a:extLst>
          </p:cNvPr>
          <p:cNvSpPr>
            <a:spLocks noGrp="1"/>
          </p:cNvSpPr>
          <p:nvPr>
            <p:ph type="title"/>
          </p:nvPr>
        </p:nvSpPr>
        <p:spPr/>
        <p:txBody>
          <a:bodyPr/>
          <a:lstStyle/>
          <a:p>
            <a:r>
              <a:rPr lang="en-US" noProof="0" dirty="0"/>
              <a:t>Wide spectrum of applications</a:t>
            </a:r>
          </a:p>
        </p:txBody>
      </p:sp>
      <p:pic>
        <p:nvPicPr>
          <p:cNvPr id="5" name="Image 4" descr="Une image contenant texte, cercle, disque compact&#10;&#10;Description générée automatiquement">
            <a:extLst>
              <a:ext uri="{FF2B5EF4-FFF2-40B4-BE49-F238E27FC236}">
                <a16:creationId xmlns:a16="http://schemas.microsoft.com/office/drawing/2014/main" id="{0EA41C6B-4CB7-FAB3-D343-479E5DB98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7858" y="1088485"/>
            <a:ext cx="5456283" cy="5368983"/>
          </a:xfrm>
          <a:prstGeom prst="rect">
            <a:avLst/>
          </a:prstGeom>
        </p:spPr>
      </p:pic>
    </p:spTree>
    <p:extLst>
      <p:ext uri="{BB962C8B-B14F-4D97-AF65-F5344CB8AC3E}">
        <p14:creationId xmlns:p14="http://schemas.microsoft.com/office/powerpoint/2010/main" val="9589697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C7AB1995-1D6E-D0FF-CED3-B98F8180474C}"/>
              </a:ext>
            </a:extLst>
          </p:cNvPr>
          <p:cNvSpPr txBox="1"/>
          <p:nvPr/>
        </p:nvSpPr>
        <p:spPr>
          <a:xfrm>
            <a:off x="520651" y="1285448"/>
            <a:ext cx="5337011" cy="3416320"/>
          </a:xfrm>
          <a:prstGeom prst="rect">
            <a:avLst/>
          </a:prstGeom>
          <a:noFill/>
        </p:spPr>
        <p:txBody>
          <a:bodyPr wrap="square">
            <a:spAutoFit/>
          </a:bodyPr>
          <a:lstStyle/>
          <a:p>
            <a:r>
              <a:rPr lang="fr-FR" sz="4800" b="0" i="0" noProof="0" dirty="0">
                <a:solidFill>
                  <a:srgbClr val="000000"/>
                </a:solidFill>
                <a:effectLst/>
                <a:latin typeface="+mj-lt"/>
              </a:rPr>
              <a:t>“</a:t>
            </a:r>
            <a:r>
              <a:rPr lang="en-US" sz="2400" b="0" i="0" noProof="0" dirty="0">
                <a:solidFill>
                  <a:srgbClr val="000000"/>
                </a:solidFill>
                <a:effectLst/>
                <a:latin typeface="+mj-lt"/>
              </a:rPr>
              <a:t>Agents are not only going to change how everyone interacts with computers. They’re also going to upend the software industry, bringing about the biggest revolution in computing since we went from typing commands to tapping on icons.”</a:t>
            </a:r>
            <a:endParaRPr lang="fr-FR" sz="2400" noProof="0" dirty="0">
              <a:latin typeface="+mj-lt"/>
            </a:endParaRPr>
          </a:p>
        </p:txBody>
      </p:sp>
      <p:sp>
        <p:nvSpPr>
          <p:cNvPr id="5" name="ZoneTexte 4">
            <a:extLst>
              <a:ext uri="{FF2B5EF4-FFF2-40B4-BE49-F238E27FC236}">
                <a16:creationId xmlns:a16="http://schemas.microsoft.com/office/drawing/2014/main" id="{152437FE-9B28-8CB9-3CFA-D07A65C20503}"/>
              </a:ext>
            </a:extLst>
          </p:cNvPr>
          <p:cNvSpPr txBox="1"/>
          <p:nvPr/>
        </p:nvSpPr>
        <p:spPr>
          <a:xfrm>
            <a:off x="2461319" y="5153102"/>
            <a:ext cx="3031958" cy="646331"/>
          </a:xfrm>
          <a:prstGeom prst="rect">
            <a:avLst/>
          </a:prstGeom>
          <a:noFill/>
        </p:spPr>
        <p:txBody>
          <a:bodyPr wrap="square">
            <a:spAutoFit/>
          </a:bodyPr>
          <a:lstStyle/>
          <a:p>
            <a:r>
              <a:rPr lang="fr-FR" b="1" i="0" noProof="0" dirty="0">
                <a:solidFill>
                  <a:srgbClr val="000000"/>
                </a:solidFill>
                <a:effectLst/>
                <a:latin typeface="+mj-lt"/>
              </a:rPr>
              <a:t>Bill Gates  </a:t>
            </a:r>
            <a:r>
              <a:rPr lang="fr-FR" noProof="0" dirty="0">
                <a:hlinkClick r:id="rId3"/>
              </a:rPr>
              <a:t>gatesnotes.com/AI-agents</a:t>
            </a:r>
            <a:endParaRPr lang="fr-FR" b="1" noProof="0" dirty="0"/>
          </a:p>
        </p:txBody>
      </p:sp>
      <p:pic>
        <p:nvPicPr>
          <p:cNvPr id="1026" name="Picture 2" descr="Bill Gates to address leaders at African Union Summit 2019 - Eagle Online">
            <a:extLst>
              <a:ext uri="{FF2B5EF4-FFF2-40B4-BE49-F238E27FC236}">
                <a16:creationId xmlns:a16="http://schemas.microsoft.com/office/drawing/2014/main" id="{5ECF9A26-9DA4-E736-BEC2-AC1BE85A5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339" y="916119"/>
            <a:ext cx="5337011" cy="5337011"/>
          </a:xfrm>
          <a:prstGeom prst="rect">
            <a:avLst/>
          </a:prstGeom>
          <a:ln>
            <a:no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86089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E8D190-C79E-0A64-F317-A7C713A54E21}"/>
              </a:ext>
            </a:extLst>
          </p:cNvPr>
          <p:cNvSpPr>
            <a:spLocks noGrp="1"/>
          </p:cNvSpPr>
          <p:nvPr>
            <p:ph type="title"/>
          </p:nvPr>
        </p:nvSpPr>
        <p:spPr>
          <a:xfrm>
            <a:off x="585403" y="375731"/>
            <a:ext cx="11018520" cy="492443"/>
          </a:xfrm>
        </p:spPr>
        <p:txBody>
          <a:bodyPr/>
          <a:lstStyle/>
          <a:p>
            <a:r>
              <a:rPr lang="en-US" dirty="0"/>
              <a:t>Key use cases across industries</a:t>
            </a:r>
          </a:p>
        </p:txBody>
      </p:sp>
      <p:sp>
        <p:nvSpPr>
          <p:cNvPr id="4" name="Content Placeholder 2">
            <a:extLst>
              <a:ext uri="{FF2B5EF4-FFF2-40B4-BE49-F238E27FC236}">
                <a16:creationId xmlns:a16="http://schemas.microsoft.com/office/drawing/2014/main" id="{60C082E4-049E-CA50-40FE-02459D020619}"/>
              </a:ext>
            </a:extLst>
          </p:cNvPr>
          <p:cNvSpPr>
            <a:spLocks noGrp="1"/>
          </p:cNvSpPr>
          <p:nvPr>
            <p:ph sz="quarter" idx="10"/>
          </p:nvPr>
        </p:nvSpPr>
        <p:spPr>
          <a:xfrm>
            <a:off x="585085" y="1249326"/>
            <a:ext cx="11018838" cy="276999"/>
          </a:xfrm>
        </p:spPr>
        <p:txBody>
          <a:bodyPr/>
          <a:lstStyle/>
          <a:p>
            <a:pPr marL="0" marR="0" lvl="0" indent="0" defTabSz="914400" rtl="0" eaLnBrk="1" fontAlgn="auto" latinLnBrk="0" hangingPunct="1">
              <a:lnSpc>
                <a:spcPct val="90000"/>
              </a:lnSpc>
              <a:spcBef>
                <a:spcPts val="0"/>
              </a:spcBef>
              <a:spcAft>
                <a:spcPts val="0"/>
              </a:spcAft>
              <a:buClrTx/>
              <a:buSzTx/>
              <a:buFontTx/>
              <a:buNone/>
              <a:tabLst/>
              <a:defRPr/>
            </a:pPr>
            <a:r>
              <a:rPr lang="fr-FR" sz="20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AI agents workflows </a:t>
            </a:r>
            <a:r>
              <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rPr>
              <a:t>can enhance efficiency, accuracy, and customer satisfaction</a:t>
            </a:r>
          </a:p>
        </p:txBody>
      </p:sp>
      <p:grpSp>
        <p:nvGrpSpPr>
          <p:cNvPr id="5" name="Group 4">
            <a:extLst>
              <a:ext uri="{FF2B5EF4-FFF2-40B4-BE49-F238E27FC236}">
                <a16:creationId xmlns:a16="http://schemas.microsoft.com/office/drawing/2014/main" id="{E6ABA3C8-6FCD-5895-A833-DC6196507EE6}"/>
              </a:ext>
            </a:extLst>
          </p:cNvPr>
          <p:cNvGrpSpPr/>
          <p:nvPr/>
        </p:nvGrpSpPr>
        <p:grpSpPr>
          <a:xfrm>
            <a:off x="631246" y="1988942"/>
            <a:ext cx="10937633" cy="3859722"/>
            <a:chOff x="799698" y="2242191"/>
            <a:chExt cx="10937633" cy="2176853"/>
          </a:xfrm>
        </p:grpSpPr>
        <p:sp>
          <p:nvSpPr>
            <p:cNvPr id="6" name="Rectangle: Rounded Corners 6">
              <a:extLst>
                <a:ext uri="{FF2B5EF4-FFF2-40B4-BE49-F238E27FC236}">
                  <a16:creationId xmlns:a16="http://schemas.microsoft.com/office/drawing/2014/main" id="{8F70A7A6-43C4-36DF-BC9C-0B1F60507450}"/>
                </a:ext>
                <a:ext uri="{C183D7F6-B498-43B3-948B-1728B52AA6E4}">
                  <adec:decorative xmlns:adec="http://schemas.microsoft.com/office/drawing/2017/decorative" val="1"/>
                </a:ext>
              </a:extLst>
            </p:cNvPr>
            <p:cNvSpPr/>
            <p:nvPr/>
          </p:nvSpPr>
          <p:spPr>
            <a:xfrm>
              <a:off x="799698" y="2242191"/>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7" name="Text Placeholder 45216">
              <a:extLst>
                <a:ext uri="{FF2B5EF4-FFF2-40B4-BE49-F238E27FC236}">
                  <a16:creationId xmlns:a16="http://schemas.microsoft.com/office/drawing/2014/main" id="{5FBBFA59-9FAD-D57D-33E3-CC9E1F5CAC9A}"/>
                </a:ext>
              </a:extLst>
            </p:cNvPr>
            <p:cNvSpPr txBox="1">
              <a:spLocks/>
            </p:cNvSpPr>
            <p:nvPr/>
          </p:nvSpPr>
          <p:spPr>
            <a:xfrm>
              <a:off x="995398" y="2764015"/>
              <a:ext cx="2124018" cy="151554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Assists employees in booking business trips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Integrates with Tripadvisor, Outlook, and SharePoint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Books vi</a:t>
              </a:r>
              <a:r>
                <a:rPr lang="en-US" sz="1100" b="0">
                  <a:latin typeface="Segoe Sans Text"/>
                  <a:cs typeface="Segoe Sans Text Semibold" pitchFamily="2" charset="0"/>
                </a:rPr>
                <a:t>a Teams chat or email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Uses OCR to gather receipts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Automates expense report submission and tracking</a:t>
              </a: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8" name="Text Placeholder 45216">
              <a:extLst>
                <a:ext uri="{FF2B5EF4-FFF2-40B4-BE49-F238E27FC236}">
                  <a16:creationId xmlns:a16="http://schemas.microsoft.com/office/drawing/2014/main" id="{BF2AB226-8594-38E9-ED1F-55DA9BDB1EC5}"/>
                </a:ext>
              </a:extLst>
            </p:cNvPr>
            <p:cNvSpPr txBox="1">
              <a:spLocks/>
            </p:cNvSpPr>
            <p:nvPr/>
          </p:nvSpPr>
          <p:spPr>
            <a:xfrm>
              <a:off x="993133" y="2437438"/>
              <a:ext cx="2046000" cy="240018"/>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Travel booking &amp; expense management</a:t>
              </a:r>
            </a:p>
          </p:txBody>
        </p:sp>
        <p:sp>
          <p:nvSpPr>
            <p:cNvPr id="10" name="Rectangle: Rounded Corners 16">
              <a:extLst>
                <a:ext uri="{FF2B5EF4-FFF2-40B4-BE49-F238E27FC236}">
                  <a16:creationId xmlns:a16="http://schemas.microsoft.com/office/drawing/2014/main" id="{A47EB846-5897-73D9-A088-30615FDB991A}"/>
                </a:ext>
                <a:ext uri="{C183D7F6-B498-43B3-948B-1728B52AA6E4}">
                  <adec:decorative xmlns:adec="http://schemas.microsoft.com/office/drawing/2017/decorative" val="1"/>
                </a:ext>
              </a:extLst>
            </p:cNvPr>
            <p:cNvSpPr/>
            <p:nvPr/>
          </p:nvSpPr>
          <p:spPr>
            <a:xfrm>
              <a:off x="3605853" y="2242191"/>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1" name="Text Placeholder 45216">
              <a:extLst>
                <a:ext uri="{FF2B5EF4-FFF2-40B4-BE49-F238E27FC236}">
                  <a16:creationId xmlns:a16="http://schemas.microsoft.com/office/drawing/2014/main" id="{B67F15F3-2FEF-290F-6838-6BCF84EFCE17}"/>
                </a:ext>
              </a:extLst>
            </p:cNvPr>
            <p:cNvSpPr txBox="1">
              <a:spLocks/>
            </p:cNvSpPr>
            <p:nvPr/>
          </p:nvSpPr>
          <p:spPr>
            <a:xfrm>
              <a:off x="3803426" y="2764015"/>
              <a:ext cx="2124018" cy="1515542"/>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Personalized onboarding assistant for new hires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a:rPr>
                <a:t>Uses LLMs grounded in HR data from SharePoint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Provide relevant training materials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a:rPr>
                <a:t>Schedule orientations and set up software accounts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Monitor task completion and ensure efficient onboarding </a:t>
              </a:r>
            </a:p>
          </p:txBody>
        </p:sp>
        <p:sp>
          <p:nvSpPr>
            <p:cNvPr id="12" name="Text Placeholder 45216">
              <a:extLst>
                <a:ext uri="{FF2B5EF4-FFF2-40B4-BE49-F238E27FC236}">
                  <a16:creationId xmlns:a16="http://schemas.microsoft.com/office/drawing/2014/main" id="{40D10DDC-A585-B2B8-3ADF-E9C043090789}"/>
                </a:ext>
              </a:extLst>
            </p:cNvPr>
            <p:cNvSpPr txBox="1">
              <a:spLocks/>
            </p:cNvSpPr>
            <p:nvPr/>
          </p:nvSpPr>
          <p:spPr>
            <a:xfrm>
              <a:off x="3803426" y="2458272"/>
              <a:ext cx="2124018" cy="19835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Employee</a:t>
              </a:r>
              <a:r>
                <a:rPr lang="en-US" sz="1400" b="1" dirty="0">
                  <a:solidFill>
                    <a:srgbClr val="000000"/>
                  </a:solidFill>
                  <a:latin typeface="Segoe Sans Text Semibold"/>
                  <a:cs typeface="Segoe Sans Text Semibold" pitchFamily="2" charset="0"/>
                </a:rPr>
                <a:t> onboarding </a:t>
              </a:r>
              <a:endPar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endParaRPr>
            </a:p>
          </p:txBody>
        </p:sp>
        <p:sp>
          <p:nvSpPr>
            <p:cNvPr id="14" name="Rectangle: Rounded Corners 20">
              <a:extLst>
                <a:ext uri="{FF2B5EF4-FFF2-40B4-BE49-F238E27FC236}">
                  <a16:creationId xmlns:a16="http://schemas.microsoft.com/office/drawing/2014/main" id="{221DF17F-279F-55DB-BF7C-C81CCC84EF63}"/>
                </a:ext>
                <a:ext uri="{C183D7F6-B498-43B3-948B-1728B52AA6E4}">
                  <adec:decorative xmlns:adec="http://schemas.microsoft.com/office/drawing/2017/decorative" val="1"/>
                </a:ext>
              </a:extLst>
            </p:cNvPr>
            <p:cNvSpPr/>
            <p:nvPr/>
          </p:nvSpPr>
          <p:spPr>
            <a:xfrm>
              <a:off x="6412009" y="2242193"/>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5" name="Text Placeholder 45216">
              <a:extLst>
                <a:ext uri="{FF2B5EF4-FFF2-40B4-BE49-F238E27FC236}">
                  <a16:creationId xmlns:a16="http://schemas.microsoft.com/office/drawing/2014/main" id="{2EFC8B3C-BE8D-93C9-CF73-37F21DF34F51}"/>
                </a:ext>
              </a:extLst>
            </p:cNvPr>
            <p:cNvSpPr txBox="1">
              <a:spLocks/>
            </p:cNvSpPr>
            <p:nvPr/>
          </p:nvSpPr>
          <p:spPr>
            <a:xfrm>
              <a:off x="6609582" y="2764015"/>
              <a:ext cx="2124018" cy="151554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Diagnoses issues by referencing history and product manuals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Provides tailored solutions or escalates through automated workflows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Creates tickets and schedules follow-ups </a:t>
              </a:r>
              <a:endParaRPr lang="en-US" sz="1100" b="0">
                <a:latin typeface="Segoe Sans Text"/>
                <a:cs typeface="Segoe Sans Text Semibold" pitchFamily="2" charset="0"/>
              </a:endParaRP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Updates CRM records, enhancing future support  </a:t>
              </a:r>
              <a:endParaRPr kumimoji="0" lang="en-US" sz="1100" b="0" i="0" u="none" strike="noStrike" kern="1200" cap="none" spc="0" normalizeH="0" baseline="0" noProof="0" dirty="0">
                <a:ln>
                  <a:noFill/>
                </a:ln>
                <a:solidFill>
                  <a:srgbClr val="000000"/>
                </a:solidFill>
                <a:effectLst/>
                <a:uLnTx/>
                <a:uFillTx/>
                <a:latin typeface="Segoe Sans Text"/>
                <a:ea typeface="+mn-ea"/>
                <a:cs typeface="Segoe Sans Text Semibold" pitchFamily="2" charset="0"/>
              </a:endParaRPr>
            </a:p>
          </p:txBody>
        </p:sp>
        <p:sp>
          <p:nvSpPr>
            <p:cNvPr id="16" name="Text Placeholder 45216">
              <a:extLst>
                <a:ext uri="{FF2B5EF4-FFF2-40B4-BE49-F238E27FC236}">
                  <a16:creationId xmlns:a16="http://schemas.microsoft.com/office/drawing/2014/main" id="{7D8557AD-21F2-0503-36D5-D2262603844A}"/>
                </a:ext>
              </a:extLst>
            </p:cNvPr>
            <p:cNvSpPr txBox="1">
              <a:spLocks/>
            </p:cNvSpPr>
            <p:nvPr/>
          </p:nvSpPr>
          <p:spPr>
            <a:xfrm>
              <a:off x="6609582" y="2444751"/>
              <a:ext cx="2124018" cy="19835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Personalized customer support</a:t>
              </a:r>
            </a:p>
          </p:txBody>
        </p:sp>
        <p:sp>
          <p:nvSpPr>
            <p:cNvPr id="18" name="Rectangle: Rounded Corners 27">
              <a:extLst>
                <a:ext uri="{FF2B5EF4-FFF2-40B4-BE49-F238E27FC236}">
                  <a16:creationId xmlns:a16="http://schemas.microsoft.com/office/drawing/2014/main" id="{5368F5D3-A636-5E3D-2F9D-27C2586070FF}"/>
                </a:ext>
                <a:ext uri="{C183D7F6-B498-43B3-948B-1728B52AA6E4}">
                  <adec:decorative xmlns:adec="http://schemas.microsoft.com/office/drawing/2017/decorative" val="1"/>
                </a:ext>
              </a:extLst>
            </p:cNvPr>
            <p:cNvSpPr/>
            <p:nvPr/>
          </p:nvSpPr>
          <p:spPr>
            <a:xfrm>
              <a:off x="9218165" y="2242192"/>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9" name="Text Placeholder 45216">
              <a:extLst>
                <a:ext uri="{FF2B5EF4-FFF2-40B4-BE49-F238E27FC236}">
                  <a16:creationId xmlns:a16="http://schemas.microsoft.com/office/drawing/2014/main" id="{D7192C06-9AFF-1F5A-EEB9-86C282DE0046}"/>
                </a:ext>
              </a:extLst>
            </p:cNvPr>
            <p:cNvSpPr txBox="1">
              <a:spLocks/>
            </p:cNvSpPr>
            <p:nvPr/>
          </p:nvSpPr>
          <p:spPr>
            <a:xfrm>
              <a:off x="9415738" y="2764014"/>
              <a:ext cx="2124018" cy="151554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Analytics data from data lake and data warehouse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Responds to user requests in natural language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Generates insights, visualization, and sends via Teams or email </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Automates data handling for real-time</a:t>
              </a:r>
              <a:r>
                <a:rPr lang="en-US" sz="1100" b="0">
                  <a:latin typeface="Segoe Sans Text"/>
                  <a:cs typeface="Segoe Sans Text Semibold" pitchFamily="2" charset="0"/>
                </a:rPr>
                <a:t>, effortless decision-making</a:t>
              </a: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20" name="Text Placeholder 45216">
              <a:extLst>
                <a:ext uri="{FF2B5EF4-FFF2-40B4-BE49-F238E27FC236}">
                  <a16:creationId xmlns:a16="http://schemas.microsoft.com/office/drawing/2014/main" id="{897B085C-927F-A4AD-7E24-4099630CE8EB}"/>
                </a:ext>
              </a:extLst>
            </p:cNvPr>
            <p:cNvSpPr txBox="1">
              <a:spLocks/>
            </p:cNvSpPr>
            <p:nvPr/>
          </p:nvSpPr>
          <p:spPr>
            <a:xfrm>
              <a:off x="9415738" y="2444750"/>
              <a:ext cx="2124018" cy="198350"/>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Data analytics and reporting</a:t>
              </a:r>
            </a:p>
          </p:txBody>
        </p:sp>
      </p:grpSp>
    </p:spTree>
    <p:extLst>
      <p:ext uri="{BB962C8B-B14F-4D97-AF65-F5344CB8AC3E}">
        <p14:creationId xmlns:p14="http://schemas.microsoft.com/office/powerpoint/2010/main" val="286879195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26C4B0B-3581-3430-3959-4F59FA88117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CF218C1-0B29-9DE3-D0A2-17A59A0AC227}"/>
              </a:ext>
            </a:extLst>
          </p:cNvPr>
          <p:cNvSpPr>
            <a:spLocks noGrp="1"/>
          </p:cNvSpPr>
          <p:nvPr>
            <p:ph type="title"/>
          </p:nvPr>
        </p:nvSpPr>
        <p:spPr>
          <a:xfrm>
            <a:off x="585403" y="375731"/>
            <a:ext cx="11018520" cy="492443"/>
          </a:xfrm>
        </p:spPr>
        <p:txBody>
          <a:bodyPr/>
          <a:lstStyle/>
          <a:p>
            <a:r>
              <a:rPr lang="en-US" dirty="0"/>
              <a:t>Automotive &amp; transportation</a:t>
            </a:r>
          </a:p>
        </p:txBody>
      </p:sp>
      <p:sp>
        <p:nvSpPr>
          <p:cNvPr id="4" name="Content Placeholder 2">
            <a:extLst>
              <a:ext uri="{FF2B5EF4-FFF2-40B4-BE49-F238E27FC236}">
                <a16:creationId xmlns:a16="http://schemas.microsoft.com/office/drawing/2014/main" id="{2247DE57-CE61-337A-ABD2-E56E15BE5524}"/>
              </a:ext>
            </a:extLst>
          </p:cNvPr>
          <p:cNvSpPr>
            <a:spLocks noGrp="1"/>
          </p:cNvSpPr>
          <p:nvPr>
            <p:ph sz="quarter" idx="10"/>
          </p:nvPr>
        </p:nvSpPr>
        <p:spPr>
          <a:xfrm>
            <a:off x="585085" y="1249326"/>
            <a:ext cx="7075555" cy="276999"/>
          </a:xfrm>
        </p:spPr>
        <p:txBody>
          <a:bodyPr/>
          <a:lstStyle/>
          <a:p>
            <a:pPr marL="0" marR="0" lvl="0" indent="0" defTabSz="914400" rtl="0" eaLnBrk="1" fontAlgn="auto" latinLnBrk="0" hangingPunct="1">
              <a:lnSpc>
                <a:spcPct val="90000"/>
              </a:lnSpc>
              <a:spcBef>
                <a:spcPts val="0"/>
              </a:spcBef>
              <a:spcAft>
                <a:spcPts val="0"/>
              </a:spcAft>
              <a:buClrTx/>
              <a:buSzTx/>
              <a:buFontTx/>
              <a:buNone/>
              <a:tabLst/>
              <a:defRPr/>
            </a:pPr>
            <a:r>
              <a:rPr lang="fr-FR" sz="20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AI agents workflows </a:t>
            </a:r>
            <a:r>
              <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rPr>
              <a:t>can enhance efficiency, accuracy, and customer satisfaction</a:t>
            </a:r>
          </a:p>
        </p:txBody>
      </p:sp>
      <p:pic>
        <p:nvPicPr>
          <p:cNvPr id="3" name="Picture 2" descr="Aerial view of a highway&#10;&#10;Description automatically generated">
            <a:extLst>
              <a:ext uri="{FF2B5EF4-FFF2-40B4-BE49-F238E27FC236}">
                <a16:creationId xmlns:a16="http://schemas.microsoft.com/office/drawing/2014/main" id="{1820736E-592E-49A5-B37D-5BB1B9716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0407" y="0"/>
            <a:ext cx="3391593" cy="6858000"/>
          </a:xfrm>
          <a:prstGeom prst="rect">
            <a:avLst/>
          </a:prstGeom>
        </p:spPr>
      </p:pic>
      <p:sp>
        <p:nvSpPr>
          <p:cNvPr id="13" name="Rectangle: Rounded Corners 255">
            <a:extLst>
              <a:ext uri="{FF2B5EF4-FFF2-40B4-BE49-F238E27FC236}">
                <a16:creationId xmlns:a16="http://schemas.microsoft.com/office/drawing/2014/main" id="{CC0276F9-4B2A-6C53-4640-7ECF2BAC1023}"/>
              </a:ext>
              <a:ext uri="{C183D7F6-B498-43B3-948B-1728B52AA6E4}">
                <adec:decorative xmlns:adec="http://schemas.microsoft.com/office/drawing/2017/decorative" val="1"/>
              </a:ext>
            </a:extLst>
          </p:cNvPr>
          <p:cNvSpPr/>
          <p:nvPr/>
        </p:nvSpPr>
        <p:spPr>
          <a:xfrm>
            <a:off x="3207369" y="4429747"/>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7" name="Text Placeholder 45216">
            <a:extLst>
              <a:ext uri="{FF2B5EF4-FFF2-40B4-BE49-F238E27FC236}">
                <a16:creationId xmlns:a16="http://schemas.microsoft.com/office/drawing/2014/main" id="{68D63604-FB07-865A-7F2D-C5422D8A666C}"/>
              </a:ext>
            </a:extLst>
          </p:cNvPr>
          <p:cNvSpPr txBox="1">
            <a:spLocks/>
          </p:cNvSpPr>
          <p:nvPr/>
        </p:nvSpPr>
        <p:spPr>
          <a:xfrm>
            <a:off x="3404941" y="4951571"/>
            <a:ext cx="2226135" cy="1515542"/>
          </a:xfrm>
          <a:prstGeom prst="rect">
            <a:avLst/>
          </a:prstGeom>
        </p:spPr>
        <p:txBody>
          <a:bodyP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Traffic pattern analysis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Signal timing optimization</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Congestion Management</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21" name="Text Placeholder 45216">
            <a:extLst>
              <a:ext uri="{FF2B5EF4-FFF2-40B4-BE49-F238E27FC236}">
                <a16:creationId xmlns:a16="http://schemas.microsoft.com/office/drawing/2014/main" id="{66AC9CA4-482C-C287-089E-6713C9F78BF6}"/>
              </a:ext>
            </a:extLst>
          </p:cNvPr>
          <p:cNvSpPr txBox="1">
            <a:spLocks/>
          </p:cNvSpPr>
          <p:nvPr/>
        </p:nvSpPr>
        <p:spPr>
          <a:xfrm>
            <a:off x="3455999" y="4631566"/>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Traffic management</a:t>
            </a:r>
          </a:p>
        </p:txBody>
      </p:sp>
      <p:sp>
        <p:nvSpPr>
          <p:cNvPr id="23" name="Rectangle: Rounded Corners 255">
            <a:extLst>
              <a:ext uri="{FF2B5EF4-FFF2-40B4-BE49-F238E27FC236}">
                <a16:creationId xmlns:a16="http://schemas.microsoft.com/office/drawing/2014/main" id="{292FBF4C-0048-6AF9-C2EB-5F6CBA132131}"/>
              </a:ext>
              <a:ext uri="{C183D7F6-B498-43B3-948B-1728B52AA6E4}">
                <adec:decorative xmlns:adec="http://schemas.microsoft.com/office/drawing/2017/decorative" val="1"/>
              </a:ext>
            </a:extLst>
          </p:cNvPr>
          <p:cNvSpPr/>
          <p:nvPr/>
        </p:nvSpPr>
        <p:spPr>
          <a:xfrm>
            <a:off x="401214" y="200958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4" name="Text Placeholder 45216">
            <a:extLst>
              <a:ext uri="{FF2B5EF4-FFF2-40B4-BE49-F238E27FC236}">
                <a16:creationId xmlns:a16="http://schemas.microsoft.com/office/drawing/2014/main" id="{EC33E6D1-19FA-42E0-9004-0D761A075271}"/>
              </a:ext>
            </a:extLst>
          </p:cNvPr>
          <p:cNvSpPr txBox="1">
            <a:spLocks/>
          </p:cNvSpPr>
          <p:nvPr/>
        </p:nvSpPr>
        <p:spPr>
          <a:xfrm>
            <a:off x="596914" y="2531410"/>
            <a:ext cx="2124018" cy="1515542"/>
          </a:xfrm>
          <a:prstGeom prst="rect">
            <a:avLst/>
          </a:prstGeom>
        </p:spPr>
        <p:txBody>
          <a:bodyPr/>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Self-driving capability enablement</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Improve navigation</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Enhanced safety features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25" name="Text Placeholder 45216">
            <a:extLst>
              <a:ext uri="{FF2B5EF4-FFF2-40B4-BE49-F238E27FC236}">
                <a16:creationId xmlns:a16="http://schemas.microsoft.com/office/drawing/2014/main" id="{BD28EF24-97AA-40AB-B1E0-6441889DB946}"/>
              </a:ext>
            </a:extLst>
          </p:cNvPr>
          <p:cNvSpPr txBox="1">
            <a:spLocks/>
          </p:cNvSpPr>
          <p:nvPr/>
        </p:nvSpPr>
        <p:spPr>
          <a:xfrm>
            <a:off x="594649" y="2204833"/>
            <a:ext cx="2046000" cy="240018"/>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Autonomous vehicles</a:t>
            </a:r>
          </a:p>
        </p:txBody>
      </p:sp>
      <p:sp>
        <p:nvSpPr>
          <p:cNvPr id="27" name="Rectangle: Rounded Corners 255">
            <a:extLst>
              <a:ext uri="{FF2B5EF4-FFF2-40B4-BE49-F238E27FC236}">
                <a16:creationId xmlns:a16="http://schemas.microsoft.com/office/drawing/2014/main" id="{45B95A80-7A3B-462A-A88B-E22DAE5DCC8B}"/>
              </a:ext>
              <a:ext uri="{C183D7F6-B498-43B3-948B-1728B52AA6E4}">
                <adec:decorative xmlns:adec="http://schemas.microsoft.com/office/drawing/2017/decorative" val="1"/>
              </a:ext>
            </a:extLst>
          </p:cNvPr>
          <p:cNvSpPr/>
          <p:nvPr/>
        </p:nvSpPr>
        <p:spPr>
          <a:xfrm>
            <a:off x="3207369" y="200958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8" name="Text Placeholder 45216">
            <a:extLst>
              <a:ext uri="{FF2B5EF4-FFF2-40B4-BE49-F238E27FC236}">
                <a16:creationId xmlns:a16="http://schemas.microsoft.com/office/drawing/2014/main" id="{E9C4D466-676C-59CE-E5E4-AD9AD66C316F}"/>
              </a:ext>
            </a:extLst>
          </p:cNvPr>
          <p:cNvSpPr txBox="1">
            <a:spLocks/>
          </p:cNvSpPr>
          <p:nvPr/>
        </p:nvSpPr>
        <p:spPr>
          <a:xfrm>
            <a:off x="3404942" y="2531410"/>
            <a:ext cx="2124018" cy="1515542"/>
          </a:xfrm>
          <a:prstGeom prst="rect">
            <a:avLst/>
          </a:prstGeom>
        </p:spPr>
        <p:txBody>
          <a:bodyPr lIns="91440" tIns="45720" rIns="91440" bIns="45720" anchor="t"/>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Monitor vehicle health</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Predict maintenance needs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Schedule services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Order parts</a:t>
            </a:r>
          </a:p>
        </p:txBody>
      </p:sp>
      <p:sp>
        <p:nvSpPr>
          <p:cNvPr id="29" name="Text Placeholder 45216">
            <a:extLst>
              <a:ext uri="{FF2B5EF4-FFF2-40B4-BE49-F238E27FC236}">
                <a16:creationId xmlns:a16="http://schemas.microsoft.com/office/drawing/2014/main" id="{B7B9EF4A-7FF1-32DC-A892-658E4079F25E}"/>
              </a:ext>
            </a:extLst>
          </p:cNvPr>
          <p:cNvSpPr txBox="1">
            <a:spLocks/>
          </p:cNvSpPr>
          <p:nvPr/>
        </p:nvSpPr>
        <p:spPr>
          <a:xfrm>
            <a:off x="3404942" y="2225667"/>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Predictive maintenance</a:t>
            </a:r>
          </a:p>
        </p:txBody>
      </p:sp>
      <p:sp>
        <p:nvSpPr>
          <p:cNvPr id="31" name="Rectangle: Rounded Corners 255">
            <a:extLst>
              <a:ext uri="{FF2B5EF4-FFF2-40B4-BE49-F238E27FC236}">
                <a16:creationId xmlns:a16="http://schemas.microsoft.com/office/drawing/2014/main" id="{FA5EDEF1-B10B-C33C-E0A7-08DA499D1538}"/>
              </a:ext>
              <a:ext uri="{C183D7F6-B498-43B3-948B-1728B52AA6E4}">
                <adec:decorative xmlns:adec="http://schemas.microsoft.com/office/drawing/2017/decorative" val="1"/>
              </a:ext>
            </a:extLst>
          </p:cNvPr>
          <p:cNvSpPr/>
          <p:nvPr/>
        </p:nvSpPr>
        <p:spPr>
          <a:xfrm>
            <a:off x="6013525" y="2009588"/>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2" name="Text Placeholder 45216">
            <a:extLst>
              <a:ext uri="{FF2B5EF4-FFF2-40B4-BE49-F238E27FC236}">
                <a16:creationId xmlns:a16="http://schemas.microsoft.com/office/drawing/2014/main" id="{42542C10-0FEE-0DBE-2581-450BD8D0003D}"/>
              </a:ext>
            </a:extLst>
          </p:cNvPr>
          <p:cNvSpPr txBox="1">
            <a:spLocks/>
          </p:cNvSpPr>
          <p:nvPr/>
        </p:nvSpPr>
        <p:spPr>
          <a:xfrm>
            <a:off x="6211098" y="2531410"/>
            <a:ext cx="2124018" cy="1515542"/>
          </a:xfrm>
          <a:prstGeom prst="rect">
            <a:avLst/>
          </a:prstGeom>
        </p:spPr>
        <p:txBody>
          <a:bodyPr/>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Personalized recommendations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Vehicle configuration assistance</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Enhanced customer service</a:t>
            </a:r>
          </a:p>
        </p:txBody>
      </p:sp>
      <p:sp>
        <p:nvSpPr>
          <p:cNvPr id="33" name="Text Placeholder 45216">
            <a:extLst>
              <a:ext uri="{FF2B5EF4-FFF2-40B4-BE49-F238E27FC236}">
                <a16:creationId xmlns:a16="http://schemas.microsoft.com/office/drawing/2014/main" id="{0B61CC65-8A9F-E81B-A6BB-3A1B5EAC0986}"/>
              </a:ext>
            </a:extLst>
          </p:cNvPr>
          <p:cNvSpPr txBox="1">
            <a:spLocks/>
          </p:cNvSpPr>
          <p:nvPr/>
        </p:nvSpPr>
        <p:spPr>
          <a:xfrm>
            <a:off x="6211098" y="2212146"/>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Improved customer experience</a:t>
            </a:r>
          </a:p>
        </p:txBody>
      </p:sp>
      <p:sp>
        <p:nvSpPr>
          <p:cNvPr id="35" name="Rectangle: Rounded Corners 255">
            <a:extLst>
              <a:ext uri="{FF2B5EF4-FFF2-40B4-BE49-F238E27FC236}">
                <a16:creationId xmlns:a16="http://schemas.microsoft.com/office/drawing/2014/main" id="{C8031E18-7FFF-B4A0-CB89-39F596605A31}"/>
              </a:ext>
              <a:ext uri="{C183D7F6-B498-43B3-948B-1728B52AA6E4}">
                <adec:decorative xmlns:adec="http://schemas.microsoft.com/office/drawing/2017/decorative" val="1"/>
              </a:ext>
            </a:extLst>
          </p:cNvPr>
          <p:cNvSpPr/>
          <p:nvPr/>
        </p:nvSpPr>
        <p:spPr>
          <a:xfrm>
            <a:off x="401214" y="4429747"/>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6" name="Text Placeholder 45216">
            <a:extLst>
              <a:ext uri="{FF2B5EF4-FFF2-40B4-BE49-F238E27FC236}">
                <a16:creationId xmlns:a16="http://schemas.microsoft.com/office/drawing/2014/main" id="{3EC0B40D-AACF-0C38-E718-D4DCD9F291A5}"/>
              </a:ext>
            </a:extLst>
          </p:cNvPr>
          <p:cNvSpPr txBox="1">
            <a:spLocks/>
          </p:cNvSpPr>
          <p:nvPr/>
        </p:nvSpPr>
        <p:spPr>
          <a:xfrm>
            <a:off x="596913" y="5026867"/>
            <a:ext cx="2323465" cy="1515542"/>
          </a:xfrm>
          <a:prstGeom prst="rect">
            <a:avLst/>
          </a:prstGeom>
        </p:spPr>
        <p:txBody>
          <a:bodyP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Route optimization</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 Schedule management</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 Vehicle health monitoring</a:t>
            </a:r>
          </a:p>
        </p:txBody>
      </p:sp>
      <p:sp>
        <p:nvSpPr>
          <p:cNvPr id="37" name="Text Placeholder 45216">
            <a:extLst>
              <a:ext uri="{FF2B5EF4-FFF2-40B4-BE49-F238E27FC236}">
                <a16:creationId xmlns:a16="http://schemas.microsoft.com/office/drawing/2014/main" id="{193C6CEF-1C0F-285F-AA14-52DF4BB73C6A}"/>
              </a:ext>
            </a:extLst>
          </p:cNvPr>
          <p:cNvSpPr txBox="1">
            <a:spLocks/>
          </p:cNvSpPr>
          <p:nvPr/>
        </p:nvSpPr>
        <p:spPr>
          <a:xfrm>
            <a:off x="594649" y="4503525"/>
            <a:ext cx="2226005" cy="494794"/>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Fleet management</a:t>
            </a:r>
          </a:p>
        </p:txBody>
      </p:sp>
      <p:sp>
        <p:nvSpPr>
          <p:cNvPr id="39" name="Text Placeholder 45216">
            <a:extLst>
              <a:ext uri="{FF2B5EF4-FFF2-40B4-BE49-F238E27FC236}">
                <a16:creationId xmlns:a16="http://schemas.microsoft.com/office/drawing/2014/main" id="{FED14866-1E7A-E974-0080-D4DBF775961D}"/>
              </a:ext>
            </a:extLst>
          </p:cNvPr>
          <p:cNvSpPr txBox="1">
            <a:spLocks/>
          </p:cNvSpPr>
          <p:nvPr/>
        </p:nvSpPr>
        <p:spPr>
          <a:xfrm>
            <a:off x="6486689" y="4653542"/>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75000"/>
                  </a:srgbClr>
                </a:solidFill>
                <a:effectLst/>
                <a:uLnTx/>
                <a:uFillTx/>
                <a:latin typeface="Segoe Sans Text Semibold"/>
                <a:ea typeface="+mn-ea"/>
                <a:cs typeface="Segoe Sans Text Semibold" pitchFamily="2" charset="0"/>
              </a:rPr>
              <a:t>Azure AI Translator</a:t>
            </a:r>
          </a:p>
        </p:txBody>
      </p:sp>
      <p:sp>
        <p:nvSpPr>
          <p:cNvPr id="40" name="Rectangle: Rounded Corners 255">
            <a:extLst>
              <a:ext uri="{FF2B5EF4-FFF2-40B4-BE49-F238E27FC236}">
                <a16:creationId xmlns:a16="http://schemas.microsoft.com/office/drawing/2014/main" id="{FDC8C967-267E-A35F-22CA-6FA64CD9D2BA}"/>
              </a:ext>
              <a:ext uri="{C183D7F6-B498-43B3-948B-1728B52AA6E4}">
                <adec:decorative xmlns:adec="http://schemas.microsoft.com/office/drawing/2017/decorative" val="1"/>
              </a:ext>
            </a:extLst>
          </p:cNvPr>
          <p:cNvSpPr/>
          <p:nvPr/>
        </p:nvSpPr>
        <p:spPr>
          <a:xfrm>
            <a:off x="6013525" y="4429749"/>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1" name="Text Placeholder 45216">
            <a:extLst>
              <a:ext uri="{FF2B5EF4-FFF2-40B4-BE49-F238E27FC236}">
                <a16:creationId xmlns:a16="http://schemas.microsoft.com/office/drawing/2014/main" id="{34494CA8-2642-C717-37FD-554C362A8374}"/>
              </a:ext>
            </a:extLst>
          </p:cNvPr>
          <p:cNvSpPr txBox="1">
            <a:spLocks/>
          </p:cNvSpPr>
          <p:nvPr/>
        </p:nvSpPr>
        <p:spPr>
          <a:xfrm>
            <a:off x="6211098" y="4951571"/>
            <a:ext cx="2124018" cy="1515542"/>
          </a:xfrm>
          <a:prstGeom prst="rect">
            <a:avLst/>
          </a:prstGeom>
        </p:spPr>
        <p:txBody>
          <a:bodyP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Inventory Management</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Forecast demand</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Plan, coordinate and optimize logistics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43" name="Text Placeholder 45216">
            <a:extLst>
              <a:ext uri="{FF2B5EF4-FFF2-40B4-BE49-F238E27FC236}">
                <a16:creationId xmlns:a16="http://schemas.microsoft.com/office/drawing/2014/main" id="{8E286973-4103-A170-5E20-20E7BFC8D6AB}"/>
              </a:ext>
            </a:extLst>
          </p:cNvPr>
          <p:cNvSpPr txBox="1">
            <a:spLocks/>
          </p:cNvSpPr>
          <p:nvPr/>
        </p:nvSpPr>
        <p:spPr>
          <a:xfrm>
            <a:off x="6255907" y="4631360"/>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Logistics optimization</a:t>
            </a:r>
          </a:p>
        </p:txBody>
      </p:sp>
    </p:spTree>
    <p:extLst>
      <p:ext uri="{BB962C8B-B14F-4D97-AF65-F5344CB8AC3E}">
        <p14:creationId xmlns:p14="http://schemas.microsoft.com/office/powerpoint/2010/main" val="35852736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99B88A9-ED95-4E14-79AE-5411DCE7488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938C07FD-D2BD-C508-82B8-1B255465797E}"/>
              </a:ext>
            </a:extLst>
          </p:cNvPr>
          <p:cNvSpPr>
            <a:spLocks noGrp="1"/>
          </p:cNvSpPr>
          <p:nvPr>
            <p:ph type="title"/>
          </p:nvPr>
        </p:nvSpPr>
        <p:spPr>
          <a:xfrm>
            <a:off x="585403" y="375731"/>
            <a:ext cx="11018520" cy="492443"/>
          </a:xfrm>
        </p:spPr>
        <p:txBody>
          <a:bodyPr/>
          <a:lstStyle/>
          <a:p>
            <a:r>
              <a:rPr lang="en-US" dirty="0"/>
              <a:t>Retail &amp; consumer packaged goods</a:t>
            </a:r>
          </a:p>
        </p:txBody>
      </p:sp>
      <p:sp>
        <p:nvSpPr>
          <p:cNvPr id="4" name="Content Placeholder 2">
            <a:extLst>
              <a:ext uri="{FF2B5EF4-FFF2-40B4-BE49-F238E27FC236}">
                <a16:creationId xmlns:a16="http://schemas.microsoft.com/office/drawing/2014/main" id="{2DF198DB-19F4-DE2E-8A17-3E76862BC073}"/>
              </a:ext>
            </a:extLst>
          </p:cNvPr>
          <p:cNvSpPr>
            <a:spLocks noGrp="1"/>
          </p:cNvSpPr>
          <p:nvPr>
            <p:ph sz="quarter" idx="10"/>
          </p:nvPr>
        </p:nvSpPr>
        <p:spPr>
          <a:xfrm>
            <a:off x="585085" y="1249326"/>
            <a:ext cx="7400675" cy="276999"/>
          </a:xfrm>
        </p:spPr>
        <p:txBody>
          <a:bodyPr/>
          <a:lstStyle/>
          <a:p>
            <a:pPr marL="0" marR="0" lvl="0" indent="0" defTabSz="914400" rtl="0" eaLnBrk="1" fontAlgn="auto" latinLnBrk="0" hangingPunct="1">
              <a:lnSpc>
                <a:spcPct val="90000"/>
              </a:lnSpc>
              <a:spcBef>
                <a:spcPts val="0"/>
              </a:spcBef>
              <a:spcAft>
                <a:spcPts val="0"/>
              </a:spcAft>
              <a:buClrTx/>
              <a:buSzTx/>
              <a:buFontTx/>
              <a:buNone/>
              <a:tabLst/>
              <a:defRPr/>
            </a:pPr>
            <a:r>
              <a:rPr lang="fr-FR" sz="20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AI agents workflows </a:t>
            </a:r>
            <a:r>
              <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rPr>
              <a:t>can enhance efficiency, accuracy, and customer satisfaction</a:t>
            </a:r>
          </a:p>
        </p:txBody>
      </p:sp>
      <p:pic>
        <p:nvPicPr>
          <p:cNvPr id="3" name="Picture 2" descr="A group of clothes on swingers&#10;&#10;Description automatically generated">
            <a:extLst>
              <a:ext uri="{FF2B5EF4-FFF2-40B4-BE49-F238E27FC236}">
                <a16:creationId xmlns:a16="http://schemas.microsoft.com/office/drawing/2014/main" id="{2DD32396-CFB9-6FD0-7ECE-E4B606413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3178" y="0"/>
            <a:ext cx="3388822" cy="6858000"/>
          </a:xfrm>
          <a:prstGeom prst="rect">
            <a:avLst/>
          </a:prstGeom>
        </p:spPr>
      </p:pic>
      <p:sp>
        <p:nvSpPr>
          <p:cNvPr id="9" name="Rectangle: Rounded Corners 255">
            <a:extLst>
              <a:ext uri="{FF2B5EF4-FFF2-40B4-BE49-F238E27FC236}">
                <a16:creationId xmlns:a16="http://schemas.microsoft.com/office/drawing/2014/main" id="{52C7FE00-67A2-0D82-4AA9-8373E608F7F4}"/>
              </a:ext>
              <a:ext uri="{C183D7F6-B498-43B3-948B-1728B52AA6E4}">
                <adec:decorative xmlns:adec="http://schemas.microsoft.com/office/drawing/2017/decorative" val="1"/>
              </a:ext>
            </a:extLst>
          </p:cNvPr>
          <p:cNvSpPr/>
          <p:nvPr/>
        </p:nvSpPr>
        <p:spPr>
          <a:xfrm>
            <a:off x="3193261" y="4373867"/>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3" name="Text Placeholder 45216">
            <a:extLst>
              <a:ext uri="{FF2B5EF4-FFF2-40B4-BE49-F238E27FC236}">
                <a16:creationId xmlns:a16="http://schemas.microsoft.com/office/drawing/2014/main" id="{D7C18F1E-A0AC-2DFA-C652-DC2FC7ACD048}"/>
              </a:ext>
            </a:extLst>
          </p:cNvPr>
          <p:cNvSpPr txBox="1">
            <a:spLocks/>
          </p:cNvSpPr>
          <p:nvPr/>
        </p:nvSpPr>
        <p:spPr>
          <a:xfrm>
            <a:off x="3390833" y="4895691"/>
            <a:ext cx="2226135" cy="1515542"/>
          </a:xfrm>
          <a:prstGeom prst="rect">
            <a:avLst/>
          </a:prstGeom>
        </p:spPr>
        <p:txBody>
          <a:bodyP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Market trend analysis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Consumer feedback analysis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Rapid prototyping</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17" name="Text Placeholder 45216">
            <a:extLst>
              <a:ext uri="{FF2B5EF4-FFF2-40B4-BE49-F238E27FC236}">
                <a16:creationId xmlns:a16="http://schemas.microsoft.com/office/drawing/2014/main" id="{45BF0366-1306-95EE-B1BE-142CE0F7C39D}"/>
              </a:ext>
            </a:extLst>
          </p:cNvPr>
          <p:cNvSpPr txBox="1">
            <a:spLocks/>
          </p:cNvSpPr>
          <p:nvPr/>
        </p:nvSpPr>
        <p:spPr>
          <a:xfrm>
            <a:off x="3441891" y="4575686"/>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Product development</a:t>
            </a:r>
          </a:p>
        </p:txBody>
      </p:sp>
      <p:sp>
        <p:nvSpPr>
          <p:cNvPr id="22" name="Rectangle: Rounded Corners 255">
            <a:extLst>
              <a:ext uri="{FF2B5EF4-FFF2-40B4-BE49-F238E27FC236}">
                <a16:creationId xmlns:a16="http://schemas.microsoft.com/office/drawing/2014/main" id="{8604D34E-D2C9-6A6D-8BF2-ECE1922C1282}"/>
              </a:ext>
              <a:ext uri="{C183D7F6-B498-43B3-948B-1728B52AA6E4}">
                <adec:decorative xmlns:adec="http://schemas.microsoft.com/office/drawing/2017/decorative" val="1"/>
              </a:ext>
            </a:extLst>
          </p:cNvPr>
          <p:cNvSpPr/>
          <p:nvPr/>
        </p:nvSpPr>
        <p:spPr>
          <a:xfrm>
            <a:off x="387106" y="195370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3" name="Text Placeholder 45216">
            <a:extLst>
              <a:ext uri="{FF2B5EF4-FFF2-40B4-BE49-F238E27FC236}">
                <a16:creationId xmlns:a16="http://schemas.microsoft.com/office/drawing/2014/main" id="{531FECAD-6846-9568-E051-B63A69CC4282}"/>
              </a:ext>
            </a:extLst>
          </p:cNvPr>
          <p:cNvSpPr txBox="1">
            <a:spLocks/>
          </p:cNvSpPr>
          <p:nvPr/>
        </p:nvSpPr>
        <p:spPr>
          <a:xfrm>
            <a:off x="582806" y="2475530"/>
            <a:ext cx="2124018" cy="1515542"/>
          </a:xfrm>
          <a:prstGeom prst="rect">
            <a:avLst/>
          </a:prstGeom>
        </p:spPr>
        <p:txBody>
          <a:bodyPr/>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Customer data analysis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Customer segmentation</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Targeted campaign creation</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Dynamic pricing</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Product recommendations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24" name="Text Placeholder 45216">
            <a:extLst>
              <a:ext uri="{FF2B5EF4-FFF2-40B4-BE49-F238E27FC236}">
                <a16:creationId xmlns:a16="http://schemas.microsoft.com/office/drawing/2014/main" id="{79678BC9-8F5D-3B6F-0591-ECC0503AE407}"/>
              </a:ext>
            </a:extLst>
          </p:cNvPr>
          <p:cNvSpPr txBox="1">
            <a:spLocks/>
          </p:cNvSpPr>
          <p:nvPr/>
        </p:nvSpPr>
        <p:spPr>
          <a:xfrm>
            <a:off x="580540" y="2115087"/>
            <a:ext cx="2226005" cy="262388"/>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Personalized marketing</a:t>
            </a:r>
          </a:p>
        </p:txBody>
      </p:sp>
      <p:sp>
        <p:nvSpPr>
          <p:cNvPr id="26" name="Rectangle: Rounded Corners 255">
            <a:extLst>
              <a:ext uri="{FF2B5EF4-FFF2-40B4-BE49-F238E27FC236}">
                <a16:creationId xmlns:a16="http://schemas.microsoft.com/office/drawing/2014/main" id="{9FB04052-D58A-AF9A-6BAB-9180D3F0EC47}"/>
              </a:ext>
              <a:ext uri="{C183D7F6-B498-43B3-948B-1728B52AA6E4}">
                <adec:decorative xmlns:adec="http://schemas.microsoft.com/office/drawing/2017/decorative" val="1"/>
              </a:ext>
            </a:extLst>
          </p:cNvPr>
          <p:cNvSpPr/>
          <p:nvPr/>
        </p:nvSpPr>
        <p:spPr>
          <a:xfrm>
            <a:off x="3193261" y="195370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7" name="Text Placeholder 45216">
            <a:extLst>
              <a:ext uri="{FF2B5EF4-FFF2-40B4-BE49-F238E27FC236}">
                <a16:creationId xmlns:a16="http://schemas.microsoft.com/office/drawing/2014/main" id="{0ED38C5C-C316-C865-08D5-E56CE59CD539}"/>
              </a:ext>
            </a:extLst>
          </p:cNvPr>
          <p:cNvSpPr txBox="1">
            <a:spLocks/>
          </p:cNvSpPr>
          <p:nvPr/>
        </p:nvSpPr>
        <p:spPr>
          <a:xfrm>
            <a:off x="3390834" y="2475530"/>
            <a:ext cx="2124018" cy="1515542"/>
          </a:xfrm>
          <a:prstGeom prst="rect">
            <a:avLst/>
          </a:prstGeom>
        </p:spPr>
        <p:txBody>
          <a:bodyPr lIns="91440" tIns="45720" rIns="91440" bIns="45720" anchor="t"/>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Demand forecasting</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Stock level management</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Automated reordering</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Waste reduction</a:t>
            </a:r>
          </a:p>
        </p:txBody>
      </p:sp>
      <p:sp>
        <p:nvSpPr>
          <p:cNvPr id="28" name="Text Placeholder 45216">
            <a:extLst>
              <a:ext uri="{FF2B5EF4-FFF2-40B4-BE49-F238E27FC236}">
                <a16:creationId xmlns:a16="http://schemas.microsoft.com/office/drawing/2014/main" id="{6BCF41CF-2B80-C039-2514-B294937169AF}"/>
              </a:ext>
            </a:extLst>
          </p:cNvPr>
          <p:cNvSpPr txBox="1">
            <a:spLocks/>
          </p:cNvSpPr>
          <p:nvPr/>
        </p:nvSpPr>
        <p:spPr>
          <a:xfrm>
            <a:off x="3390834" y="2169787"/>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Inventory management</a:t>
            </a:r>
          </a:p>
        </p:txBody>
      </p:sp>
      <p:sp>
        <p:nvSpPr>
          <p:cNvPr id="30" name="Rectangle: Rounded Corners 255">
            <a:extLst>
              <a:ext uri="{FF2B5EF4-FFF2-40B4-BE49-F238E27FC236}">
                <a16:creationId xmlns:a16="http://schemas.microsoft.com/office/drawing/2014/main" id="{CF790E3D-D2BC-1DF0-BDA5-1C6F55A3372B}"/>
              </a:ext>
              <a:ext uri="{C183D7F6-B498-43B3-948B-1728B52AA6E4}">
                <adec:decorative xmlns:adec="http://schemas.microsoft.com/office/drawing/2017/decorative" val="1"/>
              </a:ext>
            </a:extLst>
          </p:cNvPr>
          <p:cNvSpPr/>
          <p:nvPr/>
        </p:nvSpPr>
        <p:spPr>
          <a:xfrm>
            <a:off x="5999417" y="1953708"/>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1" name="Text Placeholder 45216">
            <a:extLst>
              <a:ext uri="{FF2B5EF4-FFF2-40B4-BE49-F238E27FC236}">
                <a16:creationId xmlns:a16="http://schemas.microsoft.com/office/drawing/2014/main" id="{BB27E8C6-8123-2B15-9F04-B69C004D712B}"/>
              </a:ext>
            </a:extLst>
          </p:cNvPr>
          <p:cNvSpPr txBox="1">
            <a:spLocks/>
          </p:cNvSpPr>
          <p:nvPr/>
        </p:nvSpPr>
        <p:spPr>
          <a:xfrm>
            <a:off x="6196990" y="2475530"/>
            <a:ext cx="2124018" cy="1515542"/>
          </a:xfrm>
          <a:prstGeom prst="rect">
            <a:avLst/>
          </a:prstGeom>
        </p:spPr>
        <p:txBody>
          <a:bodyPr/>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Virtual assistants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Personalized shopping</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Efficient customer service</a:t>
            </a:r>
          </a:p>
        </p:txBody>
      </p:sp>
      <p:sp>
        <p:nvSpPr>
          <p:cNvPr id="32" name="Text Placeholder 45216">
            <a:extLst>
              <a:ext uri="{FF2B5EF4-FFF2-40B4-BE49-F238E27FC236}">
                <a16:creationId xmlns:a16="http://schemas.microsoft.com/office/drawing/2014/main" id="{682149F8-EF73-D69B-DE22-C88E5516E113}"/>
              </a:ext>
            </a:extLst>
          </p:cNvPr>
          <p:cNvSpPr txBox="1">
            <a:spLocks/>
          </p:cNvSpPr>
          <p:nvPr/>
        </p:nvSpPr>
        <p:spPr>
          <a:xfrm>
            <a:off x="5997022" y="2115087"/>
            <a:ext cx="2321592" cy="24622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Improved customer </a:t>
            </a:r>
            <a:r>
              <a:rPr lang="en-US" sz="1400" b="1" dirty="0">
                <a:solidFill>
                  <a:srgbClr val="000000"/>
                </a:solidFill>
                <a:latin typeface="Segoe Sans Text Semibold"/>
                <a:cs typeface="Segoe Sans Text Semibold" pitchFamily="2" charset="0"/>
              </a:rPr>
              <a:t>e</a:t>
            </a:r>
            <a:r>
              <a:rPr kumimoji="0" lang="en-US" sz="1400" b="1" i="0" u="none" strike="noStrike" kern="1200" cap="none" spc="0" normalizeH="0" baseline="0" noProof="0" dirty="0" err="1">
                <a:ln>
                  <a:noFill/>
                </a:ln>
                <a:solidFill>
                  <a:srgbClr val="000000"/>
                </a:solidFill>
                <a:effectLst/>
                <a:uLnTx/>
                <a:uFillTx/>
                <a:latin typeface="Segoe Sans Text Semibold"/>
                <a:ea typeface="+mn-ea"/>
                <a:cs typeface="Segoe Sans Text Semibold" pitchFamily="2" charset="0"/>
              </a:rPr>
              <a:t>xperience</a:t>
            </a:r>
            <a:endPar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endParaRPr>
          </a:p>
        </p:txBody>
      </p:sp>
      <p:sp>
        <p:nvSpPr>
          <p:cNvPr id="34" name="Rectangle: Rounded Corners 255">
            <a:extLst>
              <a:ext uri="{FF2B5EF4-FFF2-40B4-BE49-F238E27FC236}">
                <a16:creationId xmlns:a16="http://schemas.microsoft.com/office/drawing/2014/main" id="{E1CFA06C-13D4-5EAB-7FD9-EF8CD9E7C34E}"/>
              </a:ext>
              <a:ext uri="{C183D7F6-B498-43B3-948B-1728B52AA6E4}">
                <adec:decorative xmlns:adec="http://schemas.microsoft.com/office/drawing/2017/decorative" val="1"/>
              </a:ext>
            </a:extLst>
          </p:cNvPr>
          <p:cNvSpPr/>
          <p:nvPr/>
        </p:nvSpPr>
        <p:spPr>
          <a:xfrm>
            <a:off x="387106" y="4373867"/>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5" name="Text Placeholder 45216">
            <a:extLst>
              <a:ext uri="{FF2B5EF4-FFF2-40B4-BE49-F238E27FC236}">
                <a16:creationId xmlns:a16="http://schemas.microsoft.com/office/drawing/2014/main" id="{A0CE015E-B42F-79AE-C8D7-8904F71C9048}"/>
              </a:ext>
            </a:extLst>
          </p:cNvPr>
          <p:cNvSpPr txBox="1">
            <a:spLocks/>
          </p:cNvSpPr>
          <p:nvPr/>
        </p:nvSpPr>
        <p:spPr>
          <a:xfrm>
            <a:off x="582805" y="4970987"/>
            <a:ext cx="2323465" cy="1515542"/>
          </a:xfrm>
          <a:prstGeom prst="rect">
            <a:avLst/>
          </a:prstGeom>
        </p:spPr>
        <p:txBody>
          <a:bodyP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Demand forecasting</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Logistics optimization</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Inventory optimization</a:t>
            </a:r>
          </a:p>
        </p:txBody>
      </p:sp>
      <p:sp>
        <p:nvSpPr>
          <p:cNvPr id="36" name="Text Placeholder 45216">
            <a:extLst>
              <a:ext uri="{FF2B5EF4-FFF2-40B4-BE49-F238E27FC236}">
                <a16:creationId xmlns:a16="http://schemas.microsoft.com/office/drawing/2014/main" id="{F2B1AFE3-FB87-722B-80FA-29F377A729BD}"/>
              </a:ext>
            </a:extLst>
          </p:cNvPr>
          <p:cNvSpPr txBox="1">
            <a:spLocks/>
          </p:cNvSpPr>
          <p:nvPr/>
        </p:nvSpPr>
        <p:spPr>
          <a:xfrm>
            <a:off x="384841" y="4447645"/>
            <a:ext cx="2519165" cy="494794"/>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Supply chain optimization</a:t>
            </a:r>
          </a:p>
        </p:txBody>
      </p:sp>
      <p:sp>
        <p:nvSpPr>
          <p:cNvPr id="38" name="Text Placeholder 45216">
            <a:extLst>
              <a:ext uri="{FF2B5EF4-FFF2-40B4-BE49-F238E27FC236}">
                <a16:creationId xmlns:a16="http://schemas.microsoft.com/office/drawing/2014/main" id="{35B1F7F0-1B48-9FA8-46E5-9A6B46BA6E59}"/>
              </a:ext>
            </a:extLst>
          </p:cNvPr>
          <p:cNvSpPr txBox="1">
            <a:spLocks/>
          </p:cNvSpPr>
          <p:nvPr/>
        </p:nvSpPr>
        <p:spPr>
          <a:xfrm>
            <a:off x="6472581" y="4597662"/>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75000"/>
                  </a:srgbClr>
                </a:solidFill>
                <a:effectLst/>
                <a:uLnTx/>
                <a:uFillTx/>
                <a:latin typeface="Segoe Sans Text Semibold"/>
                <a:ea typeface="+mn-ea"/>
                <a:cs typeface="Segoe Sans Text Semibold" pitchFamily="2" charset="0"/>
              </a:rPr>
              <a:t>Azure AI Translator</a:t>
            </a:r>
          </a:p>
        </p:txBody>
      </p:sp>
      <p:sp>
        <p:nvSpPr>
          <p:cNvPr id="39" name="Rectangle: Rounded Corners 255">
            <a:extLst>
              <a:ext uri="{FF2B5EF4-FFF2-40B4-BE49-F238E27FC236}">
                <a16:creationId xmlns:a16="http://schemas.microsoft.com/office/drawing/2014/main" id="{FE1A4217-AAEE-E923-9878-07612C4B4ECE}"/>
              </a:ext>
              <a:ext uri="{C183D7F6-B498-43B3-948B-1728B52AA6E4}">
                <adec:decorative xmlns:adec="http://schemas.microsoft.com/office/drawing/2017/decorative" val="1"/>
              </a:ext>
            </a:extLst>
          </p:cNvPr>
          <p:cNvSpPr/>
          <p:nvPr/>
        </p:nvSpPr>
        <p:spPr>
          <a:xfrm>
            <a:off x="5999417" y="4373869"/>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0" name="Text Placeholder 45216">
            <a:extLst>
              <a:ext uri="{FF2B5EF4-FFF2-40B4-BE49-F238E27FC236}">
                <a16:creationId xmlns:a16="http://schemas.microsoft.com/office/drawing/2014/main" id="{1EDFD95B-9DAC-0F16-128C-D1444A2D9EC3}"/>
              </a:ext>
            </a:extLst>
          </p:cNvPr>
          <p:cNvSpPr txBox="1">
            <a:spLocks/>
          </p:cNvSpPr>
          <p:nvPr/>
        </p:nvSpPr>
        <p:spPr>
          <a:xfrm>
            <a:off x="6196990" y="4895691"/>
            <a:ext cx="2124018" cy="1515542"/>
          </a:xfrm>
          <a:prstGeom prst="rect">
            <a:avLst/>
          </a:prstGeom>
        </p:spPr>
        <p:txBody>
          <a:bodyP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Production monitoring</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Defect detection</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Process optimization</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42" name="Text Placeholder 45216">
            <a:extLst>
              <a:ext uri="{FF2B5EF4-FFF2-40B4-BE49-F238E27FC236}">
                <a16:creationId xmlns:a16="http://schemas.microsoft.com/office/drawing/2014/main" id="{C687B4E8-622E-48EE-07CD-35DDE15FF470}"/>
              </a:ext>
            </a:extLst>
          </p:cNvPr>
          <p:cNvSpPr txBox="1">
            <a:spLocks/>
          </p:cNvSpPr>
          <p:nvPr/>
        </p:nvSpPr>
        <p:spPr>
          <a:xfrm>
            <a:off x="6197195" y="4575480"/>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Quality control</a:t>
            </a:r>
          </a:p>
        </p:txBody>
      </p:sp>
    </p:spTree>
    <p:extLst>
      <p:ext uri="{BB962C8B-B14F-4D97-AF65-F5344CB8AC3E}">
        <p14:creationId xmlns:p14="http://schemas.microsoft.com/office/powerpoint/2010/main" val="2483829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2FEC0F-F161-70ED-080D-CCF680B87DCC}"/>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010691E-ED08-56FD-9B54-EBAE9CB383FE}"/>
              </a:ext>
            </a:extLst>
          </p:cNvPr>
          <p:cNvSpPr>
            <a:spLocks noGrp="1"/>
          </p:cNvSpPr>
          <p:nvPr>
            <p:ph type="title"/>
          </p:nvPr>
        </p:nvSpPr>
        <p:spPr>
          <a:xfrm>
            <a:off x="585403" y="375731"/>
            <a:ext cx="11018520" cy="492443"/>
          </a:xfrm>
        </p:spPr>
        <p:txBody>
          <a:bodyPr/>
          <a:lstStyle/>
          <a:p>
            <a:r>
              <a:rPr lang="en-US" dirty="0"/>
              <a:t>Finance</a:t>
            </a:r>
          </a:p>
        </p:txBody>
      </p:sp>
      <p:sp>
        <p:nvSpPr>
          <p:cNvPr id="4" name="Content Placeholder 2">
            <a:extLst>
              <a:ext uri="{FF2B5EF4-FFF2-40B4-BE49-F238E27FC236}">
                <a16:creationId xmlns:a16="http://schemas.microsoft.com/office/drawing/2014/main" id="{2B2D21B2-E54C-ED47-37D1-42E5E5505A14}"/>
              </a:ext>
            </a:extLst>
          </p:cNvPr>
          <p:cNvSpPr>
            <a:spLocks noGrp="1"/>
          </p:cNvSpPr>
          <p:nvPr>
            <p:ph sz="quarter" idx="10"/>
          </p:nvPr>
        </p:nvSpPr>
        <p:spPr>
          <a:xfrm>
            <a:off x="585085" y="1249326"/>
            <a:ext cx="7004435" cy="276999"/>
          </a:xfrm>
        </p:spPr>
        <p:txBody>
          <a:bodyPr/>
          <a:lstStyle/>
          <a:p>
            <a:pPr marL="0" marR="0" lvl="0" indent="0" defTabSz="914400" rtl="0" eaLnBrk="1" fontAlgn="auto" latinLnBrk="0" hangingPunct="1">
              <a:lnSpc>
                <a:spcPct val="90000"/>
              </a:lnSpc>
              <a:spcBef>
                <a:spcPts val="0"/>
              </a:spcBef>
              <a:spcAft>
                <a:spcPts val="0"/>
              </a:spcAft>
              <a:buClrTx/>
              <a:buSzTx/>
              <a:buFontTx/>
              <a:buNone/>
              <a:tabLst/>
              <a:defRPr/>
            </a:pPr>
            <a:r>
              <a:rPr lang="fr-FR" sz="20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AI agents workflows </a:t>
            </a:r>
            <a:r>
              <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rPr>
              <a:t>can enhance efficiency, accuracy, and customer satisfaction</a:t>
            </a:r>
          </a:p>
        </p:txBody>
      </p:sp>
      <p:pic>
        <p:nvPicPr>
          <p:cNvPr id="3" name="Picture 2" descr="Stock numbers on a digital display">
            <a:extLst>
              <a:ext uri="{FF2B5EF4-FFF2-40B4-BE49-F238E27FC236}">
                <a16:creationId xmlns:a16="http://schemas.microsoft.com/office/drawing/2014/main" id="{EA0A9793-19A9-B3F7-D907-5D9C3583CD50}"/>
              </a:ext>
            </a:extLst>
          </p:cNvPr>
          <p:cNvPicPr>
            <a:picLocks noChangeAspect="1"/>
          </p:cNvPicPr>
          <p:nvPr/>
        </p:nvPicPr>
        <p:blipFill>
          <a:blip r:embed="rId3">
            <a:extLst>
              <a:ext uri="{28A0092B-C50C-407E-A947-70E740481C1C}">
                <a14:useLocalDpi xmlns:a14="http://schemas.microsoft.com/office/drawing/2010/main" val="0"/>
              </a:ext>
            </a:extLst>
          </a:blip>
          <a:srcRect r="-8824"/>
          <a:stretch/>
        </p:blipFill>
        <p:spPr>
          <a:xfrm>
            <a:off x="8818410" y="0"/>
            <a:ext cx="3689020" cy="6858000"/>
          </a:xfrm>
          <a:prstGeom prst="rect">
            <a:avLst/>
          </a:prstGeom>
        </p:spPr>
      </p:pic>
      <p:sp>
        <p:nvSpPr>
          <p:cNvPr id="9" name="Rectangle: Rounded Corners 255">
            <a:extLst>
              <a:ext uri="{FF2B5EF4-FFF2-40B4-BE49-F238E27FC236}">
                <a16:creationId xmlns:a16="http://schemas.microsoft.com/office/drawing/2014/main" id="{159CE2A0-3217-3462-A835-1BA4B73E46C3}"/>
              </a:ext>
              <a:ext uri="{C183D7F6-B498-43B3-948B-1728B52AA6E4}">
                <adec:decorative xmlns:adec="http://schemas.microsoft.com/office/drawing/2017/decorative" val="1"/>
              </a:ext>
            </a:extLst>
          </p:cNvPr>
          <p:cNvSpPr/>
          <p:nvPr/>
        </p:nvSpPr>
        <p:spPr>
          <a:xfrm>
            <a:off x="3232269" y="4384027"/>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3" name="Text Placeholder 45216">
            <a:extLst>
              <a:ext uri="{FF2B5EF4-FFF2-40B4-BE49-F238E27FC236}">
                <a16:creationId xmlns:a16="http://schemas.microsoft.com/office/drawing/2014/main" id="{8BFF4E4B-719F-CA3A-DADB-2CDC5A5595BD}"/>
              </a:ext>
            </a:extLst>
          </p:cNvPr>
          <p:cNvSpPr txBox="1">
            <a:spLocks/>
          </p:cNvSpPr>
          <p:nvPr/>
        </p:nvSpPr>
        <p:spPr>
          <a:xfrm>
            <a:off x="3429841" y="4905851"/>
            <a:ext cx="2226135" cy="1515542"/>
          </a:xfrm>
          <a:prstGeom prst="rect">
            <a:avLst/>
          </a:prstGeom>
        </p:spPr>
        <p:txBody>
          <a:bodyP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Monitor transactions and communications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Flag suspicious activities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Automatically report to regulatory authorities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17" name="Text Placeholder 45216">
            <a:extLst>
              <a:ext uri="{FF2B5EF4-FFF2-40B4-BE49-F238E27FC236}">
                <a16:creationId xmlns:a16="http://schemas.microsoft.com/office/drawing/2014/main" id="{57D9F425-7BD7-9B68-E409-FC426836EF82}"/>
              </a:ext>
            </a:extLst>
          </p:cNvPr>
          <p:cNvSpPr txBox="1">
            <a:spLocks/>
          </p:cNvSpPr>
          <p:nvPr/>
        </p:nvSpPr>
        <p:spPr>
          <a:xfrm>
            <a:off x="3480899" y="4585846"/>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Regulatory compliance</a:t>
            </a:r>
          </a:p>
        </p:txBody>
      </p:sp>
      <p:sp>
        <p:nvSpPr>
          <p:cNvPr id="22" name="Rectangle: Rounded Corners 255">
            <a:extLst>
              <a:ext uri="{FF2B5EF4-FFF2-40B4-BE49-F238E27FC236}">
                <a16:creationId xmlns:a16="http://schemas.microsoft.com/office/drawing/2014/main" id="{89F906B6-0733-29F7-E5CC-A7518322F965}"/>
              </a:ext>
              <a:ext uri="{C183D7F6-B498-43B3-948B-1728B52AA6E4}">
                <adec:decorative xmlns:adec="http://schemas.microsoft.com/office/drawing/2017/decorative" val="1"/>
              </a:ext>
            </a:extLst>
          </p:cNvPr>
          <p:cNvSpPr/>
          <p:nvPr/>
        </p:nvSpPr>
        <p:spPr>
          <a:xfrm>
            <a:off x="426114" y="196386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3" name="Text Placeholder 45216">
            <a:extLst>
              <a:ext uri="{FF2B5EF4-FFF2-40B4-BE49-F238E27FC236}">
                <a16:creationId xmlns:a16="http://schemas.microsoft.com/office/drawing/2014/main" id="{9BA0B071-5422-FDEC-BDBC-C2D73C139849}"/>
              </a:ext>
            </a:extLst>
          </p:cNvPr>
          <p:cNvSpPr txBox="1">
            <a:spLocks/>
          </p:cNvSpPr>
          <p:nvPr/>
        </p:nvSpPr>
        <p:spPr>
          <a:xfrm>
            <a:off x="621814" y="2485690"/>
            <a:ext cx="2124018" cy="1515542"/>
          </a:xfrm>
          <a:prstGeom prst="rect">
            <a:avLst/>
          </a:prstGeom>
        </p:spPr>
        <p:txBody>
          <a:bodyPr/>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Sans Text Semibold" pitchFamily="2" charset="0"/>
              </a:rPr>
              <a:t>Transaction data analysis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Sans Text Semibold" pitchFamily="2" charset="0"/>
              </a:rPr>
              <a:t>Detect unusual patterns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Sans Text Semibold" pitchFamily="2" charset="0"/>
              </a:rPr>
              <a:t>Prevent fraud</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Sans Text Semibold" pitchFamily="2" charset="0"/>
              </a:rPr>
              <a:t>Customer security</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Segoe Sans Text"/>
              <a:ea typeface="+mn-ea"/>
              <a:cs typeface="Segoe Sans Text Semibold" pitchFamily="2" charset="0"/>
            </a:endParaRP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endParaRPr>
          </a:p>
        </p:txBody>
      </p:sp>
      <p:sp>
        <p:nvSpPr>
          <p:cNvPr id="24" name="Text Placeholder 45216">
            <a:extLst>
              <a:ext uri="{FF2B5EF4-FFF2-40B4-BE49-F238E27FC236}">
                <a16:creationId xmlns:a16="http://schemas.microsoft.com/office/drawing/2014/main" id="{872B92FB-DF64-1B97-3A3C-E8CD70A6C63F}"/>
              </a:ext>
            </a:extLst>
          </p:cNvPr>
          <p:cNvSpPr txBox="1">
            <a:spLocks/>
          </p:cNvSpPr>
          <p:nvPr/>
        </p:nvSpPr>
        <p:spPr>
          <a:xfrm>
            <a:off x="619548" y="2125247"/>
            <a:ext cx="2226005" cy="262388"/>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Fraud </a:t>
            </a:r>
            <a:r>
              <a:rPr lang="en-US" sz="1400" b="1" dirty="0">
                <a:solidFill>
                  <a:srgbClr val="000000"/>
                </a:solidFill>
                <a:latin typeface="Segoe Sans Text Semibold"/>
                <a:cs typeface="Segoe Sans Text Semibold" pitchFamily="2" charset="0"/>
              </a:rPr>
              <a:t>detection</a:t>
            </a:r>
            <a:endPar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endParaRPr>
          </a:p>
        </p:txBody>
      </p:sp>
      <p:sp>
        <p:nvSpPr>
          <p:cNvPr id="26" name="Rectangle: Rounded Corners 255">
            <a:extLst>
              <a:ext uri="{FF2B5EF4-FFF2-40B4-BE49-F238E27FC236}">
                <a16:creationId xmlns:a16="http://schemas.microsoft.com/office/drawing/2014/main" id="{B96E05C4-C32D-8BD5-50CC-EE300D39A0D1}"/>
              </a:ext>
              <a:ext uri="{C183D7F6-B498-43B3-948B-1728B52AA6E4}">
                <adec:decorative xmlns:adec="http://schemas.microsoft.com/office/drawing/2017/decorative" val="1"/>
              </a:ext>
            </a:extLst>
          </p:cNvPr>
          <p:cNvSpPr/>
          <p:nvPr/>
        </p:nvSpPr>
        <p:spPr>
          <a:xfrm>
            <a:off x="3232269" y="196386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7" name="Text Placeholder 45216">
            <a:extLst>
              <a:ext uri="{FF2B5EF4-FFF2-40B4-BE49-F238E27FC236}">
                <a16:creationId xmlns:a16="http://schemas.microsoft.com/office/drawing/2014/main" id="{704500CD-0493-55BE-12E6-B6628003624E}"/>
              </a:ext>
            </a:extLst>
          </p:cNvPr>
          <p:cNvSpPr txBox="1">
            <a:spLocks/>
          </p:cNvSpPr>
          <p:nvPr/>
        </p:nvSpPr>
        <p:spPr>
          <a:xfrm>
            <a:off x="3429842" y="2485690"/>
            <a:ext cx="2124018" cy="1515542"/>
          </a:xfrm>
          <a:prstGeom prst="rect">
            <a:avLst/>
          </a:prstGeom>
        </p:spPr>
        <p:txBody>
          <a:bodyPr lIns="91440" tIns="45720" rIns="91440" bIns="45720" anchor="t"/>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Analyze market data</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Predict trends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Insights and recommendations</a:t>
            </a:r>
          </a:p>
        </p:txBody>
      </p:sp>
      <p:sp>
        <p:nvSpPr>
          <p:cNvPr id="28" name="Text Placeholder 45216">
            <a:extLst>
              <a:ext uri="{FF2B5EF4-FFF2-40B4-BE49-F238E27FC236}">
                <a16:creationId xmlns:a16="http://schemas.microsoft.com/office/drawing/2014/main" id="{800997CD-922E-AA91-B15E-546072BF299E}"/>
              </a:ext>
            </a:extLst>
          </p:cNvPr>
          <p:cNvSpPr txBox="1">
            <a:spLocks/>
          </p:cNvSpPr>
          <p:nvPr/>
        </p:nvSpPr>
        <p:spPr>
          <a:xfrm>
            <a:off x="3429842" y="2179947"/>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Risk management</a:t>
            </a:r>
          </a:p>
        </p:txBody>
      </p:sp>
      <p:sp>
        <p:nvSpPr>
          <p:cNvPr id="30" name="Rectangle: Rounded Corners 255">
            <a:extLst>
              <a:ext uri="{FF2B5EF4-FFF2-40B4-BE49-F238E27FC236}">
                <a16:creationId xmlns:a16="http://schemas.microsoft.com/office/drawing/2014/main" id="{92A41E8B-0990-4DB0-F58C-2ED3BBE01706}"/>
              </a:ext>
              <a:ext uri="{C183D7F6-B498-43B3-948B-1728B52AA6E4}">
                <adec:decorative xmlns:adec="http://schemas.microsoft.com/office/drawing/2017/decorative" val="1"/>
              </a:ext>
            </a:extLst>
          </p:cNvPr>
          <p:cNvSpPr/>
          <p:nvPr/>
        </p:nvSpPr>
        <p:spPr>
          <a:xfrm>
            <a:off x="6038425" y="1963868"/>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1" name="Text Placeholder 45216">
            <a:extLst>
              <a:ext uri="{FF2B5EF4-FFF2-40B4-BE49-F238E27FC236}">
                <a16:creationId xmlns:a16="http://schemas.microsoft.com/office/drawing/2014/main" id="{8B96BD7B-7AEF-DA0D-406E-2C45FE25BDDD}"/>
              </a:ext>
            </a:extLst>
          </p:cNvPr>
          <p:cNvSpPr txBox="1">
            <a:spLocks/>
          </p:cNvSpPr>
          <p:nvPr/>
        </p:nvSpPr>
        <p:spPr>
          <a:xfrm>
            <a:off x="6235998" y="2485690"/>
            <a:ext cx="2124018" cy="1515542"/>
          </a:xfrm>
          <a:prstGeom prst="rect">
            <a:avLst/>
          </a:prstGeom>
        </p:spPr>
        <p:txBody>
          <a:bodyPr/>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Virtual assistants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Process transactions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Provide financial advice</a:t>
            </a:r>
          </a:p>
        </p:txBody>
      </p:sp>
      <p:sp>
        <p:nvSpPr>
          <p:cNvPr id="32" name="Text Placeholder 45216">
            <a:extLst>
              <a:ext uri="{FF2B5EF4-FFF2-40B4-BE49-F238E27FC236}">
                <a16:creationId xmlns:a16="http://schemas.microsoft.com/office/drawing/2014/main" id="{DFC6FD88-D528-952D-86FF-CCFA300E6946}"/>
              </a:ext>
            </a:extLst>
          </p:cNvPr>
          <p:cNvSpPr txBox="1">
            <a:spLocks/>
          </p:cNvSpPr>
          <p:nvPr/>
        </p:nvSpPr>
        <p:spPr>
          <a:xfrm>
            <a:off x="6038424" y="2132973"/>
            <a:ext cx="2321592" cy="24622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Customer service</a:t>
            </a:r>
          </a:p>
        </p:txBody>
      </p:sp>
      <p:sp>
        <p:nvSpPr>
          <p:cNvPr id="34" name="Rectangle: Rounded Corners 255">
            <a:extLst>
              <a:ext uri="{FF2B5EF4-FFF2-40B4-BE49-F238E27FC236}">
                <a16:creationId xmlns:a16="http://schemas.microsoft.com/office/drawing/2014/main" id="{C3A6C18E-DEAD-EE62-7D03-119E99C53300}"/>
              </a:ext>
              <a:ext uri="{C183D7F6-B498-43B3-948B-1728B52AA6E4}">
                <adec:decorative xmlns:adec="http://schemas.microsoft.com/office/drawing/2017/decorative" val="1"/>
              </a:ext>
            </a:extLst>
          </p:cNvPr>
          <p:cNvSpPr/>
          <p:nvPr/>
        </p:nvSpPr>
        <p:spPr>
          <a:xfrm>
            <a:off x="426114" y="4384027"/>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5" name="Text Placeholder 45216">
            <a:extLst>
              <a:ext uri="{FF2B5EF4-FFF2-40B4-BE49-F238E27FC236}">
                <a16:creationId xmlns:a16="http://schemas.microsoft.com/office/drawing/2014/main" id="{6D632615-687C-5FD4-2799-B4FB571B0502}"/>
              </a:ext>
            </a:extLst>
          </p:cNvPr>
          <p:cNvSpPr txBox="1">
            <a:spLocks/>
          </p:cNvSpPr>
          <p:nvPr/>
        </p:nvSpPr>
        <p:spPr>
          <a:xfrm>
            <a:off x="621813" y="4981147"/>
            <a:ext cx="2323465" cy="1515542"/>
          </a:xfrm>
          <a:prstGeom prst="rect">
            <a:avLst/>
          </a:prstGeom>
        </p:spPr>
        <p:txBody>
          <a:bodyP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Analyze market conditions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Execute trades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Optimize trading strategies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Reduce human error</a:t>
            </a:r>
          </a:p>
        </p:txBody>
      </p:sp>
      <p:sp>
        <p:nvSpPr>
          <p:cNvPr id="36" name="Text Placeholder 45216">
            <a:extLst>
              <a:ext uri="{FF2B5EF4-FFF2-40B4-BE49-F238E27FC236}">
                <a16:creationId xmlns:a16="http://schemas.microsoft.com/office/drawing/2014/main" id="{1491E847-FEEA-1601-C4D1-83EDD94F1D43}"/>
              </a:ext>
            </a:extLst>
          </p:cNvPr>
          <p:cNvSpPr txBox="1">
            <a:spLocks/>
          </p:cNvSpPr>
          <p:nvPr/>
        </p:nvSpPr>
        <p:spPr>
          <a:xfrm>
            <a:off x="423849" y="4457805"/>
            <a:ext cx="2519165" cy="494794"/>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Algorithmic trading</a:t>
            </a:r>
          </a:p>
        </p:txBody>
      </p:sp>
    </p:spTree>
    <p:extLst>
      <p:ext uri="{BB962C8B-B14F-4D97-AF65-F5344CB8AC3E}">
        <p14:creationId xmlns:p14="http://schemas.microsoft.com/office/powerpoint/2010/main" val="207310023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5A92E54-2EEE-3D04-C9E3-B2EB51238B4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4C67419-F7D0-C4DA-4A31-C0F161B56B09}"/>
              </a:ext>
            </a:extLst>
          </p:cNvPr>
          <p:cNvSpPr>
            <a:spLocks noGrp="1"/>
          </p:cNvSpPr>
          <p:nvPr>
            <p:ph type="title"/>
          </p:nvPr>
        </p:nvSpPr>
        <p:spPr>
          <a:xfrm>
            <a:off x="585403" y="375731"/>
            <a:ext cx="11018520" cy="492443"/>
          </a:xfrm>
        </p:spPr>
        <p:txBody>
          <a:bodyPr/>
          <a:lstStyle/>
          <a:p>
            <a:r>
              <a:rPr lang="en-US" dirty="0"/>
              <a:t>Manufacturing</a:t>
            </a:r>
          </a:p>
        </p:txBody>
      </p:sp>
      <p:sp>
        <p:nvSpPr>
          <p:cNvPr id="4" name="Content Placeholder 2">
            <a:extLst>
              <a:ext uri="{FF2B5EF4-FFF2-40B4-BE49-F238E27FC236}">
                <a16:creationId xmlns:a16="http://schemas.microsoft.com/office/drawing/2014/main" id="{5BF68A19-D35D-369C-26BC-812C28914E37}"/>
              </a:ext>
            </a:extLst>
          </p:cNvPr>
          <p:cNvSpPr>
            <a:spLocks noGrp="1"/>
          </p:cNvSpPr>
          <p:nvPr>
            <p:ph sz="quarter" idx="10"/>
          </p:nvPr>
        </p:nvSpPr>
        <p:spPr>
          <a:xfrm>
            <a:off x="585085" y="1249326"/>
            <a:ext cx="6801235" cy="553998"/>
          </a:xfrm>
        </p:spPr>
        <p:txBody>
          <a:bodyPr/>
          <a:lstStyle/>
          <a:p>
            <a:pPr marL="0" marR="0" lvl="0" indent="0" defTabSz="914400" rtl="0" eaLnBrk="1" fontAlgn="auto" latinLnBrk="0" hangingPunct="1">
              <a:lnSpc>
                <a:spcPct val="90000"/>
              </a:lnSpc>
              <a:spcBef>
                <a:spcPts val="0"/>
              </a:spcBef>
              <a:spcAft>
                <a:spcPts val="0"/>
              </a:spcAft>
              <a:buClrTx/>
              <a:buSzTx/>
              <a:buFontTx/>
              <a:buNone/>
              <a:tabLst/>
              <a:defRPr/>
            </a:pPr>
            <a:r>
              <a:rPr lang="fr-FR" sz="20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AI agents workflows </a:t>
            </a:r>
            <a:r>
              <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rPr>
              <a:t>drive efficiency, cost reduction, and quality improvement</a:t>
            </a:r>
          </a:p>
        </p:txBody>
      </p:sp>
      <p:pic>
        <p:nvPicPr>
          <p:cNvPr id="9" name="Picture 4" descr="Cars in factory">
            <a:extLst>
              <a:ext uri="{FF2B5EF4-FFF2-40B4-BE49-F238E27FC236}">
                <a16:creationId xmlns:a16="http://schemas.microsoft.com/office/drawing/2014/main" id="{A070038F-1ED8-9C1B-4290-62C685B432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rot="16200000">
            <a:off x="7068589" y="1734591"/>
            <a:ext cx="6858001" cy="3388822"/>
          </a:xfrm>
          <a:prstGeom prst="rect">
            <a:avLst/>
          </a:prstGeom>
        </p:spPr>
      </p:pic>
      <p:sp>
        <p:nvSpPr>
          <p:cNvPr id="44" name="Rectangle: Rounded Corners 255">
            <a:extLst>
              <a:ext uri="{FF2B5EF4-FFF2-40B4-BE49-F238E27FC236}">
                <a16:creationId xmlns:a16="http://schemas.microsoft.com/office/drawing/2014/main" id="{64E9942D-2E06-0F6E-1C97-B34F06483D3B}"/>
              </a:ext>
              <a:ext uri="{C183D7F6-B498-43B3-948B-1728B52AA6E4}">
                <adec:decorative xmlns:adec="http://schemas.microsoft.com/office/drawing/2017/decorative" val="1"/>
              </a:ext>
            </a:extLst>
          </p:cNvPr>
          <p:cNvSpPr/>
          <p:nvPr/>
        </p:nvSpPr>
        <p:spPr>
          <a:xfrm>
            <a:off x="3152621" y="4327638"/>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5" name="Text Placeholder 45216">
            <a:extLst>
              <a:ext uri="{FF2B5EF4-FFF2-40B4-BE49-F238E27FC236}">
                <a16:creationId xmlns:a16="http://schemas.microsoft.com/office/drawing/2014/main" id="{BCA3CC22-6030-647C-B14D-CA237F2E5697}"/>
              </a:ext>
            </a:extLst>
          </p:cNvPr>
          <p:cNvSpPr txBox="1">
            <a:spLocks/>
          </p:cNvSpPr>
          <p:nvPr/>
        </p:nvSpPr>
        <p:spPr>
          <a:xfrm>
            <a:off x="3350193" y="4849462"/>
            <a:ext cx="2226135" cy="1515542"/>
          </a:xfrm>
          <a:prstGeom prst="rect">
            <a:avLst/>
          </a:prstGeom>
        </p:spPr>
        <p:txBody>
          <a:bodyP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Market trend analysis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Consumer feedback analysis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Rapid prototyping</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46" name="Text Placeholder 45216">
            <a:extLst>
              <a:ext uri="{FF2B5EF4-FFF2-40B4-BE49-F238E27FC236}">
                <a16:creationId xmlns:a16="http://schemas.microsoft.com/office/drawing/2014/main" id="{446CA033-7778-D360-C707-30F73E5D9288}"/>
              </a:ext>
            </a:extLst>
          </p:cNvPr>
          <p:cNvSpPr txBox="1">
            <a:spLocks/>
          </p:cNvSpPr>
          <p:nvPr/>
        </p:nvSpPr>
        <p:spPr>
          <a:xfrm>
            <a:off x="3401251" y="4529457"/>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Product development</a:t>
            </a:r>
          </a:p>
        </p:txBody>
      </p:sp>
      <p:sp>
        <p:nvSpPr>
          <p:cNvPr id="48" name="Rectangle: Rounded Corners 255">
            <a:extLst>
              <a:ext uri="{FF2B5EF4-FFF2-40B4-BE49-F238E27FC236}">
                <a16:creationId xmlns:a16="http://schemas.microsoft.com/office/drawing/2014/main" id="{2C060A0E-C3CE-733C-E42B-B147780EF60F}"/>
              </a:ext>
              <a:ext uri="{C183D7F6-B498-43B3-948B-1728B52AA6E4}">
                <adec:decorative xmlns:adec="http://schemas.microsoft.com/office/drawing/2017/decorative" val="1"/>
              </a:ext>
            </a:extLst>
          </p:cNvPr>
          <p:cNvSpPr/>
          <p:nvPr/>
        </p:nvSpPr>
        <p:spPr>
          <a:xfrm>
            <a:off x="346466" y="1907477"/>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9" name="Text Placeholder 45216">
            <a:extLst>
              <a:ext uri="{FF2B5EF4-FFF2-40B4-BE49-F238E27FC236}">
                <a16:creationId xmlns:a16="http://schemas.microsoft.com/office/drawing/2014/main" id="{C025A21E-27D3-EC5C-A8EF-7E777C500C19}"/>
              </a:ext>
            </a:extLst>
          </p:cNvPr>
          <p:cNvSpPr txBox="1">
            <a:spLocks/>
          </p:cNvSpPr>
          <p:nvPr/>
        </p:nvSpPr>
        <p:spPr>
          <a:xfrm>
            <a:off x="542166" y="2429301"/>
            <a:ext cx="2124018" cy="1515542"/>
          </a:xfrm>
          <a:prstGeom prst="rect">
            <a:avLst/>
          </a:prstGeom>
        </p:spPr>
        <p:txBody>
          <a:bodyPr/>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Machine sensor data analysis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Failure prediction</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Preemptive maintenance scheduling</a:t>
            </a:r>
          </a:p>
          <a:p>
            <a:pPr marL="0" marR="0" lvl="0" indent="0" algn="l" defTabSz="932563" rtl="0" eaLnBrk="1" fontAlgn="auto" latinLnBrk="0" hangingPunct="1">
              <a:lnSpc>
                <a:spcPct val="80000"/>
              </a:lnSpc>
              <a:spcBef>
                <a:spcPts val="800"/>
              </a:spcBef>
              <a:spcAft>
                <a:spcPts val="0"/>
              </a:spcAft>
              <a:buClrTx/>
              <a:buSzPct val="90000"/>
              <a:buNone/>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50" name="Text Placeholder 45216">
            <a:extLst>
              <a:ext uri="{FF2B5EF4-FFF2-40B4-BE49-F238E27FC236}">
                <a16:creationId xmlns:a16="http://schemas.microsoft.com/office/drawing/2014/main" id="{280678FB-E558-181F-BB4E-B74C564A46DE}"/>
              </a:ext>
            </a:extLst>
          </p:cNvPr>
          <p:cNvSpPr txBox="1">
            <a:spLocks/>
          </p:cNvSpPr>
          <p:nvPr/>
        </p:nvSpPr>
        <p:spPr>
          <a:xfrm>
            <a:off x="539900" y="2068858"/>
            <a:ext cx="2226005" cy="262388"/>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Predictive maintenance</a:t>
            </a:r>
          </a:p>
        </p:txBody>
      </p:sp>
      <p:sp>
        <p:nvSpPr>
          <p:cNvPr id="52" name="Rectangle: Rounded Corners 255">
            <a:extLst>
              <a:ext uri="{FF2B5EF4-FFF2-40B4-BE49-F238E27FC236}">
                <a16:creationId xmlns:a16="http://schemas.microsoft.com/office/drawing/2014/main" id="{2EC22FDB-34AB-4F91-8376-5E97A3468335}"/>
              </a:ext>
              <a:ext uri="{C183D7F6-B498-43B3-948B-1728B52AA6E4}">
                <adec:decorative xmlns:adec="http://schemas.microsoft.com/office/drawing/2017/decorative" val="1"/>
              </a:ext>
            </a:extLst>
          </p:cNvPr>
          <p:cNvSpPr/>
          <p:nvPr/>
        </p:nvSpPr>
        <p:spPr>
          <a:xfrm>
            <a:off x="3152621" y="1907477"/>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53" name="Text Placeholder 45216">
            <a:extLst>
              <a:ext uri="{FF2B5EF4-FFF2-40B4-BE49-F238E27FC236}">
                <a16:creationId xmlns:a16="http://schemas.microsoft.com/office/drawing/2014/main" id="{5D940614-5B98-E2D2-06C6-49B8F2E6E84F}"/>
              </a:ext>
            </a:extLst>
          </p:cNvPr>
          <p:cNvSpPr txBox="1">
            <a:spLocks/>
          </p:cNvSpPr>
          <p:nvPr/>
        </p:nvSpPr>
        <p:spPr>
          <a:xfrm>
            <a:off x="3350194" y="2429301"/>
            <a:ext cx="2124018" cy="1515542"/>
          </a:xfrm>
          <a:prstGeom prst="rect">
            <a:avLst/>
          </a:prstGeom>
        </p:spPr>
        <p:txBody>
          <a:bodyPr lIns="91440" tIns="45720" rIns="91440" bIns="45720" anchor="t"/>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Monitor energy usage</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a:rPr>
              <a:t>Optimize usage</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a:rPr>
              <a:t>Adjust energy-intensive processes</a:t>
            </a:r>
          </a:p>
        </p:txBody>
      </p:sp>
      <p:sp>
        <p:nvSpPr>
          <p:cNvPr id="54" name="Text Placeholder 45216">
            <a:extLst>
              <a:ext uri="{FF2B5EF4-FFF2-40B4-BE49-F238E27FC236}">
                <a16:creationId xmlns:a16="http://schemas.microsoft.com/office/drawing/2014/main" id="{E27DDBF9-12C2-4193-B181-6C310DCC9842}"/>
              </a:ext>
            </a:extLst>
          </p:cNvPr>
          <p:cNvSpPr txBox="1">
            <a:spLocks/>
          </p:cNvSpPr>
          <p:nvPr/>
        </p:nvSpPr>
        <p:spPr>
          <a:xfrm>
            <a:off x="3350194" y="2123558"/>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Energy management</a:t>
            </a:r>
          </a:p>
        </p:txBody>
      </p:sp>
      <p:sp>
        <p:nvSpPr>
          <p:cNvPr id="56" name="Rectangle: Rounded Corners 255">
            <a:extLst>
              <a:ext uri="{FF2B5EF4-FFF2-40B4-BE49-F238E27FC236}">
                <a16:creationId xmlns:a16="http://schemas.microsoft.com/office/drawing/2014/main" id="{98F77C07-EA24-1789-8186-D77F74D29119}"/>
              </a:ext>
              <a:ext uri="{C183D7F6-B498-43B3-948B-1728B52AA6E4}">
                <adec:decorative xmlns:adec="http://schemas.microsoft.com/office/drawing/2017/decorative" val="1"/>
              </a:ext>
            </a:extLst>
          </p:cNvPr>
          <p:cNvSpPr/>
          <p:nvPr/>
        </p:nvSpPr>
        <p:spPr>
          <a:xfrm>
            <a:off x="5958777" y="1907479"/>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57" name="Text Placeholder 45216">
            <a:extLst>
              <a:ext uri="{FF2B5EF4-FFF2-40B4-BE49-F238E27FC236}">
                <a16:creationId xmlns:a16="http://schemas.microsoft.com/office/drawing/2014/main" id="{A1338FDA-D504-FAF9-CA1B-2C25C858FA44}"/>
              </a:ext>
            </a:extLst>
          </p:cNvPr>
          <p:cNvSpPr txBox="1">
            <a:spLocks/>
          </p:cNvSpPr>
          <p:nvPr/>
        </p:nvSpPr>
        <p:spPr>
          <a:xfrm>
            <a:off x="6156350" y="2429301"/>
            <a:ext cx="2124018" cy="1515542"/>
          </a:xfrm>
          <a:prstGeom prst="rect">
            <a:avLst/>
          </a:prstGeom>
        </p:spPr>
        <p:txBody>
          <a:bodyPr/>
          <a:lstStyle>
            <a:defPPr>
              <a:defRPr lang="en-US"/>
            </a:defPPr>
            <a:lvl1pPr marL="182880" marR="0" lvl="0" indent="-182880" algn="l" defTabSz="932563" rtl="0" eaLnBrk="1" fontAlgn="auto" latinLnBrk="0" hangingPunct="1">
              <a:lnSpc>
                <a:spcPct val="100000"/>
              </a:lnSpc>
              <a:spcBef>
                <a:spcPts val="1200"/>
              </a:spcBef>
              <a:spcAft>
                <a:spcPts val="0"/>
              </a:spcAft>
              <a:buClrTx/>
              <a:buSzPct val="90000"/>
              <a:buFont typeface="Arial" panose="020B0604020202020204" pitchFamily="34" charset="0"/>
              <a:buChar char="•"/>
              <a:tabLst/>
              <a:defRPr sz="1200" b="1" kern="1200" spc="0" baseline="0">
                <a:solidFill>
                  <a:srgbClr val="000000"/>
                </a:soli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Material handling</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Assembly line operations</a:t>
            </a:r>
          </a:p>
        </p:txBody>
      </p:sp>
      <p:sp>
        <p:nvSpPr>
          <p:cNvPr id="58" name="Text Placeholder 45216">
            <a:extLst>
              <a:ext uri="{FF2B5EF4-FFF2-40B4-BE49-F238E27FC236}">
                <a16:creationId xmlns:a16="http://schemas.microsoft.com/office/drawing/2014/main" id="{B9D6DCAF-2C29-AAE7-B194-4CC698A10171}"/>
              </a:ext>
            </a:extLst>
          </p:cNvPr>
          <p:cNvSpPr txBox="1">
            <a:spLocks/>
          </p:cNvSpPr>
          <p:nvPr/>
        </p:nvSpPr>
        <p:spPr>
          <a:xfrm>
            <a:off x="5958776" y="2076584"/>
            <a:ext cx="2321592" cy="24622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Process </a:t>
            </a:r>
            <a:r>
              <a:rPr lang="en-US" sz="1400" b="1" dirty="0">
                <a:solidFill>
                  <a:srgbClr val="000000"/>
                </a:solidFill>
                <a:latin typeface="Segoe Sans Text Semibold"/>
                <a:cs typeface="Segoe Sans Text Semibold" pitchFamily="2" charset="0"/>
              </a:rPr>
              <a:t>a</a:t>
            </a:r>
            <a:r>
              <a:rPr kumimoji="0" lang="en-US" sz="1400" b="1" i="0" u="none" strike="noStrike" kern="1200" cap="none" spc="0" normalizeH="0" baseline="0" noProof="0" dirty="0" err="1">
                <a:ln>
                  <a:noFill/>
                </a:ln>
                <a:solidFill>
                  <a:srgbClr val="000000"/>
                </a:solidFill>
                <a:effectLst/>
                <a:uLnTx/>
                <a:uFillTx/>
                <a:latin typeface="Segoe Sans Text Semibold"/>
                <a:ea typeface="+mn-ea"/>
                <a:cs typeface="Segoe Sans Text Semibold" pitchFamily="2" charset="0"/>
              </a:rPr>
              <a:t>utomation</a:t>
            </a:r>
            <a:endPar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endParaRPr>
          </a:p>
        </p:txBody>
      </p:sp>
      <p:sp>
        <p:nvSpPr>
          <p:cNvPr id="60" name="Rectangle: Rounded Corners 255">
            <a:extLst>
              <a:ext uri="{FF2B5EF4-FFF2-40B4-BE49-F238E27FC236}">
                <a16:creationId xmlns:a16="http://schemas.microsoft.com/office/drawing/2014/main" id="{1418E708-C08B-18BA-4B1D-202C5647C124}"/>
              </a:ext>
              <a:ext uri="{C183D7F6-B498-43B3-948B-1728B52AA6E4}">
                <adec:decorative xmlns:adec="http://schemas.microsoft.com/office/drawing/2017/decorative" val="1"/>
              </a:ext>
            </a:extLst>
          </p:cNvPr>
          <p:cNvSpPr/>
          <p:nvPr/>
        </p:nvSpPr>
        <p:spPr>
          <a:xfrm>
            <a:off x="346466" y="4327638"/>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61" name="Text Placeholder 45216">
            <a:extLst>
              <a:ext uri="{FF2B5EF4-FFF2-40B4-BE49-F238E27FC236}">
                <a16:creationId xmlns:a16="http://schemas.microsoft.com/office/drawing/2014/main" id="{157FFAC6-549C-693C-3738-5A50EDF579FE}"/>
              </a:ext>
            </a:extLst>
          </p:cNvPr>
          <p:cNvSpPr txBox="1">
            <a:spLocks/>
          </p:cNvSpPr>
          <p:nvPr/>
        </p:nvSpPr>
        <p:spPr>
          <a:xfrm>
            <a:off x="542165" y="4924758"/>
            <a:ext cx="2323465" cy="1515542"/>
          </a:xfrm>
          <a:prstGeom prst="rect">
            <a:avLst/>
          </a:prstGeom>
        </p:spPr>
        <p:txBody>
          <a:bodyP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Demand forecasting</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Logistics optimization</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Inventory optimization</a:t>
            </a:r>
          </a:p>
        </p:txBody>
      </p:sp>
      <p:sp>
        <p:nvSpPr>
          <p:cNvPr id="62" name="Text Placeholder 45216">
            <a:extLst>
              <a:ext uri="{FF2B5EF4-FFF2-40B4-BE49-F238E27FC236}">
                <a16:creationId xmlns:a16="http://schemas.microsoft.com/office/drawing/2014/main" id="{D63AE901-116B-BF7E-8175-0BFE1343F859}"/>
              </a:ext>
            </a:extLst>
          </p:cNvPr>
          <p:cNvSpPr txBox="1">
            <a:spLocks/>
          </p:cNvSpPr>
          <p:nvPr/>
        </p:nvSpPr>
        <p:spPr>
          <a:xfrm>
            <a:off x="344201" y="4401416"/>
            <a:ext cx="2519165" cy="494794"/>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Supply chain optimization</a:t>
            </a:r>
          </a:p>
        </p:txBody>
      </p:sp>
      <p:sp>
        <p:nvSpPr>
          <p:cNvPr id="64" name="Text Placeholder 45216">
            <a:extLst>
              <a:ext uri="{FF2B5EF4-FFF2-40B4-BE49-F238E27FC236}">
                <a16:creationId xmlns:a16="http://schemas.microsoft.com/office/drawing/2014/main" id="{3B5ADF0B-7F8B-A7AA-BA7A-13202F54390B}"/>
              </a:ext>
            </a:extLst>
          </p:cNvPr>
          <p:cNvSpPr txBox="1">
            <a:spLocks/>
          </p:cNvSpPr>
          <p:nvPr/>
        </p:nvSpPr>
        <p:spPr>
          <a:xfrm>
            <a:off x="6431941" y="4551433"/>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75000"/>
                  </a:srgbClr>
                </a:solidFill>
                <a:effectLst/>
                <a:uLnTx/>
                <a:uFillTx/>
                <a:latin typeface="Segoe Sans Text Semibold"/>
                <a:ea typeface="+mn-ea"/>
                <a:cs typeface="Segoe Sans Text Semibold" pitchFamily="2" charset="0"/>
              </a:rPr>
              <a:t>Azure AI Translator</a:t>
            </a:r>
          </a:p>
        </p:txBody>
      </p:sp>
      <p:sp>
        <p:nvSpPr>
          <p:cNvPr id="65" name="Rectangle: Rounded Corners 255">
            <a:extLst>
              <a:ext uri="{FF2B5EF4-FFF2-40B4-BE49-F238E27FC236}">
                <a16:creationId xmlns:a16="http://schemas.microsoft.com/office/drawing/2014/main" id="{5E1AE4AF-F35C-0DEC-13EE-E6C2E61C4487}"/>
              </a:ext>
              <a:ext uri="{C183D7F6-B498-43B3-948B-1728B52AA6E4}">
                <adec:decorative xmlns:adec="http://schemas.microsoft.com/office/drawing/2017/decorative" val="1"/>
              </a:ext>
            </a:extLst>
          </p:cNvPr>
          <p:cNvSpPr/>
          <p:nvPr/>
        </p:nvSpPr>
        <p:spPr>
          <a:xfrm>
            <a:off x="5958777" y="4327640"/>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66" name="Text Placeholder 45216">
            <a:extLst>
              <a:ext uri="{FF2B5EF4-FFF2-40B4-BE49-F238E27FC236}">
                <a16:creationId xmlns:a16="http://schemas.microsoft.com/office/drawing/2014/main" id="{C921D38F-6E92-43AE-ACFA-426EDCD1D7E7}"/>
              </a:ext>
            </a:extLst>
          </p:cNvPr>
          <p:cNvSpPr txBox="1">
            <a:spLocks/>
          </p:cNvSpPr>
          <p:nvPr/>
        </p:nvSpPr>
        <p:spPr>
          <a:xfrm>
            <a:off x="6156350" y="4849462"/>
            <a:ext cx="2124018" cy="1515542"/>
          </a:xfrm>
          <a:prstGeom prst="rect">
            <a:avLst/>
          </a:prstGeom>
        </p:spPr>
        <p:txBody>
          <a:bodyP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Production monitoring</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Defect detection</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Process optimization</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68" name="Text Placeholder 45216">
            <a:extLst>
              <a:ext uri="{FF2B5EF4-FFF2-40B4-BE49-F238E27FC236}">
                <a16:creationId xmlns:a16="http://schemas.microsoft.com/office/drawing/2014/main" id="{747E96C3-67E3-77AE-67F2-7F9237B339DF}"/>
              </a:ext>
            </a:extLst>
          </p:cNvPr>
          <p:cNvSpPr txBox="1">
            <a:spLocks/>
          </p:cNvSpPr>
          <p:nvPr/>
        </p:nvSpPr>
        <p:spPr>
          <a:xfrm>
            <a:off x="6156555" y="4529251"/>
            <a:ext cx="2124018" cy="198350"/>
          </a:xfrm>
          <a:prstGeom prst="rect">
            <a:avLst/>
          </a:prstGeom>
        </p:spPr>
        <p:txBody>
          <a:bodyPr anchor="ctr"/>
          <a:lstStyle>
            <a:defPPr>
              <a:defRPr lang="en-US"/>
            </a:defPPr>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rPr>
              <a:t>Quality control</a:t>
            </a:r>
          </a:p>
        </p:txBody>
      </p:sp>
    </p:spTree>
    <p:extLst>
      <p:ext uri="{BB962C8B-B14F-4D97-AF65-F5344CB8AC3E}">
        <p14:creationId xmlns:p14="http://schemas.microsoft.com/office/powerpoint/2010/main" val="108715744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B1B4B-72E1-6B61-BE51-5EFBEBBF8C19}"/>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1687A8B2-CD20-F412-9893-076C91313173}"/>
              </a:ext>
            </a:extLst>
          </p:cNvPr>
          <p:cNvSpPr>
            <a:spLocks noGrp="1"/>
          </p:cNvSpPr>
          <p:nvPr>
            <p:ph type="title"/>
          </p:nvPr>
        </p:nvSpPr>
        <p:spPr>
          <a:xfrm>
            <a:off x="585216" y="2438071"/>
            <a:ext cx="6663309" cy="1329595"/>
          </a:xfrm>
        </p:spPr>
        <p:txBody>
          <a:bodyPr/>
          <a:lstStyle/>
          <a:p>
            <a:r>
              <a:rPr lang="en-US" noProof="0" dirty="0">
                <a:cs typeface="Segoe UI"/>
              </a:rPr>
              <a:t>Understand and mitigate agent risks and limitations</a:t>
            </a:r>
            <a:br>
              <a:rPr lang="en-US" noProof="0" dirty="0">
                <a:cs typeface="Segoe UI"/>
              </a:rPr>
            </a:br>
            <a:r>
              <a:rPr lang="en-US" sz="2400" noProof="0" dirty="0">
                <a:latin typeface="+mn-lt"/>
                <a:cs typeface="Segoe UI"/>
              </a:rPr>
              <a:t>A primer</a:t>
            </a:r>
          </a:p>
        </p:txBody>
      </p:sp>
    </p:spTree>
    <p:extLst>
      <p:ext uri="{BB962C8B-B14F-4D97-AF65-F5344CB8AC3E}">
        <p14:creationId xmlns:p14="http://schemas.microsoft.com/office/powerpoint/2010/main" val="88203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297AA06-094B-4E37-E506-28A958EE99D9}"/>
              </a:ext>
            </a:extLst>
          </p:cNvPr>
          <p:cNvSpPr>
            <a:spLocks noGrp="1"/>
          </p:cNvSpPr>
          <p:nvPr>
            <p:ph type="title"/>
          </p:nvPr>
        </p:nvSpPr>
        <p:spPr/>
        <p:txBody>
          <a:bodyPr/>
          <a:lstStyle/>
          <a:p>
            <a:r>
              <a:rPr lang="en-US" dirty="0"/>
              <a:t>Challenges with AI agents</a:t>
            </a:r>
          </a:p>
        </p:txBody>
      </p:sp>
      <p:sp>
        <p:nvSpPr>
          <p:cNvPr id="3" name="Espace réservé du contenu 2">
            <a:extLst>
              <a:ext uri="{FF2B5EF4-FFF2-40B4-BE49-F238E27FC236}">
                <a16:creationId xmlns:a16="http://schemas.microsoft.com/office/drawing/2014/main" id="{B3A5A6B4-C579-6365-8611-4DD61923D054}"/>
              </a:ext>
            </a:extLst>
          </p:cNvPr>
          <p:cNvSpPr>
            <a:spLocks noGrp="1"/>
          </p:cNvSpPr>
          <p:nvPr>
            <p:ph sz="quarter" idx="10"/>
          </p:nvPr>
        </p:nvSpPr>
        <p:spPr>
          <a:xfrm>
            <a:off x="584200" y="1286933"/>
            <a:ext cx="11018838" cy="812530"/>
          </a:xfrm>
        </p:spPr>
        <p:txBody>
          <a:bodyPr/>
          <a:lstStyle/>
          <a:p>
            <a:pPr marL="0" indent="0">
              <a:buNone/>
            </a:pPr>
            <a:r>
              <a:rPr lang="en-US" sz="24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4 primary considerations </a:t>
            </a:r>
            <a:r>
              <a:rPr kumimoji="0" lang="en-US" b="0" i="0" u="none" strike="noStrike" kern="1200" cap="none" spc="0" normalizeH="0" baseline="0" noProof="0" dirty="0">
                <a:ln>
                  <a:noFill/>
                </a:ln>
                <a:effectLst/>
                <a:uLnTx/>
                <a:uFillTx/>
                <a:latin typeface="Segoe UI Semibold"/>
                <a:ea typeface="+mn-ea"/>
                <a:cs typeface="Segoe UI" panose="020B0502040204020203" pitchFamily="34" charset="0"/>
              </a:rPr>
              <a:t>for a successful development &amp; deployment</a:t>
            </a:r>
            <a:r>
              <a:rPr kumimoji="0" lang="en-US" b="0" i="0" u="none" strike="noStrike" kern="1200" cap="none" spc="0" normalizeH="0" baseline="0" noProof="0" dirty="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 </a:t>
            </a:r>
            <a:endParaRPr lang="en-US" sz="36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endParaRPr>
          </a:p>
          <a:p>
            <a:endParaRPr lang="en-US" dirty="0"/>
          </a:p>
        </p:txBody>
      </p:sp>
      <p:grpSp>
        <p:nvGrpSpPr>
          <p:cNvPr id="4" name="Group 92">
            <a:extLst>
              <a:ext uri="{FF2B5EF4-FFF2-40B4-BE49-F238E27FC236}">
                <a16:creationId xmlns:a16="http://schemas.microsoft.com/office/drawing/2014/main" id="{77C77FCF-2FC3-FC7A-5EAF-48C75EF2F3F0}"/>
              </a:ext>
            </a:extLst>
          </p:cNvPr>
          <p:cNvGrpSpPr/>
          <p:nvPr/>
        </p:nvGrpSpPr>
        <p:grpSpPr>
          <a:xfrm>
            <a:off x="921177" y="2653812"/>
            <a:ext cx="2519166" cy="2498064"/>
            <a:chOff x="621486" y="3104543"/>
            <a:chExt cx="2519166" cy="2498064"/>
          </a:xfrm>
        </p:grpSpPr>
        <p:sp>
          <p:nvSpPr>
            <p:cNvPr id="5" name="Rectangle: Rounded Corners 255">
              <a:extLst>
                <a:ext uri="{FF2B5EF4-FFF2-40B4-BE49-F238E27FC236}">
                  <a16:creationId xmlns:a16="http://schemas.microsoft.com/office/drawing/2014/main" id="{821D7AC5-244B-4610-8063-331357A501AD}"/>
                </a:ext>
                <a:ext uri="{C183D7F6-B498-43B3-948B-1728B52AA6E4}">
                  <adec:decorative xmlns:adec="http://schemas.microsoft.com/office/drawing/2017/decorative" val="1"/>
                </a:ext>
              </a:extLst>
            </p:cNvPr>
            <p:cNvSpPr/>
            <p:nvPr/>
          </p:nvSpPr>
          <p:spPr>
            <a:xfrm>
              <a:off x="621486" y="3104543"/>
              <a:ext cx="2519166" cy="2498064"/>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FFFFFF"/>
                  </a:solidFill>
                  <a:effectLst/>
                  <a:uLnTx/>
                  <a:uFillTx/>
                  <a:latin typeface="Segoe Sans Text Semibold"/>
                  <a:ea typeface="+mn-ea"/>
                  <a:cs typeface="+mn-cs"/>
                </a:rPr>
                <a:t>K</a:t>
              </a:r>
            </a:p>
          </p:txBody>
        </p:sp>
        <p:sp>
          <p:nvSpPr>
            <p:cNvPr id="6" name="Text Placeholder 45216">
              <a:extLst>
                <a:ext uri="{FF2B5EF4-FFF2-40B4-BE49-F238E27FC236}">
                  <a16:creationId xmlns:a16="http://schemas.microsoft.com/office/drawing/2014/main" id="{591FC3F1-CAF4-720A-825E-4C9E3472F5B9}"/>
                </a:ext>
              </a:extLst>
            </p:cNvPr>
            <p:cNvSpPr txBox="1">
              <a:spLocks/>
            </p:cNvSpPr>
            <p:nvPr/>
          </p:nvSpPr>
          <p:spPr>
            <a:xfrm>
              <a:off x="819060" y="3928951"/>
              <a:ext cx="2124018" cy="674370"/>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563" rtl="0" eaLnBrk="1" fontAlgn="auto" latinLnBrk="0" hangingPunct="1">
                <a:lnSpc>
                  <a:spcPct val="80000"/>
                </a:lnSpc>
                <a:spcBef>
                  <a:spcPts val="800"/>
                </a:spcBef>
                <a:spcAft>
                  <a:spcPts val="0"/>
                </a:spcAft>
                <a:buClrTx/>
                <a:buSzPct val="90000"/>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Semibold" pitchFamily="2" charset="0"/>
                </a:rPr>
                <a:t>Providing agents with the right context</a:t>
              </a:r>
            </a:p>
            <a:p>
              <a:pPr marL="182880" marR="0" lvl="0" indent="-182880" algn="ctr"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endParaRPr>
            </a:p>
          </p:txBody>
        </p:sp>
        <p:sp>
          <p:nvSpPr>
            <p:cNvPr id="7" name="Text Placeholder 45216">
              <a:extLst>
                <a:ext uri="{FF2B5EF4-FFF2-40B4-BE49-F238E27FC236}">
                  <a16:creationId xmlns:a16="http://schemas.microsoft.com/office/drawing/2014/main" id="{FCBD1A5E-35A0-C5E4-F331-167D12BE4160}"/>
                </a:ext>
              </a:extLst>
            </p:cNvPr>
            <p:cNvSpPr txBox="1">
              <a:spLocks/>
            </p:cNvSpPr>
            <p:nvPr/>
          </p:nvSpPr>
          <p:spPr>
            <a:xfrm>
              <a:off x="814921" y="3328600"/>
              <a:ext cx="2046000" cy="275435"/>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Knowledge</a:t>
              </a:r>
            </a:p>
          </p:txBody>
        </p:sp>
      </p:grpSp>
      <p:grpSp>
        <p:nvGrpSpPr>
          <p:cNvPr id="9" name="Group 95">
            <a:extLst>
              <a:ext uri="{FF2B5EF4-FFF2-40B4-BE49-F238E27FC236}">
                <a16:creationId xmlns:a16="http://schemas.microsoft.com/office/drawing/2014/main" id="{6F30B0C8-5ECB-B64D-00EA-ABCDD8F44BE7}"/>
              </a:ext>
            </a:extLst>
          </p:cNvPr>
          <p:cNvGrpSpPr/>
          <p:nvPr/>
        </p:nvGrpSpPr>
        <p:grpSpPr>
          <a:xfrm>
            <a:off x="8691050" y="2653813"/>
            <a:ext cx="2519166" cy="2498064"/>
            <a:chOff x="9039953" y="3104544"/>
            <a:chExt cx="2519166" cy="2498064"/>
          </a:xfrm>
        </p:grpSpPr>
        <p:sp>
          <p:nvSpPr>
            <p:cNvPr id="10" name="Rectangle: Rounded Corners 255">
              <a:extLst>
                <a:ext uri="{FF2B5EF4-FFF2-40B4-BE49-F238E27FC236}">
                  <a16:creationId xmlns:a16="http://schemas.microsoft.com/office/drawing/2014/main" id="{68D6A877-CD73-5969-B8DC-A8B0830D60F8}"/>
                </a:ext>
                <a:ext uri="{C183D7F6-B498-43B3-948B-1728B52AA6E4}">
                  <adec:decorative xmlns:adec="http://schemas.microsoft.com/office/drawing/2017/decorative" val="1"/>
                </a:ext>
              </a:extLst>
            </p:cNvPr>
            <p:cNvSpPr/>
            <p:nvPr/>
          </p:nvSpPr>
          <p:spPr>
            <a:xfrm>
              <a:off x="9039953" y="3104544"/>
              <a:ext cx="2519166" cy="2498064"/>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1" name="Text Placeholder 45216">
              <a:extLst>
                <a:ext uri="{FF2B5EF4-FFF2-40B4-BE49-F238E27FC236}">
                  <a16:creationId xmlns:a16="http://schemas.microsoft.com/office/drawing/2014/main" id="{D28C47CA-4759-98FA-61D1-F687B54CD48F}"/>
                </a:ext>
              </a:extLst>
            </p:cNvPr>
            <p:cNvSpPr txBox="1">
              <a:spLocks/>
            </p:cNvSpPr>
            <p:nvPr/>
          </p:nvSpPr>
          <p:spPr>
            <a:xfrm>
              <a:off x="9237526" y="3336991"/>
              <a:ext cx="2124018" cy="227618"/>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defTabSz="932563">
                <a:defRPr/>
              </a:pPr>
              <a:r>
                <a:rPr lang="en-US" sz="2000" b="1">
                  <a:solidFill>
                    <a:srgbClr val="000000"/>
                  </a:solidFill>
                  <a:latin typeface="Segoe Sans Text Semibold"/>
                  <a:cs typeface="Segoe Sans Text Semibold" pitchFamily="2" charset="0"/>
                </a:rPr>
                <a:t>Evaluation</a:t>
              </a:r>
            </a:p>
          </p:txBody>
        </p:sp>
        <p:sp>
          <p:nvSpPr>
            <p:cNvPr id="13" name="Text Placeholder 45216">
              <a:extLst>
                <a:ext uri="{FF2B5EF4-FFF2-40B4-BE49-F238E27FC236}">
                  <a16:creationId xmlns:a16="http://schemas.microsoft.com/office/drawing/2014/main" id="{EAED5CA4-EE3B-FC56-39FF-5371F0934ABC}"/>
                </a:ext>
              </a:extLst>
            </p:cNvPr>
            <p:cNvSpPr txBox="1">
              <a:spLocks/>
            </p:cNvSpPr>
            <p:nvPr/>
          </p:nvSpPr>
          <p:spPr>
            <a:xfrm>
              <a:off x="9255848" y="3928951"/>
              <a:ext cx="2124018" cy="674370"/>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563" rtl="0" eaLnBrk="1" fontAlgn="auto" latinLnBrk="0" hangingPunct="1">
                <a:lnSpc>
                  <a:spcPct val="80000"/>
                </a:lnSpc>
                <a:spcBef>
                  <a:spcPts val="800"/>
                </a:spcBef>
                <a:spcAft>
                  <a:spcPts val="0"/>
                </a:spcAft>
                <a:buClrTx/>
                <a:buSzPct val="90000"/>
                <a:buNone/>
                <a:tabLst/>
                <a:defRPr/>
              </a:pPr>
              <a:r>
                <a:rPr kumimoji="0" lang="en-US" sz="2000" b="0" i="0" u="none" strike="noStrike" kern="1200" cap="none" spc="0" normalizeH="0" baseline="0" noProof="0" dirty="0">
                  <a:ln>
                    <a:noFill/>
                  </a:ln>
                  <a:solidFill>
                    <a:srgbClr val="000000"/>
                  </a:solidFill>
                  <a:effectLst/>
                  <a:uLnTx/>
                  <a:uFillTx/>
                  <a:latin typeface="Segoe Sans Text"/>
                  <a:ea typeface="+mn-ea"/>
                  <a:cs typeface="Segoe Sans Text Semibold" pitchFamily="2" charset="0"/>
                </a:rPr>
                <a:t>Ensuring they </a:t>
              </a:r>
              <a:r>
                <a:rPr lang="en-US" sz="1800" b="0"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accordingly complete their tasks correctly</a:t>
              </a:r>
            </a:p>
            <a:p>
              <a:pPr marL="182880" marR="0" lvl="0" indent="-182880" algn="ctr"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endParaRPr>
            </a:p>
          </p:txBody>
        </p:sp>
      </p:grpSp>
      <p:grpSp>
        <p:nvGrpSpPr>
          <p:cNvPr id="14" name="Group 93">
            <a:extLst>
              <a:ext uri="{FF2B5EF4-FFF2-40B4-BE49-F238E27FC236}">
                <a16:creationId xmlns:a16="http://schemas.microsoft.com/office/drawing/2014/main" id="{0F1CD364-7DED-899C-C5C3-17435236266D}"/>
              </a:ext>
            </a:extLst>
          </p:cNvPr>
          <p:cNvGrpSpPr/>
          <p:nvPr/>
        </p:nvGrpSpPr>
        <p:grpSpPr>
          <a:xfrm>
            <a:off x="3504042" y="2653812"/>
            <a:ext cx="2519166" cy="2498064"/>
            <a:chOff x="3427641" y="3104543"/>
            <a:chExt cx="2519166" cy="2498064"/>
          </a:xfrm>
        </p:grpSpPr>
        <p:sp>
          <p:nvSpPr>
            <p:cNvPr id="15" name="Rectangle: Rounded Corners 255">
              <a:extLst>
                <a:ext uri="{FF2B5EF4-FFF2-40B4-BE49-F238E27FC236}">
                  <a16:creationId xmlns:a16="http://schemas.microsoft.com/office/drawing/2014/main" id="{ECB23F03-05F2-7097-762B-00B3CC08DB7C}"/>
                </a:ext>
                <a:ext uri="{C183D7F6-B498-43B3-948B-1728B52AA6E4}">
                  <adec:decorative xmlns:adec="http://schemas.microsoft.com/office/drawing/2017/decorative" val="1"/>
                </a:ext>
              </a:extLst>
            </p:cNvPr>
            <p:cNvSpPr/>
            <p:nvPr/>
          </p:nvSpPr>
          <p:spPr>
            <a:xfrm>
              <a:off x="3427641" y="3104543"/>
              <a:ext cx="2519166" cy="2498064"/>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6" name="Text Placeholder 45216">
              <a:extLst>
                <a:ext uri="{FF2B5EF4-FFF2-40B4-BE49-F238E27FC236}">
                  <a16:creationId xmlns:a16="http://schemas.microsoft.com/office/drawing/2014/main" id="{8C6FA663-5BAB-2A82-1672-060D0A2C0BFA}"/>
                </a:ext>
              </a:extLst>
            </p:cNvPr>
            <p:cNvSpPr txBox="1">
              <a:spLocks/>
            </p:cNvSpPr>
            <p:nvPr/>
          </p:nvSpPr>
          <p:spPr>
            <a:xfrm>
              <a:off x="3625214" y="3352509"/>
              <a:ext cx="2124018" cy="227618"/>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lang="en-US" sz="2000" b="1">
                  <a:solidFill>
                    <a:srgbClr val="000000"/>
                  </a:solidFill>
                  <a:latin typeface="Segoe Sans Text Semibold"/>
                  <a:cs typeface="Segoe Sans Text Semibold" pitchFamily="2" charset="0"/>
                </a:rPr>
                <a:t>Actions</a:t>
              </a:r>
            </a:p>
          </p:txBody>
        </p:sp>
        <p:sp>
          <p:nvSpPr>
            <p:cNvPr id="18" name="Text Placeholder 45216">
              <a:extLst>
                <a:ext uri="{FF2B5EF4-FFF2-40B4-BE49-F238E27FC236}">
                  <a16:creationId xmlns:a16="http://schemas.microsoft.com/office/drawing/2014/main" id="{8660F82A-5CC2-1ADE-4D1E-7A5FF2DDAFBD}"/>
                </a:ext>
              </a:extLst>
            </p:cNvPr>
            <p:cNvSpPr txBox="1">
              <a:spLocks/>
            </p:cNvSpPr>
            <p:nvPr/>
          </p:nvSpPr>
          <p:spPr>
            <a:xfrm>
              <a:off x="3603757" y="3930579"/>
              <a:ext cx="2124018" cy="674370"/>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563" rtl="0" eaLnBrk="1" fontAlgn="auto" latinLnBrk="0" hangingPunct="1">
                <a:lnSpc>
                  <a:spcPct val="80000"/>
                </a:lnSpc>
                <a:spcBef>
                  <a:spcPts val="800"/>
                </a:spcBef>
                <a:spcAft>
                  <a:spcPts val="0"/>
                </a:spcAft>
                <a:buClrTx/>
                <a:buSzPct val="90000"/>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Semibold" pitchFamily="2" charset="0"/>
                </a:rPr>
                <a:t>Giving them the tools to complete their tasks</a:t>
              </a:r>
            </a:p>
            <a:p>
              <a:pPr marL="182880" marR="0" lvl="0" indent="-182880" algn="ctr"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endParaRPr>
            </a:p>
          </p:txBody>
        </p:sp>
      </p:grpSp>
      <p:grpSp>
        <p:nvGrpSpPr>
          <p:cNvPr id="19" name="Group 94">
            <a:extLst>
              <a:ext uri="{FF2B5EF4-FFF2-40B4-BE49-F238E27FC236}">
                <a16:creationId xmlns:a16="http://schemas.microsoft.com/office/drawing/2014/main" id="{D5DCBF5F-F389-F184-3F39-9C7CDDAAEAC5}"/>
              </a:ext>
            </a:extLst>
          </p:cNvPr>
          <p:cNvGrpSpPr/>
          <p:nvPr/>
        </p:nvGrpSpPr>
        <p:grpSpPr>
          <a:xfrm>
            <a:off x="6097540" y="2653814"/>
            <a:ext cx="2519166" cy="2498064"/>
            <a:chOff x="6233797" y="3104545"/>
            <a:chExt cx="2519166" cy="2498064"/>
          </a:xfrm>
        </p:grpSpPr>
        <p:sp>
          <p:nvSpPr>
            <p:cNvPr id="20" name="Rectangle: Rounded Corners 255">
              <a:extLst>
                <a:ext uri="{FF2B5EF4-FFF2-40B4-BE49-F238E27FC236}">
                  <a16:creationId xmlns:a16="http://schemas.microsoft.com/office/drawing/2014/main" id="{A583F73F-9F58-612A-3B1B-6879F4261520}"/>
                </a:ext>
                <a:ext uri="{C183D7F6-B498-43B3-948B-1728B52AA6E4}">
                  <adec:decorative xmlns:adec="http://schemas.microsoft.com/office/drawing/2017/decorative" val="1"/>
                </a:ext>
              </a:extLst>
            </p:cNvPr>
            <p:cNvSpPr/>
            <p:nvPr/>
          </p:nvSpPr>
          <p:spPr>
            <a:xfrm>
              <a:off x="6233797" y="3104545"/>
              <a:ext cx="2519166" cy="2498064"/>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1" name="Text Placeholder 45216">
              <a:extLst>
                <a:ext uri="{FF2B5EF4-FFF2-40B4-BE49-F238E27FC236}">
                  <a16:creationId xmlns:a16="http://schemas.microsoft.com/office/drawing/2014/main" id="{5383FEA4-62EE-58ED-DE77-2BBCD9DA38B5}"/>
                </a:ext>
              </a:extLst>
            </p:cNvPr>
            <p:cNvSpPr txBox="1">
              <a:spLocks/>
            </p:cNvSpPr>
            <p:nvPr/>
          </p:nvSpPr>
          <p:spPr>
            <a:xfrm>
              <a:off x="6431370" y="3336992"/>
              <a:ext cx="2124018" cy="227618"/>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defRPr/>
              </a:pPr>
              <a:r>
                <a:rPr lang="en-US" sz="2000" b="1" dirty="0">
                  <a:solidFill>
                    <a:srgbClr val="000000"/>
                  </a:solidFill>
                  <a:latin typeface="Segoe Sans Text Semibold"/>
                  <a:cs typeface="Segoe Sans Text Semibold" pitchFamily="2" charset="0"/>
                </a:rPr>
                <a:t>Safety &amp; Security</a:t>
              </a:r>
            </a:p>
          </p:txBody>
        </p:sp>
        <p:sp>
          <p:nvSpPr>
            <p:cNvPr id="23" name="Text Placeholder 45216">
              <a:extLst>
                <a:ext uri="{FF2B5EF4-FFF2-40B4-BE49-F238E27FC236}">
                  <a16:creationId xmlns:a16="http://schemas.microsoft.com/office/drawing/2014/main" id="{45A62E4A-1649-775D-BDF1-5381FF2A9063}"/>
                </a:ext>
              </a:extLst>
            </p:cNvPr>
            <p:cNvSpPr txBox="1">
              <a:spLocks/>
            </p:cNvSpPr>
            <p:nvPr/>
          </p:nvSpPr>
          <p:spPr>
            <a:xfrm>
              <a:off x="6453084" y="3932402"/>
              <a:ext cx="2124018" cy="674370"/>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563" rtl="0" eaLnBrk="1" fontAlgn="auto" latinLnBrk="0" hangingPunct="1">
                <a:lnSpc>
                  <a:spcPct val="80000"/>
                </a:lnSpc>
                <a:spcBef>
                  <a:spcPts val="800"/>
                </a:spcBef>
                <a:spcAft>
                  <a:spcPts val="0"/>
                </a:spcAft>
                <a:buClrTx/>
                <a:buSzPct val="90000"/>
                <a:buNone/>
                <a:tabLst/>
                <a:defRPr/>
              </a:pPr>
              <a:r>
                <a:rPr kumimoji="0" lang="en-US" sz="1800" b="0" i="0" u="none" strike="noStrike" kern="1200" cap="none" spc="0" normalizeH="0" baseline="0" noProof="0" dirty="0">
                  <a:ln>
                    <a:noFill/>
                  </a:ln>
                  <a:solidFill>
                    <a:srgbClr val="000000"/>
                  </a:solidFill>
                  <a:effectLst/>
                  <a:uLnTx/>
                  <a:uFillTx/>
                  <a:latin typeface="Segoe Sans Text"/>
                  <a:ea typeface="+mn-ea"/>
                  <a:cs typeface="Segoe Sans Text Semibold" pitchFamily="2" charset="0"/>
                </a:rPr>
                <a:t>Ensuring the risks that come along are </a:t>
              </a:r>
              <a:r>
                <a:rPr lang="en-US" sz="1800" b="0"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understood and adequately managed</a:t>
              </a:r>
            </a:p>
            <a:p>
              <a:pPr marL="182880" marR="0" lvl="0" indent="-182880" algn="ctr"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Sans Text Semibold"/>
                <a:ea typeface="+mn-ea"/>
                <a:cs typeface="Segoe Sans Text Semibold" pitchFamily="2" charset="0"/>
              </a:endParaRPr>
            </a:p>
          </p:txBody>
        </p:sp>
      </p:grpSp>
    </p:spTree>
    <p:extLst>
      <p:ext uri="{BB962C8B-B14F-4D97-AF65-F5344CB8AC3E}">
        <p14:creationId xmlns:p14="http://schemas.microsoft.com/office/powerpoint/2010/main" val="352724907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7C2D7C-8022-2473-0F4C-070D2FC953B9}"/>
              </a:ext>
            </a:extLst>
          </p:cNvPr>
          <p:cNvSpPr>
            <a:spLocks noGrp="1"/>
          </p:cNvSpPr>
          <p:nvPr>
            <p:ph type="title"/>
          </p:nvPr>
        </p:nvSpPr>
        <p:spPr>
          <a:xfrm>
            <a:off x="588263" y="457200"/>
            <a:ext cx="11018520" cy="492443"/>
          </a:xfrm>
        </p:spPr>
        <p:txBody>
          <a:bodyPr wrap="square" anchor="t">
            <a:normAutofit/>
          </a:bodyPr>
          <a:lstStyle/>
          <a:p>
            <a:r>
              <a:rPr lang="en-US" i="0" noProof="0" dirty="0">
                <a:effectLst/>
                <a:cs typeface="Segoe UI"/>
              </a:rPr>
              <a:t>Accentuation and creation of new </a:t>
            </a:r>
            <a:r>
              <a:rPr lang="en-US" noProof="0" dirty="0">
                <a:cs typeface="Segoe UI"/>
              </a:rPr>
              <a:t>security &amp; safety risks</a:t>
            </a:r>
          </a:p>
        </p:txBody>
      </p:sp>
      <p:pic>
        <p:nvPicPr>
          <p:cNvPr id="1026" name="Picture 2" descr="Une image contenant texte, capture d’écran, diagramme, Police&#10;&#10;Description générée automatiquement">
            <a:extLst>
              <a:ext uri="{FF2B5EF4-FFF2-40B4-BE49-F238E27FC236}">
                <a16:creationId xmlns:a16="http://schemas.microsoft.com/office/drawing/2014/main" id="{41B3F534-5D52-476A-F8EE-0FF83928E9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42"/>
          <a:stretch/>
        </p:blipFill>
        <p:spPr bwMode="auto">
          <a:xfrm>
            <a:off x="1371601" y="1680223"/>
            <a:ext cx="9638188" cy="4029698"/>
          </a:xfrm>
          <a:prstGeom prst="rect">
            <a:avLst/>
          </a:prstGeom>
          <a:solidFill>
            <a:srgbClr val="FFFFFF"/>
          </a:solidFill>
          <a:effectLst/>
        </p:spPr>
      </p:pic>
      <p:sp>
        <p:nvSpPr>
          <p:cNvPr id="4" name="ZoneTexte 3">
            <a:extLst>
              <a:ext uri="{FF2B5EF4-FFF2-40B4-BE49-F238E27FC236}">
                <a16:creationId xmlns:a16="http://schemas.microsoft.com/office/drawing/2014/main" id="{7D245897-13A6-E1A4-7B1B-8E5E088A3261}"/>
              </a:ext>
            </a:extLst>
          </p:cNvPr>
          <p:cNvSpPr txBox="1"/>
          <p:nvPr/>
        </p:nvSpPr>
        <p:spPr>
          <a:xfrm>
            <a:off x="440262" y="6345849"/>
            <a:ext cx="5568652" cy="307777"/>
          </a:xfrm>
          <a:prstGeom prst="rect">
            <a:avLst/>
          </a:prstGeom>
          <a:noFill/>
        </p:spPr>
        <p:txBody>
          <a:bodyPr wrap="square">
            <a:spAutoFit/>
          </a:bodyPr>
          <a:lstStyle/>
          <a:p>
            <a:r>
              <a:rPr lang="en-US" sz="1400" dirty="0"/>
              <a:t>Source: </a:t>
            </a:r>
            <a:r>
              <a:rPr lang="en-US" sz="1400" i="0" dirty="0">
                <a:solidFill>
                  <a:srgbClr val="000000"/>
                </a:solidFill>
                <a:effectLst/>
                <a:hlinkClick r:id="rId4"/>
              </a:rPr>
              <a:t>AI Agents Under Threat: A Survey of Key Security Challenges</a:t>
            </a:r>
            <a:endParaRPr lang="fr-FR" sz="1400" dirty="0"/>
          </a:p>
        </p:txBody>
      </p:sp>
    </p:spTree>
    <p:extLst>
      <p:ext uri="{BB962C8B-B14F-4D97-AF65-F5344CB8AC3E}">
        <p14:creationId xmlns:p14="http://schemas.microsoft.com/office/powerpoint/2010/main" val="155900314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Top Corners Rounded 14" descr="White front layer">
            <a:extLst>
              <a:ext uri="{FF2B5EF4-FFF2-40B4-BE49-F238E27FC236}">
                <a16:creationId xmlns:a16="http://schemas.microsoft.com/office/drawing/2014/main" id="{4E96216D-9FE9-5E6C-D4E7-E574D858E259}"/>
              </a:ext>
            </a:extLst>
          </p:cNvPr>
          <p:cNvSpPr/>
          <p:nvPr/>
        </p:nvSpPr>
        <p:spPr bwMode="auto">
          <a:xfrm>
            <a:off x="1524" y="3429000"/>
            <a:ext cx="12188952" cy="3428999"/>
          </a:xfrm>
          <a:prstGeom prst="rect">
            <a:avLst/>
          </a:prstGeom>
          <a:solidFill>
            <a:schemeClr val="bg1"/>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06E2296B-8F30-7119-4742-D42BB3026115}"/>
              </a:ext>
            </a:extLst>
          </p:cNvPr>
          <p:cNvSpPr>
            <a:spLocks noGrp="1"/>
          </p:cNvSpPr>
          <p:nvPr>
            <p:ph type="title"/>
          </p:nvPr>
        </p:nvSpPr>
        <p:spPr>
          <a:xfrm>
            <a:off x="588263" y="457200"/>
            <a:ext cx="11018520" cy="492443"/>
          </a:xfrm>
        </p:spPr>
        <p:txBody>
          <a:bodyPr/>
          <a:lstStyle/>
          <a:p>
            <a:r>
              <a:rPr lang="en-US" b="0" i="0" noProof="0" dirty="0">
                <a:solidFill>
                  <a:srgbClr val="000000"/>
                </a:solidFill>
                <a:effectLst/>
                <a:latin typeface="Segoe UI Semibold" panose="020B0702040204020203" pitchFamily="34" charset="0"/>
              </a:rPr>
              <a:t>Consequences of these risks </a:t>
            </a:r>
            <a:endParaRPr lang="en-US" noProof="0" dirty="0"/>
          </a:p>
        </p:txBody>
      </p:sp>
      <p:sp>
        <p:nvSpPr>
          <p:cNvPr id="4" name="Rectangle : coins arrondis 3">
            <a:extLst>
              <a:ext uri="{FF2B5EF4-FFF2-40B4-BE49-F238E27FC236}">
                <a16:creationId xmlns:a16="http://schemas.microsoft.com/office/drawing/2014/main" id="{B89298DD-6B19-D2B5-9DDE-5EF6A743FAF1}"/>
              </a:ext>
            </a:extLst>
          </p:cNvPr>
          <p:cNvSpPr/>
          <p:nvPr/>
        </p:nvSpPr>
        <p:spPr bwMode="auto">
          <a:xfrm>
            <a:off x="5468692" y="1929340"/>
            <a:ext cx="1836348" cy="1091162"/>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defTabSz="914367"/>
            <a:r>
              <a:rPr lang="en-US" sz="1600" dirty="0">
                <a:solidFill>
                  <a:srgbClr val="FFFFFF"/>
                </a:solidFill>
                <a:latin typeface="+mj-lt"/>
                <a:cs typeface="Segoe UI Semibold"/>
              </a:rPr>
              <a:t>Dangerous</a:t>
            </a:r>
          </a:p>
          <a:p>
            <a:pPr algn="ctr" defTabSz="914367"/>
            <a:r>
              <a:rPr lang="en-US" sz="1600" dirty="0">
                <a:solidFill>
                  <a:srgbClr val="FFFFFF"/>
                </a:solidFill>
                <a:latin typeface="+mj-lt"/>
                <a:cs typeface="Segoe UI Semibold"/>
              </a:rPr>
              <a:t>human</a:t>
            </a:r>
          </a:p>
          <a:p>
            <a:pPr algn="ctr" defTabSz="914367"/>
            <a:r>
              <a:rPr lang="en-US" sz="1600" dirty="0">
                <a:solidFill>
                  <a:srgbClr val="FFFFFF"/>
                </a:solidFill>
                <a:latin typeface="+mj-lt"/>
                <a:cs typeface="Segoe UI Semibold"/>
              </a:rPr>
              <a:t>behaviors</a:t>
            </a:r>
          </a:p>
        </p:txBody>
      </p:sp>
      <p:cxnSp>
        <p:nvCxnSpPr>
          <p:cNvPr id="7" name="Connecteur droit avec flèche 6">
            <a:extLst>
              <a:ext uri="{FF2B5EF4-FFF2-40B4-BE49-F238E27FC236}">
                <a16:creationId xmlns:a16="http://schemas.microsoft.com/office/drawing/2014/main" id="{D3A725C8-945C-07AE-22E2-C33E1AB48784}"/>
              </a:ext>
            </a:extLst>
          </p:cNvPr>
          <p:cNvCxnSpPr>
            <a:cxnSpLocks/>
          </p:cNvCxnSpPr>
          <p:nvPr/>
        </p:nvCxnSpPr>
        <p:spPr>
          <a:xfrm flipH="1">
            <a:off x="4654682" y="2956475"/>
            <a:ext cx="825997" cy="693953"/>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Rectangle : coins arrondis 14">
            <a:extLst>
              <a:ext uri="{FF2B5EF4-FFF2-40B4-BE49-F238E27FC236}">
                <a16:creationId xmlns:a16="http://schemas.microsoft.com/office/drawing/2014/main" id="{362FC5DB-282D-5BE7-AF89-71256EA3509E}"/>
              </a:ext>
            </a:extLst>
          </p:cNvPr>
          <p:cNvSpPr/>
          <p:nvPr/>
        </p:nvSpPr>
        <p:spPr bwMode="auto">
          <a:xfrm>
            <a:off x="3655721" y="3649307"/>
            <a:ext cx="2095106" cy="819238"/>
          </a:xfrm>
          <a:prstGeom prst="roundRect">
            <a:avLst/>
          </a:prstGeom>
          <a:solidFill>
            <a:srgbClr val="FFFFFF"/>
          </a:solidFill>
          <a:ln w="127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noProof="0" dirty="0">
                <a:solidFill>
                  <a:srgbClr val="D83B01"/>
                </a:solidFill>
                <a:ea typeface="Segoe UI" pitchFamily="34" charset="0"/>
                <a:cs typeface="Segoe UI"/>
              </a:rPr>
              <a:t>Overconfidence / </a:t>
            </a:r>
            <a:r>
              <a:rPr lang="en-US" noProof="0" dirty="0">
                <a:solidFill>
                  <a:srgbClr val="D83B01"/>
                </a:solidFill>
                <a:ea typeface="+mn-lt"/>
                <a:cs typeface="+mn-lt"/>
              </a:rPr>
              <a:t>Overreliance</a:t>
            </a:r>
            <a:endParaRPr lang="en-US" noProof="0" dirty="0">
              <a:solidFill>
                <a:srgbClr val="D83B01"/>
              </a:solidFill>
              <a:ea typeface="Segoe UI" pitchFamily="34" charset="0"/>
              <a:cs typeface="Segoe UI" pitchFamily="34" charset="0"/>
            </a:endParaRPr>
          </a:p>
        </p:txBody>
      </p:sp>
      <p:sp>
        <p:nvSpPr>
          <p:cNvPr id="16" name="Rectangle : coins arrondis 15">
            <a:extLst>
              <a:ext uri="{FF2B5EF4-FFF2-40B4-BE49-F238E27FC236}">
                <a16:creationId xmlns:a16="http://schemas.microsoft.com/office/drawing/2014/main" id="{A6303B10-78B0-4252-75C5-37D2292F541C}"/>
              </a:ext>
            </a:extLst>
          </p:cNvPr>
          <p:cNvSpPr/>
          <p:nvPr/>
        </p:nvSpPr>
        <p:spPr bwMode="auto">
          <a:xfrm>
            <a:off x="7429007" y="3648134"/>
            <a:ext cx="1336286" cy="819238"/>
          </a:xfrm>
          <a:prstGeom prst="roundRect">
            <a:avLst/>
          </a:prstGeom>
          <a:solidFill>
            <a:srgbClr val="FFFFFF"/>
          </a:solidFill>
          <a:ln w="1270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noProof="0" dirty="0">
                <a:solidFill>
                  <a:srgbClr val="D83B01"/>
                </a:solidFill>
                <a:ea typeface="Segoe UI" pitchFamily="34" charset="0"/>
                <a:cs typeface="Segoe UI"/>
              </a:rPr>
              <a:t>Misuses / Abuses</a:t>
            </a:r>
            <a:endParaRPr lang="en-US" noProof="0" dirty="0">
              <a:solidFill>
                <a:srgbClr val="D83B01"/>
              </a:soli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A3D6EE1B-57A4-E022-B2ED-538AD84EC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249" y="2744384"/>
            <a:ext cx="2467625" cy="316566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Connecteur droit avec flèche 7">
            <a:extLst>
              <a:ext uri="{FF2B5EF4-FFF2-40B4-BE49-F238E27FC236}">
                <a16:creationId xmlns:a16="http://schemas.microsoft.com/office/drawing/2014/main" id="{B359B4AA-2D9F-CCA6-FFF6-EFB07CB5306F}"/>
              </a:ext>
            </a:extLst>
          </p:cNvPr>
          <p:cNvCxnSpPr>
            <a:cxnSpLocks/>
            <a:endCxn id="16" idx="0"/>
          </p:cNvCxnSpPr>
          <p:nvPr/>
        </p:nvCxnSpPr>
        <p:spPr>
          <a:xfrm>
            <a:off x="7249160" y="2956475"/>
            <a:ext cx="847990" cy="691659"/>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6">
            <a:extLst>
              <a:ext uri="{FF2B5EF4-FFF2-40B4-BE49-F238E27FC236}">
                <a16:creationId xmlns:a16="http://schemas.microsoft.com/office/drawing/2014/main" id="{13C82FB2-8E7A-28AA-8D6D-E04CF590A6CF}"/>
              </a:ext>
            </a:extLst>
          </p:cNvPr>
          <p:cNvSpPr txBox="1"/>
          <p:nvPr/>
        </p:nvSpPr>
        <p:spPr>
          <a:xfrm>
            <a:off x="588263" y="5932530"/>
            <a:ext cx="3245287" cy="261610"/>
          </a:xfrm>
          <a:prstGeom prst="rect">
            <a:avLst/>
          </a:prstGeom>
          <a:noFill/>
        </p:spPr>
        <p:txBody>
          <a:bodyPr wrap="square" l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2">
                    <a:lumMod val="60000"/>
                    <a:lumOff val="40000"/>
                  </a:schemeClr>
                </a:solidFill>
                <a:hlinkClick r:id="rId4"/>
              </a:rPr>
              <a:t>aka.ms/</a:t>
            </a:r>
            <a:r>
              <a:rPr lang="en-US" sz="1400" dirty="0">
                <a:solidFill>
                  <a:schemeClr val="tx2">
                    <a:lumMod val="60000"/>
                    <a:lumOff val="40000"/>
                  </a:schemeClr>
                </a:solidFill>
                <a:latin typeface="+mj-lt"/>
                <a:hlinkClick r:id="rId4"/>
              </a:rPr>
              <a:t>overreliance_review</a:t>
            </a:r>
            <a:endParaRPr lang="en-US" sz="1400" dirty="0">
              <a:solidFill>
                <a:schemeClr val="tx2">
                  <a:lumMod val="60000"/>
                  <a:lumOff val="40000"/>
                </a:schemeClr>
              </a:solidFill>
              <a:latin typeface="+mj-lt"/>
            </a:endParaRPr>
          </a:p>
        </p:txBody>
      </p:sp>
      <p:pic>
        <p:nvPicPr>
          <p:cNvPr id="2052" name="Picture 4">
            <a:extLst>
              <a:ext uri="{FF2B5EF4-FFF2-40B4-BE49-F238E27FC236}">
                <a16:creationId xmlns:a16="http://schemas.microsoft.com/office/drawing/2014/main" id="{27F219EC-0954-0096-D203-D70ECE3FDD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0055" y="2622326"/>
            <a:ext cx="2467625" cy="316566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2">
            <a:extLst>
              <a:ext uri="{FF2B5EF4-FFF2-40B4-BE49-F238E27FC236}">
                <a16:creationId xmlns:a16="http://schemas.microsoft.com/office/drawing/2014/main" id="{C48753B7-F7D0-F6BE-BDE3-93209D055405}"/>
              </a:ext>
            </a:extLst>
          </p:cNvPr>
          <p:cNvSpPr txBox="1"/>
          <p:nvPr/>
        </p:nvSpPr>
        <p:spPr>
          <a:xfrm>
            <a:off x="8561190" y="5886483"/>
            <a:ext cx="3630810" cy="261610"/>
          </a:xfrm>
          <a:prstGeom prst="rect">
            <a:avLst/>
          </a:prstGeom>
          <a:noFill/>
        </p:spPr>
        <p:txBody>
          <a:bodyPr wrap="square" l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2">
                    <a:lumMod val="60000"/>
                    <a:lumOff val="40000"/>
                  </a:schemeClr>
                </a:solidFill>
                <a:hlinkClick r:id="rId6"/>
              </a:rPr>
              <a:t>aka.ms/</a:t>
            </a:r>
            <a:r>
              <a:rPr lang="en-US" sz="1400" dirty="0">
                <a:solidFill>
                  <a:schemeClr val="tx2">
                    <a:lumMod val="60000"/>
                    <a:lumOff val="40000"/>
                  </a:schemeClr>
                </a:solidFill>
                <a:latin typeface="+mj-lt"/>
                <a:hlinkClick r:id="rId6"/>
              </a:rPr>
              <a:t>genAI_reliance</a:t>
            </a:r>
            <a:endParaRPr lang="en-US" sz="1400" dirty="0">
              <a:solidFill>
                <a:schemeClr val="tx2">
                  <a:lumMod val="60000"/>
                  <a:lumOff val="40000"/>
                </a:schemeClr>
              </a:solidFill>
              <a:latin typeface="+mj-lt"/>
            </a:endParaRPr>
          </a:p>
        </p:txBody>
      </p:sp>
    </p:spTree>
    <p:extLst>
      <p:ext uri="{BB962C8B-B14F-4D97-AF65-F5344CB8AC3E}">
        <p14:creationId xmlns:p14="http://schemas.microsoft.com/office/powerpoint/2010/main" val="35132589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02F89AB-0615-81E3-FCE0-6C98FBB9A02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0C29904-5FBA-7618-80DE-C828E73A8C48}"/>
              </a:ext>
            </a:extLst>
          </p:cNvPr>
          <p:cNvSpPr>
            <a:spLocks noGrp="1"/>
          </p:cNvSpPr>
          <p:nvPr>
            <p:ph type="title"/>
          </p:nvPr>
        </p:nvSpPr>
        <p:spPr>
          <a:xfrm>
            <a:off x="471415" y="412957"/>
            <a:ext cx="11600720" cy="492443"/>
          </a:xfrm>
        </p:spPr>
        <p:txBody>
          <a:bodyPr/>
          <a:lstStyle/>
          <a:p>
            <a:r>
              <a:rPr lang="en-US" noProof="0" dirty="0">
                <a:cs typeface="Segoe UI"/>
              </a:rPr>
              <a:t>How to assess the impact</a:t>
            </a:r>
          </a:p>
        </p:txBody>
      </p:sp>
      <p:grpSp>
        <p:nvGrpSpPr>
          <p:cNvPr id="3" name="Groupe 2">
            <a:extLst>
              <a:ext uri="{FF2B5EF4-FFF2-40B4-BE49-F238E27FC236}">
                <a16:creationId xmlns:a16="http://schemas.microsoft.com/office/drawing/2014/main" id="{FCADB40C-E629-AC7F-2880-DA259D42E21C}"/>
              </a:ext>
            </a:extLst>
          </p:cNvPr>
          <p:cNvGrpSpPr/>
          <p:nvPr/>
        </p:nvGrpSpPr>
        <p:grpSpPr>
          <a:xfrm>
            <a:off x="471415" y="1265374"/>
            <a:ext cx="522514" cy="509063"/>
            <a:chOff x="180260" y="1704050"/>
            <a:chExt cx="522514" cy="509063"/>
          </a:xfrm>
        </p:grpSpPr>
        <p:cxnSp>
          <p:nvCxnSpPr>
            <p:cNvPr id="6" name="Straight Connector 11">
              <a:extLst>
                <a:ext uri="{FF2B5EF4-FFF2-40B4-BE49-F238E27FC236}">
                  <a16:creationId xmlns:a16="http://schemas.microsoft.com/office/drawing/2014/main" id="{BC98C85C-3F4F-9622-D72C-91647DA64443}"/>
                </a:ext>
                <a:ext uri="{C183D7F6-B498-43B3-948B-1728B52AA6E4}">
                  <adec:decorative xmlns:adec="http://schemas.microsoft.com/office/drawing/2017/decorative" val="1"/>
                </a:ext>
              </a:extLst>
            </p:cNvPr>
            <p:cNvCxnSpPr>
              <a:cxnSpLocks/>
            </p:cNvCxnSpPr>
            <p:nvPr/>
          </p:nvCxnSpPr>
          <p:spPr>
            <a:xfrm>
              <a:off x="346990" y="2213113"/>
              <a:ext cx="241973" cy="0"/>
            </a:xfrm>
            <a:prstGeom prst="line">
              <a:avLst/>
            </a:prstGeom>
            <a:ln w="38100" cap="rnd">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7" name="TextBox 23">
              <a:extLst>
                <a:ext uri="{FF2B5EF4-FFF2-40B4-BE49-F238E27FC236}">
                  <a16:creationId xmlns:a16="http://schemas.microsoft.com/office/drawing/2014/main" id="{5621B813-89EE-D12F-D865-3B496D4B0EDF}"/>
                </a:ext>
              </a:extLst>
            </p:cNvPr>
            <p:cNvSpPr txBox="1"/>
            <p:nvPr/>
          </p:nvSpPr>
          <p:spPr>
            <a:xfrm>
              <a:off x="180260" y="1704050"/>
              <a:ext cx="522514" cy="430887"/>
            </a:xfrm>
            <a:prstGeom prst="rect">
              <a:avLst/>
            </a:prstGeom>
            <a:noFill/>
          </p:spPr>
          <p:txBody>
            <a:bodyPr wrap="square" lIns="0" tIns="0" rIns="0" bIns="0" rtlCol="0" anchor="ctr">
              <a:spAutoFit/>
            </a:bodyPr>
            <a:lstStyle/>
            <a:p>
              <a:pPr algn="ctr" defTabSz="932742">
                <a:spcAft>
                  <a:spcPts val="3600"/>
                </a:spcAft>
                <a:buSzPct val="90000"/>
              </a:pPr>
              <a:r>
                <a:rPr lang="en-US" sz="2800" b="1" noProof="0" dirty="0">
                  <a:ln w="6350">
                    <a:noFill/>
                    <a:prstDash val="solid"/>
                  </a:ln>
                  <a:solidFill>
                    <a:srgbClr val="0070C0"/>
                  </a:solidFill>
                  <a:latin typeface="Segoe UI Semibold" panose="020B0702040204020203" pitchFamily="34" charset="0"/>
                  <a:cs typeface="Segoe UI Semibold" panose="020B0702040204020203" pitchFamily="34" charset="0"/>
                </a:rPr>
                <a:t>01</a:t>
              </a:r>
            </a:p>
          </p:txBody>
        </p:sp>
      </p:grpSp>
      <p:sp>
        <p:nvSpPr>
          <p:cNvPr id="8" name="TextBox 31">
            <a:extLst>
              <a:ext uri="{FF2B5EF4-FFF2-40B4-BE49-F238E27FC236}">
                <a16:creationId xmlns:a16="http://schemas.microsoft.com/office/drawing/2014/main" id="{E9581210-87DF-F478-7037-E01114BD3F37}"/>
              </a:ext>
            </a:extLst>
          </p:cNvPr>
          <p:cNvSpPr txBox="1"/>
          <p:nvPr/>
        </p:nvSpPr>
        <p:spPr>
          <a:xfrm>
            <a:off x="1069675" y="1242906"/>
            <a:ext cx="1393599" cy="553998"/>
          </a:xfrm>
          <a:prstGeom prst="rect">
            <a:avLst/>
          </a:prstGeom>
          <a:noFill/>
        </p:spPr>
        <p:txBody>
          <a:bodyPr wrap="square" lIns="0" tIns="0" rIns="0" bIns="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Project </a:t>
            </a:r>
            <a:b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br>
            <a: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overview</a:t>
            </a:r>
          </a:p>
        </p:txBody>
      </p:sp>
      <p:sp>
        <p:nvSpPr>
          <p:cNvPr id="9" name="TextBox 32">
            <a:extLst>
              <a:ext uri="{FF2B5EF4-FFF2-40B4-BE49-F238E27FC236}">
                <a16:creationId xmlns:a16="http://schemas.microsoft.com/office/drawing/2014/main" id="{642F6CBD-9B6D-0A9E-00B1-FA4531CFC3A1}"/>
              </a:ext>
            </a:extLst>
          </p:cNvPr>
          <p:cNvSpPr txBox="1"/>
          <p:nvPr/>
        </p:nvSpPr>
        <p:spPr>
          <a:xfrm>
            <a:off x="2990111" y="1242906"/>
            <a:ext cx="1490486" cy="55399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Intended</a:t>
            </a:r>
            <a: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 </a:t>
            </a:r>
            <a:b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br>
            <a: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uses</a:t>
            </a:r>
          </a:p>
        </p:txBody>
      </p:sp>
      <p:sp>
        <p:nvSpPr>
          <p:cNvPr id="10" name="TextBox 33">
            <a:extLst>
              <a:ext uri="{FF2B5EF4-FFF2-40B4-BE49-F238E27FC236}">
                <a16:creationId xmlns:a16="http://schemas.microsoft.com/office/drawing/2014/main" id="{0A6ED9F9-051A-D013-8A38-044A69BFA2B1}"/>
              </a:ext>
            </a:extLst>
          </p:cNvPr>
          <p:cNvSpPr txBox="1"/>
          <p:nvPr/>
        </p:nvSpPr>
        <p:spPr>
          <a:xfrm>
            <a:off x="5452217" y="1242906"/>
            <a:ext cx="1242099" cy="55399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Adverse </a:t>
            </a:r>
            <a:b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br>
            <a: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impacts</a:t>
            </a:r>
          </a:p>
        </p:txBody>
      </p:sp>
      <p:sp>
        <p:nvSpPr>
          <p:cNvPr id="11" name="TextBox 34">
            <a:extLst>
              <a:ext uri="{FF2B5EF4-FFF2-40B4-BE49-F238E27FC236}">
                <a16:creationId xmlns:a16="http://schemas.microsoft.com/office/drawing/2014/main" id="{A1D457D5-214A-8D54-8EC0-D4DBA762CF8C}"/>
              </a:ext>
            </a:extLst>
          </p:cNvPr>
          <p:cNvSpPr txBox="1"/>
          <p:nvPr/>
        </p:nvSpPr>
        <p:spPr>
          <a:xfrm>
            <a:off x="7661385" y="1242906"/>
            <a:ext cx="1426009" cy="55399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Data requirements</a:t>
            </a:r>
          </a:p>
        </p:txBody>
      </p:sp>
      <p:sp>
        <p:nvSpPr>
          <p:cNvPr id="12" name="TextBox 35">
            <a:extLst>
              <a:ext uri="{FF2B5EF4-FFF2-40B4-BE49-F238E27FC236}">
                <a16:creationId xmlns:a16="http://schemas.microsoft.com/office/drawing/2014/main" id="{7888D6FC-1334-C557-EE55-6DE6261A695C}"/>
              </a:ext>
            </a:extLst>
          </p:cNvPr>
          <p:cNvSpPr txBox="1"/>
          <p:nvPr/>
        </p:nvSpPr>
        <p:spPr>
          <a:xfrm>
            <a:off x="9809261" y="1242906"/>
            <a:ext cx="1916112" cy="55399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Summary of impact</a:t>
            </a:r>
          </a:p>
        </p:txBody>
      </p:sp>
      <p:cxnSp>
        <p:nvCxnSpPr>
          <p:cNvPr id="26" name="Straight Connector 36">
            <a:extLst>
              <a:ext uri="{FF2B5EF4-FFF2-40B4-BE49-F238E27FC236}">
                <a16:creationId xmlns:a16="http://schemas.microsoft.com/office/drawing/2014/main" id="{2FCA64D4-73AE-63FB-E37A-F3B5909F538A}"/>
              </a:ext>
              <a:ext uri="{C183D7F6-B498-43B3-948B-1728B52AA6E4}">
                <adec:decorative xmlns:adec="http://schemas.microsoft.com/office/drawing/2017/decorative" val="1"/>
              </a:ext>
            </a:extLst>
          </p:cNvPr>
          <p:cNvCxnSpPr>
            <a:cxnSpLocks/>
          </p:cNvCxnSpPr>
          <p:nvPr/>
        </p:nvCxnSpPr>
        <p:spPr>
          <a:xfrm>
            <a:off x="2469830" y="2076344"/>
            <a:ext cx="0" cy="3827950"/>
          </a:xfrm>
          <a:prstGeom prst="line">
            <a:avLst/>
          </a:prstGeom>
          <a:ln w="3175">
            <a:gradFill>
              <a:gsLst>
                <a:gs pos="0">
                  <a:schemeClr val="tx1"/>
                </a:gs>
                <a:gs pos="50000">
                  <a:schemeClr val="tx1">
                    <a:alpha val="50000"/>
                  </a:schemeClr>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38">
            <a:extLst>
              <a:ext uri="{FF2B5EF4-FFF2-40B4-BE49-F238E27FC236}">
                <a16:creationId xmlns:a16="http://schemas.microsoft.com/office/drawing/2014/main" id="{780D9993-C8B3-4C84-CA0E-34AA162A7B95}"/>
              </a:ext>
              <a:ext uri="{C183D7F6-B498-43B3-948B-1728B52AA6E4}">
                <adec:decorative xmlns:adec="http://schemas.microsoft.com/office/drawing/2017/decorative" val="1"/>
              </a:ext>
            </a:extLst>
          </p:cNvPr>
          <p:cNvCxnSpPr>
            <a:cxnSpLocks/>
          </p:cNvCxnSpPr>
          <p:nvPr/>
        </p:nvCxnSpPr>
        <p:spPr>
          <a:xfrm>
            <a:off x="4738019" y="2067676"/>
            <a:ext cx="0" cy="3827950"/>
          </a:xfrm>
          <a:prstGeom prst="line">
            <a:avLst/>
          </a:prstGeom>
          <a:ln w="3175">
            <a:gradFill>
              <a:gsLst>
                <a:gs pos="0">
                  <a:schemeClr val="tx1"/>
                </a:gs>
                <a:gs pos="50000">
                  <a:schemeClr val="tx1">
                    <a:alpha val="50000"/>
                  </a:schemeClr>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39">
            <a:extLst>
              <a:ext uri="{FF2B5EF4-FFF2-40B4-BE49-F238E27FC236}">
                <a16:creationId xmlns:a16="http://schemas.microsoft.com/office/drawing/2014/main" id="{CFF243CE-EBF0-ABB4-B916-7F46AAE993A1}"/>
              </a:ext>
              <a:ext uri="{C183D7F6-B498-43B3-948B-1728B52AA6E4}">
                <adec:decorative xmlns:adec="http://schemas.microsoft.com/office/drawing/2017/decorative" val="1"/>
              </a:ext>
            </a:extLst>
          </p:cNvPr>
          <p:cNvCxnSpPr>
            <a:cxnSpLocks/>
          </p:cNvCxnSpPr>
          <p:nvPr/>
        </p:nvCxnSpPr>
        <p:spPr>
          <a:xfrm>
            <a:off x="7082914" y="2076344"/>
            <a:ext cx="0" cy="3827950"/>
          </a:xfrm>
          <a:prstGeom prst="line">
            <a:avLst/>
          </a:prstGeom>
          <a:ln w="3175">
            <a:gradFill>
              <a:gsLst>
                <a:gs pos="0">
                  <a:schemeClr val="tx1"/>
                </a:gs>
                <a:gs pos="50000">
                  <a:schemeClr val="tx1">
                    <a:alpha val="50000"/>
                  </a:schemeClr>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40">
            <a:extLst>
              <a:ext uri="{FF2B5EF4-FFF2-40B4-BE49-F238E27FC236}">
                <a16:creationId xmlns:a16="http://schemas.microsoft.com/office/drawing/2014/main" id="{9CC6D8A1-C9BA-5B40-6D2B-009148B019C1}"/>
              </a:ext>
              <a:ext uri="{C183D7F6-B498-43B3-948B-1728B52AA6E4}">
                <adec:decorative xmlns:adec="http://schemas.microsoft.com/office/drawing/2017/decorative" val="1"/>
              </a:ext>
            </a:extLst>
          </p:cNvPr>
          <p:cNvCxnSpPr>
            <a:cxnSpLocks/>
          </p:cNvCxnSpPr>
          <p:nvPr/>
        </p:nvCxnSpPr>
        <p:spPr>
          <a:xfrm>
            <a:off x="9304145" y="2067676"/>
            <a:ext cx="0" cy="3827950"/>
          </a:xfrm>
          <a:prstGeom prst="line">
            <a:avLst/>
          </a:prstGeom>
          <a:ln w="3175">
            <a:gradFill>
              <a:gsLst>
                <a:gs pos="0">
                  <a:schemeClr val="tx1"/>
                </a:gs>
                <a:gs pos="50000">
                  <a:schemeClr val="tx1">
                    <a:alpha val="50000"/>
                  </a:schemeClr>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46">
            <a:extLst>
              <a:ext uri="{FF2B5EF4-FFF2-40B4-BE49-F238E27FC236}">
                <a16:creationId xmlns:a16="http://schemas.microsoft.com/office/drawing/2014/main" id="{C29BE1FE-35C1-A5DD-A12A-9189DA76B141}"/>
              </a:ext>
            </a:extLst>
          </p:cNvPr>
          <p:cNvSpPr txBox="1">
            <a:spLocks/>
          </p:cNvSpPr>
          <p:nvPr/>
        </p:nvSpPr>
        <p:spPr>
          <a:xfrm>
            <a:off x="591259" y="2119435"/>
            <a:ext cx="1815617" cy="1631216"/>
          </a:xfrm>
          <a:prstGeom prst="rect">
            <a:avLst/>
          </a:prstGeom>
          <a:noFill/>
        </p:spPr>
        <p:txBody>
          <a:bodyPr wrap="square" lIns="0" tIns="0" rIns="0" bIns="0">
            <a:spAutoFit/>
          </a:bodyPr>
          <a:lstStyle/>
          <a:p>
            <a:pPr marL="228600" marR="0" lvl="0" indent="-228600" algn="l" defTabSz="914400" rtl="0" eaLnBrk="1" fontAlgn="auto" latinLnBrk="0" hangingPunct="1">
              <a:lnSpc>
                <a:spcPct val="100000"/>
              </a:lnSpc>
              <a:spcAft>
                <a:spcPts val="40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System profile and system lifecycle stage</a:t>
            </a:r>
          </a:p>
          <a:p>
            <a:pPr marL="228600" marR="0" lvl="0" indent="-228600" algn="l" defTabSz="914400" rtl="0" eaLnBrk="1" fontAlgn="auto" latinLnBrk="0" hangingPunct="1">
              <a:lnSpc>
                <a:spcPct val="100000"/>
              </a:lnSpc>
              <a:spcAft>
                <a:spcPts val="40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System description, purpose and features</a:t>
            </a:r>
          </a:p>
          <a:p>
            <a:pPr marL="228600" marR="0" lvl="0" indent="-228600" algn="l" defTabSz="914400" rtl="0" eaLnBrk="1" fontAlgn="auto" latinLnBrk="0" hangingPunct="1">
              <a:lnSpc>
                <a:spcPct val="100000"/>
              </a:lnSpc>
              <a:spcAft>
                <a:spcPts val="40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Geographic areas, languages and deployment mode</a:t>
            </a:r>
          </a:p>
          <a:p>
            <a:pPr marL="228600" marR="0" lvl="0" indent="-228600" algn="l" defTabSz="914400" rtl="0" eaLnBrk="1" fontAlgn="auto" latinLnBrk="0" hangingPunct="1">
              <a:lnSpc>
                <a:spcPct val="100000"/>
              </a:lnSpc>
              <a:spcAft>
                <a:spcPts val="400"/>
              </a:spcAft>
              <a:buClrTx/>
              <a:buSzPct val="100000"/>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Intended uses</a:t>
            </a:r>
          </a:p>
        </p:txBody>
      </p:sp>
      <p:sp>
        <p:nvSpPr>
          <p:cNvPr id="32" name="TextBox 59">
            <a:extLst>
              <a:ext uri="{FF2B5EF4-FFF2-40B4-BE49-F238E27FC236}">
                <a16:creationId xmlns:a16="http://schemas.microsoft.com/office/drawing/2014/main" id="{08BC38DA-04A7-BE31-B198-6138CEFB6AE8}"/>
              </a:ext>
            </a:extLst>
          </p:cNvPr>
          <p:cNvSpPr txBox="1">
            <a:spLocks/>
          </p:cNvSpPr>
          <p:nvPr/>
        </p:nvSpPr>
        <p:spPr>
          <a:xfrm>
            <a:off x="2665644" y="2091219"/>
            <a:ext cx="2017194" cy="2605842"/>
          </a:xfrm>
          <a:prstGeom prst="rect">
            <a:avLst/>
          </a:prstGeom>
          <a:noFill/>
        </p:spPr>
        <p:txBody>
          <a:bodyPr wrap="square" lIns="0" tIns="0" rIns="0" bIns="0">
            <a:spAutoFit/>
          </a:bodyPr>
          <a:lstStyle/>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Assessment of fitness for purpose</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Stakeholders, potential benefits &amp; potential harms</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Stakeholders for Goal-driven requirements</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Fairness considerations</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Technology readiness assessment, task complexity, role of humans, and deployment environment complexity</a:t>
            </a:r>
          </a:p>
        </p:txBody>
      </p:sp>
      <p:sp>
        <p:nvSpPr>
          <p:cNvPr id="33" name="TextBox 60">
            <a:extLst>
              <a:ext uri="{FF2B5EF4-FFF2-40B4-BE49-F238E27FC236}">
                <a16:creationId xmlns:a16="http://schemas.microsoft.com/office/drawing/2014/main" id="{86DDB3A0-EFF7-046E-4848-A03FAF2CB1A1}"/>
              </a:ext>
            </a:extLst>
          </p:cNvPr>
          <p:cNvSpPr txBox="1">
            <a:spLocks/>
          </p:cNvSpPr>
          <p:nvPr/>
        </p:nvSpPr>
        <p:spPr>
          <a:xfrm>
            <a:off x="4966534" y="2092499"/>
            <a:ext cx="2017194" cy="1313180"/>
          </a:xfrm>
          <a:prstGeom prst="rect">
            <a:avLst/>
          </a:prstGeom>
          <a:noFill/>
        </p:spPr>
        <p:txBody>
          <a:bodyPr wrap="square" lIns="0" tIns="0" rIns="0" bIns="0">
            <a:spAutoFit/>
          </a:bodyPr>
          <a:lstStyle/>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Restricted Uses</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Unsupported uses </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Known limitations</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Potential impact of failure on stakeholders</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Sensitive Uses</a:t>
            </a:r>
          </a:p>
        </p:txBody>
      </p:sp>
      <p:sp>
        <p:nvSpPr>
          <p:cNvPr id="34" name="TextBox 61">
            <a:extLst>
              <a:ext uri="{FF2B5EF4-FFF2-40B4-BE49-F238E27FC236}">
                <a16:creationId xmlns:a16="http://schemas.microsoft.com/office/drawing/2014/main" id="{54E57515-03DF-4CB7-BD8A-2EFB55DC5D98}"/>
              </a:ext>
            </a:extLst>
          </p:cNvPr>
          <p:cNvSpPr txBox="1">
            <a:spLocks/>
          </p:cNvSpPr>
          <p:nvPr/>
        </p:nvSpPr>
        <p:spPr>
          <a:xfrm>
            <a:off x="7261027" y="2110367"/>
            <a:ext cx="2017194" cy="420628"/>
          </a:xfrm>
          <a:prstGeom prst="rect">
            <a:avLst/>
          </a:prstGeom>
          <a:noFill/>
        </p:spPr>
        <p:txBody>
          <a:bodyPr wrap="square" lIns="0" tIns="0" rIns="0" bIns="0">
            <a:spAutoFit/>
          </a:bodyPr>
          <a:lstStyle/>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Data requirements</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Pre-defined data sets</a:t>
            </a:r>
          </a:p>
        </p:txBody>
      </p:sp>
      <p:sp>
        <p:nvSpPr>
          <p:cNvPr id="35" name="TextBox 62">
            <a:extLst>
              <a:ext uri="{FF2B5EF4-FFF2-40B4-BE49-F238E27FC236}">
                <a16:creationId xmlns:a16="http://schemas.microsoft.com/office/drawing/2014/main" id="{C606BD00-AF4C-46BA-12C0-24DE54FC9580}"/>
              </a:ext>
            </a:extLst>
          </p:cNvPr>
          <p:cNvSpPr txBox="1">
            <a:spLocks/>
          </p:cNvSpPr>
          <p:nvPr/>
        </p:nvSpPr>
        <p:spPr>
          <a:xfrm>
            <a:off x="9526937" y="2070403"/>
            <a:ext cx="2017194" cy="1025922"/>
          </a:xfrm>
          <a:prstGeom prst="rect">
            <a:avLst/>
          </a:prstGeom>
          <a:noFill/>
        </p:spPr>
        <p:txBody>
          <a:bodyPr wrap="square" lIns="0" tIns="0" rIns="0" bIns="0">
            <a:spAutoFit/>
          </a:bodyPr>
          <a:lstStyle/>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Potential harms and preliminary mitigations</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Goal applicability</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Signing off on the Impact Assessment</a:t>
            </a:r>
          </a:p>
        </p:txBody>
      </p:sp>
      <p:pic>
        <p:nvPicPr>
          <p:cNvPr id="37" name="Image 36">
            <a:hlinkClick r:id="rId3"/>
            <a:extLst>
              <a:ext uri="{FF2B5EF4-FFF2-40B4-BE49-F238E27FC236}">
                <a16:creationId xmlns:a16="http://schemas.microsoft.com/office/drawing/2014/main" id="{0203BCD6-228A-A9B7-5EB5-19937BAB2787}"/>
              </a:ext>
            </a:extLst>
          </p:cNvPr>
          <p:cNvPicPr>
            <a:picLocks noChangeAspect="1"/>
          </p:cNvPicPr>
          <p:nvPr/>
        </p:nvPicPr>
        <p:blipFill>
          <a:blip r:embed="rId4"/>
          <a:stretch>
            <a:fillRect/>
          </a:stretch>
        </p:blipFill>
        <p:spPr>
          <a:xfrm>
            <a:off x="9429007" y="3452322"/>
            <a:ext cx="2296366" cy="2970439"/>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pic>
        <p:nvPicPr>
          <p:cNvPr id="38" name="Image 37">
            <a:hlinkClick r:id="rId5"/>
            <a:extLst>
              <a:ext uri="{FF2B5EF4-FFF2-40B4-BE49-F238E27FC236}">
                <a16:creationId xmlns:a16="http://schemas.microsoft.com/office/drawing/2014/main" id="{E3D11184-C704-D47B-85EF-1C4B2481A576}"/>
              </a:ext>
            </a:extLst>
          </p:cNvPr>
          <p:cNvPicPr>
            <a:picLocks noChangeAspect="1"/>
          </p:cNvPicPr>
          <p:nvPr/>
        </p:nvPicPr>
        <p:blipFill>
          <a:blip r:embed="rId6"/>
          <a:stretch>
            <a:fillRect/>
          </a:stretch>
        </p:blipFill>
        <p:spPr>
          <a:xfrm>
            <a:off x="6925219" y="3453212"/>
            <a:ext cx="2296366" cy="2979067"/>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grpSp>
        <p:nvGrpSpPr>
          <p:cNvPr id="40" name="Groupe 39">
            <a:extLst>
              <a:ext uri="{FF2B5EF4-FFF2-40B4-BE49-F238E27FC236}">
                <a16:creationId xmlns:a16="http://schemas.microsoft.com/office/drawing/2014/main" id="{5385A639-A6BC-AD73-FB89-3F93400C51B7}"/>
              </a:ext>
            </a:extLst>
          </p:cNvPr>
          <p:cNvGrpSpPr/>
          <p:nvPr/>
        </p:nvGrpSpPr>
        <p:grpSpPr>
          <a:xfrm>
            <a:off x="2383187" y="1265374"/>
            <a:ext cx="522514" cy="509063"/>
            <a:chOff x="180260" y="1704050"/>
            <a:chExt cx="522514" cy="509063"/>
          </a:xfrm>
        </p:grpSpPr>
        <p:cxnSp>
          <p:nvCxnSpPr>
            <p:cNvPr id="41" name="Straight Connector 11">
              <a:extLst>
                <a:ext uri="{FF2B5EF4-FFF2-40B4-BE49-F238E27FC236}">
                  <a16:creationId xmlns:a16="http://schemas.microsoft.com/office/drawing/2014/main" id="{3AA64918-AAA7-26B3-2C49-4FCAFD976AC2}"/>
                </a:ext>
                <a:ext uri="{C183D7F6-B498-43B3-948B-1728B52AA6E4}">
                  <adec:decorative xmlns:adec="http://schemas.microsoft.com/office/drawing/2017/decorative" val="1"/>
                </a:ext>
              </a:extLst>
            </p:cNvPr>
            <p:cNvCxnSpPr>
              <a:cxnSpLocks/>
            </p:cNvCxnSpPr>
            <p:nvPr/>
          </p:nvCxnSpPr>
          <p:spPr>
            <a:xfrm>
              <a:off x="346990" y="2213113"/>
              <a:ext cx="241973" cy="0"/>
            </a:xfrm>
            <a:prstGeom prst="line">
              <a:avLst/>
            </a:prstGeom>
            <a:ln w="38100" cap="rnd">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42" name="TextBox 23">
              <a:extLst>
                <a:ext uri="{FF2B5EF4-FFF2-40B4-BE49-F238E27FC236}">
                  <a16:creationId xmlns:a16="http://schemas.microsoft.com/office/drawing/2014/main" id="{9A2D55B3-7FC5-9F70-8711-4DAF24997C00}"/>
                </a:ext>
              </a:extLst>
            </p:cNvPr>
            <p:cNvSpPr txBox="1"/>
            <p:nvPr/>
          </p:nvSpPr>
          <p:spPr>
            <a:xfrm>
              <a:off x="180260" y="1704050"/>
              <a:ext cx="522514" cy="430887"/>
            </a:xfrm>
            <a:prstGeom prst="rect">
              <a:avLst/>
            </a:prstGeom>
            <a:noFill/>
            <a:ln>
              <a:noFill/>
            </a:ln>
          </p:spPr>
          <p:txBody>
            <a:bodyPr wrap="square" lIns="0" tIns="0" rIns="0" bIns="0" rtlCol="0" anchor="ctr">
              <a:spAutoFit/>
            </a:bodyPr>
            <a:lstStyle/>
            <a:p>
              <a:pPr algn="ctr" defTabSz="932742">
                <a:spcAft>
                  <a:spcPts val="3600"/>
                </a:spcAft>
                <a:buSzPct val="90000"/>
              </a:pPr>
              <a:r>
                <a:rPr lang="en-US" sz="2800" b="1" noProof="0" dirty="0">
                  <a:ln w="6350">
                    <a:noFill/>
                    <a:prstDash val="solid"/>
                  </a:ln>
                  <a:solidFill>
                    <a:srgbClr val="0070C0"/>
                  </a:solidFill>
                  <a:latin typeface="Segoe UI Semibold" panose="020B0702040204020203" pitchFamily="34" charset="0"/>
                  <a:cs typeface="Segoe UI Semibold" panose="020B0702040204020203" pitchFamily="34" charset="0"/>
                </a:rPr>
                <a:t>02</a:t>
              </a:r>
            </a:p>
          </p:txBody>
        </p:sp>
      </p:grpSp>
      <p:grpSp>
        <p:nvGrpSpPr>
          <p:cNvPr id="43" name="Groupe 42">
            <a:extLst>
              <a:ext uri="{FF2B5EF4-FFF2-40B4-BE49-F238E27FC236}">
                <a16:creationId xmlns:a16="http://schemas.microsoft.com/office/drawing/2014/main" id="{6B60B043-EAA2-DB13-D58E-5C617ED966BA}"/>
              </a:ext>
            </a:extLst>
          </p:cNvPr>
          <p:cNvGrpSpPr/>
          <p:nvPr/>
        </p:nvGrpSpPr>
        <p:grpSpPr>
          <a:xfrm>
            <a:off x="4678818" y="1265374"/>
            <a:ext cx="522514" cy="509063"/>
            <a:chOff x="180260" y="1704050"/>
            <a:chExt cx="522514" cy="509063"/>
          </a:xfrm>
        </p:grpSpPr>
        <p:cxnSp>
          <p:nvCxnSpPr>
            <p:cNvPr id="44" name="Straight Connector 11">
              <a:extLst>
                <a:ext uri="{FF2B5EF4-FFF2-40B4-BE49-F238E27FC236}">
                  <a16:creationId xmlns:a16="http://schemas.microsoft.com/office/drawing/2014/main" id="{3FF3F673-A16F-995E-F881-B050641FA84C}"/>
                </a:ext>
                <a:ext uri="{C183D7F6-B498-43B3-948B-1728B52AA6E4}">
                  <adec:decorative xmlns:adec="http://schemas.microsoft.com/office/drawing/2017/decorative" val="1"/>
                </a:ext>
              </a:extLst>
            </p:cNvPr>
            <p:cNvCxnSpPr>
              <a:cxnSpLocks/>
            </p:cNvCxnSpPr>
            <p:nvPr/>
          </p:nvCxnSpPr>
          <p:spPr>
            <a:xfrm>
              <a:off x="346990" y="2213113"/>
              <a:ext cx="241973" cy="0"/>
            </a:xfrm>
            <a:prstGeom prst="line">
              <a:avLst/>
            </a:prstGeom>
            <a:ln w="38100" cap="rnd">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45" name="TextBox 23">
              <a:extLst>
                <a:ext uri="{FF2B5EF4-FFF2-40B4-BE49-F238E27FC236}">
                  <a16:creationId xmlns:a16="http://schemas.microsoft.com/office/drawing/2014/main" id="{212D22F6-D034-6B6E-A3DE-A4F4D960DB4F}"/>
                </a:ext>
              </a:extLst>
            </p:cNvPr>
            <p:cNvSpPr txBox="1"/>
            <p:nvPr/>
          </p:nvSpPr>
          <p:spPr>
            <a:xfrm>
              <a:off x="180260" y="1704050"/>
              <a:ext cx="522514" cy="430887"/>
            </a:xfrm>
            <a:prstGeom prst="rect">
              <a:avLst/>
            </a:prstGeom>
            <a:noFill/>
          </p:spPr>
          <p:txBody>
            <a:bodyPr wrap="square" lIns="0" tIns="0" rIns="0" bIns="0" rtlCol="0" anchor="ctr">
              <a:spAutoFit/>
            </a:bodyPr>
            <a:lstStyle/>
            <a:p>
              <a:pPr algn="ctr" defTabSz="932742">
                <a:spcAft>
                  <a:spcPts val="3600"/>
                </a:spcAft>
                <a:buSzPct val="90000"/>
              </a:pPr>
              <a:r>
                <a:rPr lang="en-US" sz="2800" b="1" noProof="0" dirty="0">
                  <a:ln w="6350">
                    <a:noFill/>
                    <a:prstDash val="solid"/>
                  </a:ln>
                  <a:solidFill>
                    <a:srgbClr val="0070C0"/>
                  </a:solidFill>
                  <a:latin typeface="Segoe UI Semibold" panose="020B0702040204020203" pitchFamily="34" charset="0"/>
                  <a:cs typeface="Segoe UI Semibold" panose="020B0702040204020203" pitchFamily="34" charset="0"/>
                </a:rPr>
                <a:t>03</a:t>
              </a:r>
            </a:p>
          </p:txBody>
        </p:sp>
      </p:grpSp>
      <p:grpSp>
        <p:nvGrpSpPr>
          <p:cNvPr id="46" name="Groupe 45">
            <a:extLst>
              <a:ext uri="{FF2B5EF4-FFF2-40B4-BE49-F238E27FC236}">
                <a16:creationId xmlns:a16="http://schemas.microsoft.com/office/drawing/2014/main" id="{B4B6B3D1-CB38-3546-54ED-E8F7EB26B90F}"/>
              </a:ext>
            </a:extLst>
          </p:cNvPr>
          <p:cNvGrpSpPr/>
          <p:nvPr/>
        </p:nvGrpSpPr>
        <p:grpSpPr>
          <a:xfrm>
            <a:off x="6970054" y="1265374"/>
            <a:ext cx="522514" cy="509063"/>
            <a:chOff x="180260" y="1704050"/>
            <a:chExt cx="522514" cy="509063"/>
          </a:xfrm>
        </p:grpSpPr>
        <p:cxnSp>
          <p:nvCxnSpPr>
            <p:cNvPr id="47" name="Straight Connector 11">
              <a:extLst>
                <a:ext uri="{FF2B5EF4-FFF2-40B4-BE49-F238E27FC236}">
                  <a16:creationId xmlns:a16="http://schemas.microsoft.com/office/drawing/2014/main" id="{A0CCE298-21E2-8DAF-66E4-62BA9969CC69}"/>
                </a:ext>
                <a:ext uri="{C183D7F6-B498-43B3-948B-1728B52AA6E4}">
                  <adec:decorative xmlns:adec="http://schemas.microsoft.com/office/drawing/2017/decorative" val="1"/>
                </a:ext>
              </a:extLst>
            </p:cNvPr>
            <p:cNvCxnSpPr>
              <a:cxnSpLocks/>
            </p:cNvCxnSpPr>
            <p:nvPr/>
          </p:nvCxnSpPr>
          <p:spPr>
            <a:xfrm>
              <a:off x="346990" y="2213113"/>
              <a:ext cx="241973" cy="0"/>
            </a:xfrm>
            <a:prstGeom prst="line">
              <a:avLst/>
            </a:prstGeom>
            <a:ln w="38100" cap="rnd">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48" name="TextBox 23">
              <a:extLst>
                <a:ext uri="{FF2B5EF4-FFF2-40B4-BE49-F238E27FC236}">
                  <a16:creationId xmlns:a16="http://schemas.microsoft.com/office/drawing/2014/main" id="{3C5CFA72-F5AC-BA71-7E0E-4CDE9E12E5BB}"/>
                </a:ext>
              </a:extLst>
            </p:cNvPr>
            <p:cNvSpPr txBox="1"/>
            <p:nvPr/>
          </p:nvSpPr>
          <p:spPr>
            <a:xfrm>
              <a:off x="180260" y="1704050"/>
              <a:ext cx="522514" cy="430887"/>
            </a:xfrm>
            <a:prstGeom prst="rect">
              <a:avLst/>
            </a:prstGeom>
            <a:noFill/>
          </p:spPr>
          <p:txBody>
            <a:bodyPr wrap="square" lIns="0" tIns="0" rIns="0" bIns="0" rtlCol="0" anchor="ctr">
              <a:spAutoFit/>
            </a:bodyPr>
            <a:lstStyle/>
            <a:p>
              <a:pPr algn="ctr" defTabSz="932742">
                <a:spcAft>
                  <a:spcPts val="3600"/>
                </a:spcAft>
                <a:buSzPct val="90000"/>
              </a:pPr>
              <a:r>
                <a:rPr lang="en-US" sz="2800" b="1" noProof="0" dirty="0">
                  <a:ln w="6350">
                    <a:noFill/>
                    <a:prstDash val="solid"/>
                  </a:ln>
                  <a:solidFill>
                    <a:srgbClr val="0070C0"/>
                  </a:solidFill>
                  <a:latin typeface="Segoe UI Semibold" panose="020B0702040204020203" pitchFamily="34" charset="0"/>
                  <a:cs typeface="Segoe UI Semibold" panose="020B0702040204020203" pitchFamily="34" charset="0"/>
                </a:rPr>
                <a:t>04</a:t>
              </a:r>
            </a:p>
          </p:txBody>
        </p:sp>
      </p:grpSp>
      <p:grpSp>
        <p:nvGrpSpPr>
          <p:cNvPr id="49" name="Groupe 48">
            <a:extLst>
              <a:ext uri="{FF2B5EF4-FFF2-40B4-BE49-F238E27FC236}">
                <a16:creationId xmlns:a16="http://schemas.microsoft.com/office/drawing/2014/main" id="{A6317DDF-E2C5-C674-1612-578D7E81A43F}"/>
              </a:ext>
            </a:extLst>
          </p:cNvPr>
          <p:cNvGrpSpPr/>
          <p:nvPr/>
        </p:nvGrpSpPr>
        <p:grpSpPr>
          <a:xfrm>
            <a:off x="9265680" y="1265374"/>
            <a:ext cx="522514" cy="509063"/>
            <a:chOff x="180260" y="1704050"/>
            <a:chExt cx="522514" cy="509063"/>
          </a:xfrm>
        </p:grpSpPr>
        <p:cxnSp>
          <p:nvCxnSpPr>
            <p:cNvPr id="50" name="Straight Connector 11">
              <a:extLst>
                <a:ext uri="{FF2B5EF4-FFF2-40B4-BE49-F238E27FC236}">
                  <a16:creationId xmlns:a16="http://schemas.microsoft.com/office/drawing/2014/main" id="{E852510B-9A67-EA47-56AD-F89669485955}"/>
                </a:ext>
                <a:ext uri="{C183D7F6-B498-43B3-948B-1728B52AA6E4}">
                  <adec:decorative xmlns:adec="http://schemas.microsoft.com/office/drawing/2017/decorative" val="1"/>
                </a:ext>
              </a:extLst>
            </p:cNvPr>
            <p:cNvCxnSpPr>
              <a:cxnSpLocks/>
            </p:cNvCxnSpPr>
            <p:nvPr/>
          </p:nvCxnSpPr>
          <p:spPr>
            <a:xfrm>
              <a:off x="346990" y="2213113"/>
              <a:ext cx="241973" cy="0"/>
            </a:xfrm>
            <a:prstGeom prst="line">
              <a:avLst/>
            </a:prstGeom>
            <a:ln w="38100" cap="rnd">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1" name="TextBox 23">
              <a:extLst>
                <a:ext uri="{FF2B5EF4-FFF2-40B4-BE49-F238E27FC236}">
                  <a16:creationId xmlns:a16="http://schemas.microsoft.com/office/drawing/2014/main" id="{D80A5BB9-6CDE-2352-425E-2F54DAD2461B}"/>
                </a:ext>
              </a:extLst>
            </p:cNvPr>
            <p:cNvSpPr txBox="1"/>
            <p:nvPr/>
          </p:nvSpPr>
          <p:spPr>
            <a:xfrm>
              <a:off x="180260" y="1704050"/>
              <a:ext cx="522514" cy="430887"/>
            </a:xfrm>
            <a:prstGeom prst="rect">
              <a:avLst/>
            </a:prstGeom>
            <a:noFill/>
          </p:spPr>
          <p:txBody>
            <a:bodyPr wrap="square" lIns="0" tIns="0" rIns="0" bIns="0" rtlCol="0" anchor="ctr">
              <a:spAutoFit/>
            </a:bodyPr>
            <a:lstStyle/>
            <a:p>
              <a:pPr algn="ctr" defTabSz="932742">
                <a:spcAft>
                  <a:spcPts val="3600"/>
                </a:spcAft>
                <a:buSzPct val="90000"/>
              </a:pPr>
              <a:r>
                <a:rPr lang="en-US" sz="2800" b="1" noProof="0" dirty="0">
                  <a:ln w="6350">
                    <a:noFill/>
                    <a:prstDash val="solid"/>
                  </a:ln>
                  <a:solidFill>
                    <a:srgbClr val="0070C0"/>
                  </a:solidFill>
                  <a:latin typeface="Segoe UI Semibold" panose="020B0702040204020203" pitchFamily="34" charset="0"/>
                  <a:cs typeface="Segoe UI Semibold" panose="020B0702040204020203" pitchFamily="34" charset="0"/>
                </a:rPr>
                <a:t>05</a:t>
              </a:r>
            </a:p>
          </p:txBody>
        </p:sp>
      </p:grpSp>
      <p:sp>
        <p:nvSpPr>
          <p:cNvPr id="5" name="ZoneTexte 4">
            <a:extLst>
              <a:ext uri="{FF2B5EF4-FFF2-40B4-BE49-F238E27FC236}">
                <a16:creationId xmlns:a16="http://schemas.microsoft.com/office/drawing/2014/main" id="{57DACC1E-A33E-B88B-2C1A-D07EE28055C2}"/>
              </a:ext>
            </a:extLst>
          </p:cNvPr>
          <p:cNvSpPr txBox="1"/>
          <p:nvPr/>
        </p:nvSpPr>
        <p:spPr>
          <a:xfrm>
            <a:off x="591259" y="5883539"/>
            <a:ext cx="5906977" cy="523220"/>
          </a:xfrm>
          <a:prstGeom prst="rect">
            <a:avLst/>
          </a:prstGeom>
          <a:noFill/>
        </p:spPr>
        <p:txBody>
          <a:bodyPr wrap="square">
            <a:spAutoFit/>
          </a:bodyPr>
          <a:lstStyle/>
          <a:p>
            <a:pPr algn="l"/>
            <a:r>
              <a:rPr lang="en-US" sz="1400" spc="-50" noProof="0" dirty="0">
                <a:ln w="3175">
                  <a:noFill/>
                </a:ln>
                <a:solidFill>
                  <a:srgbClr val="000000"/>
                </a:solidFill>
                <a:latin typeface="Segoe UI"/>
                <a:cs typeface="Segoe UI"/>
              </a:rPr>
              <a:t>Aligned with the </a:t>
            </a:r>
            <a:r>
              <a:rPr lang="en-US" sz="1400" b="0" i="0" u="none" strike="noStrike" noProof="0" dirty="0">
                <a:solidFill>
                  <a:srgbClr val="0075BF"/>
                </a:solidFill>
                <a:effectLst/>
                <a:latin typeface="Oswald" panose="00000500000000000000" pitchFamily="2" charset="0"/>
              </a:rPr>
              <a:t>ISO/IEC DIS 42005:2024</a:t>
            </a:r>
            <a:endParaRPr lang="en-US" sz="1400" b="0" i="0" noProof="0" dirty="0">
              <a:solidFill>
                <a:srgbClr val="272727"/>
              </a:solidFill>
              <a:effectLst/>
              <a:latin typeface="Oswald" panose="00000500000000000000" pitchFamily="2" charset="0"/>
            </a:endParaRPr>
          </a:p>
          <a:p>
            <a:pPr algn="l"/>
            <a:r>
              <a:rPr lang="en-US" sz="1400" spc="-50" noProof="0" dirty="0">
                <a:ln w="3175">
                  <a:noFill/>
                </a:ln>
                <a:solidFill>
                  <a:srgbClr val="000000"/>
                </a:solidFill>
                <a:latin typeface="Segoe UI"/>
                <a:cs typeface="Segoe UI"/>
              </a:rPr>
              <a:t>Information technology - Artificial intelligence - AI system impact assessment</a:t>
            </a:r>
          </a:p>
        </p:txBody>
      </p:sp>
    </p:spTree>
    <p:extLst>
      <p:ext uri="{BB962C8B-B14F-4D97-AF65-F5344CB8AC3E}">
        <p14:creationId xmlns:p14="http://schemas.microsoft.com/office/powerpoint/2010/main" val="38772280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E285E4B1-AB8E-B57B-566B-F66F69B1FE39}"/>
              </a:ext>
            </a:extLst>
          </p:cNvPr>
          <p:cNvSpPr>
            <a:spLocks noGrp="1"/>
          </p:cNvSpPr>
          <p:nvPr>
            <p:ph type="title"/>
          </p:nvPr>
        </p:nvSpPr>
        <p:spPr/>
        <p:txBody>
          <a:bodyPr/>
          <a:lstStyle/>
          <a:p>
            <a:r>
              <a:rPr lang="fr-FR" noProof="0" dirty="0" err="1">
                <a:cs typeface="Segoe UI"/>
              </a:rPr>
              <a:t>What</a:t>
            </a:r>
            <a:r>
              <a:rPr lang="fr-FR" noProof="0" dirty="0">
                <a:cs typeface="Segoe UI"/>
              </a:rPr>
              <a:t> are intelligent Agents ?</a:t>
            </a:r>
            <a:endParaRPr lang="fr-FR" noProof="0" dirty="0"/>
          </a:p>
        </p:txBody>
      </p:sp>
      <p:grpSp>
        <p:nvGrpSpPr>
          <p:cNvPr id="12" name="object 5">
            <a:extLst>
              <a:ext uri="{FF2B5EF4-FFF2-40B4-BE49-F238E27FC236}">
                <a16:creationId xmlns:a16="http://schemas.microsoft.com/office/drawing/2014/main" id="{42804FB2-80D2-FC92-54D6-5418720FB1CF}"/>
              </a:ext>
            </a:extLst>
          </p:cNvPr>
          <p:cNvGrpSpPr/>
          <p:nvPr/>
        </p:nvGrpSpPr>
        <p:grpSpPr>
          <a:xfrm>
            <a:off x="4946922" y="2160234"/>
            <a:ext cx="2381250" cy="1276350"/>
            <a:chOff x="4905375" y="2457450"/>
            <a:chExt cx="2381250" cy="1276350"/>
          </a:xfrm>
        </p:grpSpPr>
        <p:sp>
          <p:nvSpPr>
            <p:cNvPr id="10" name="object 6">
              <a:extLst>
                <a:ext uri="{FF2B5EF4-FFF2-40B4-BE49-F238E27FC236}">
                  <a16:creationId xmlns:a16="http://schemas.microsoft.com/office/drawing/2014/main" id="{7B465345-095E-EAB0-A626-3AB04C19E098}"/>
                </a:ext>
              </a:extLst>
            </p:cNvPr>
            <p:cNvSpPr/>
            <p:nvPr/>
          </p:nvSpPr>
          <p:spPr>
            <a:xfrm>
              <a:off x="4905375" y="2457450"/>
              <a:ext cx="2381250" cy="1276350"/>
            </a:xfrm>
            <a:custGeom>
              <a:avLst/>
              <a:gdLst/>
              <a:ahLst/>
              <a:cxnLst/>
              <a:rect l="l" t="t" r="r" b="b"/>
              <a:pathLst>
                <a:path w="2381250" h="1276350">
                  <a:moveTo>
                    <a:pt x="2168525" y="0"/>
                  </a:moveTo>
                  <a:lnTo>
                    <a:pt x="212725" y="0"/>
                  </a:lnTo>
                  <a:lnTo>
                    <a:pt x="163952" y="5618"/>
                  </a:lnTo>
                  <a:lnTo>
                    <a:pt x="119178" y="21623"/>
                  </a:lnTo>
                  <a:lnTo>
                    <a:pt x="79680" y="46736"/>
                  </a:lnTo>
                  <a:lnTo>
                    <a:pt x="46736" y="79680"/>
                  </a:lnTo>
                  <a:lnTo>
                    <a:pt x="21623" y="119178"/>
                  </a:lnTo>
                  <a:lnTo>
                    <a:pt x="5618" y="163952"/>
                  </a:lnTo>
                  <a:lnTo>
                    <a:pt x="0" y="212725"/>
                  </a:lnTo>
                  <a:lnTo>
                    <a:pt x="0" y="1063625"/>
                  </a:lnTo>
                  <a:lnTo>
                    <a:pt x="5618" y="1112397"/>
                  </a:lnTo>
                  <a:lnTo>
                    <a:pt x="21623" y="1157171"/>
                  </a:lnTo>
                  <a:lnTo>
                    <a:pt x="46736" y="1196669"/>
                  </a:lnTo>
                  <a:lnTo>
                    <a:pt x="79680" y="1229613"/>
                  </a:lnTo>
                  <a:lnTo>
                    <a:pt x="119178" y="1254726"/>
                  </a:lnTo>
                  <a:lnTo>
                    <a:pt x="163952" y="1270731"/>
                  </a:lnTo>
                  <a:lnTo>
                    <a:pt x="212725" y="1276350"/>
                  </a:lnTo>
                  <a:lnTo>
                    <a:pt x="2168525" y="1276350"/>
                  </a:lnTo>
                  <a:lnTo>
                    <a:pt x="2217297" y="1270731"/>
                  </a:lnTo>
                  <a:lnTo>
                    <a:pt x="2262071" y="1254726"/>
                  </a:lnTo>
                  <a:lnTo>
                    <a:pt x="2301569" y="1229613"/>
                  </a:lnTo>
                  <a:lnTo>
                    <a:pt x="2334513" y="1196669"/>
                  </a:lnTo>
                  <a:lnTo>
                    <a:pt x="2359626" y="1157171"/>
                  </a:lnTo>
                  <a:lnTo>
                    <a:pt x="2375631" y="1112397"/>
                  </a:lnTo>
                  <a:lnTo>
                    <a:pt x="2381250" y="1063625"/>
                  </a:lnTo>
                  <a:lnTo>
                    <a:pt x="2381250" y="212725"/>
                  </a:lnTo>
                  <a:lnTo>
                    <a:pt x="2375631" y="163952"/>
                  </a:lnTo>
                  <a:lnTo>
                    <a:pt x="2359626" y="119178"/>
                  </a:lnTo>
                  <a:lnTo>
                    <a:pt x="2334513" y="79680"/>
                  </a:lnTo>
                  <a:lnTo>
                    <a:pt x="2301569" y="46736"/>
                  </a:lnTo>
                  <a:lnTo>
                    <a:pt x="2262071" y="21623"/>
                  </a:lnTo>
                  <a:lnTo>
                    <a:pt x="2217297" y="5618"/>
                  </a:lnTo>
                  <a:lnTo>
                    <a:pt x="2168525" y="0"/>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defTabSz="914367"/>
              <a:endParaRPr lang="en-US" sz="1100" noProof="0" dirty="0">
                <a:solidFill>
                  <a:srgbClr val="FFFFFF"/>
                </a:solidFill>
                <a:latin typeface="+mj-lt"/>
              </a:endParaRPr>
            </a:p>
          </p:txBody>
        </p:sp>
        <p:sp>
          <p:nvSpPr>
            <p:cNvPr id="11" name="object 7">
              <a:extLst>
                <a:ext uri="{FF2B5EF4-FFF2-40B4-BE49-F238E27FC236}">
                  <a16:creationId xmlns:a16="http://schemas.microsoft.com/office/drawing/2014/main" id="{A2D93A91-B7C6-A3D6-A07F-9AABD04F4EB5}"/>
                </a:ext>
              </a:extLst>
            </p:cNvPr>
            <p:cNvSpPr/>
            <p:nvPr/>
          </p:nvSpPr>
          <p:spPr>
            <a:xfrm>
              <a:off x="4905375" y="2457450"/>
              <a:ext cx="2381250" cy="1276350"/>
            </a:xfrm>
            <a:custGeom>
              <a:avLst/>
              <a:gdLst/>
              <a:ahLst/>
              <a:cxnLst/>
              <a:rect l="l" t="t" r="r" b="b"/>
              <a:pathLst>
                <a:path w="2381250" h="1276350">
                  <a:moveTo>
                    <a:pt x="0" y="212725"/>
                  </a:moveTo>
                  <a:lnTo>
                    <a:pt x="5618" y="163952"/>
                  </a:lnTo>
                  <a:lnTo>
                    <a:pt x="21623" y="119178"/>
                  </a:lnTo>
                  <a:lnTo>
                    <a:pt x="46736" y="79680"/>
                  </a:lnTo>
                  <a:lnTo>
                    <a:pt x="79680" y="46736"/>
                  </a:lnTo>
                  <a:lnTo>
                    <a:pt x="119178" y="21623"/>
                  </a:lnTo>
                  <a:lnTo>
                    <a:pt x="163952" y="5618"/>
                  </a:lnTo>
                  <a:lnTo>
                    <a:pt x="212725" y="0"/>
                  </a:lnTo>
                  <a:lnTo>
                    <a:pt x="2168525" y="0"/>
                  </a:lnTo>
                  <a:lnTo>
                    <a:pt x="2217297" y="5618"/>
                  </a:lnTo>
                  <a:lnTo>
                    <a:pt x="2262071" y="21623"/>
                  </a:lnTo>
                  <a:lnTo>
                    <a:pt x="2301569" y="46736"/>
                  </a:lnTo>
                  <a:lnTo>
                    <a:pt x="2334513" y="79680"/>
                  </a:lnTo>
                  <a:lnTo>
                    <a:pt x="2359626" y="119178"/>
                  </a:lnTo>
                  <a:lnTo>
                    <a:pt x="2375631" y="163952"/>
                  </a:lnTo>
                  <a:lnTo>
                    <a:pt x="2381250" y="212725"/>
                  </a:lnTo>
                  <a:lnTo>
                    <a:pt x="2381250" y="1063625"/>
                  </a:lnTo>
                  <a:lnTo>
                    <a:pt x="2375631" y="1112397"/>
                  </a:lnTo>
                  <a:lnTo>
                    <a:pt x="2359626" y="1157171"/>
                  </a:lnTo>
                  <a:lnTo>
                    <a:pt x="2334513" y="1196669"/>
                  </a:lnTo>
                  <a:lnTo>
                    <a:pt x="2301569" y="1229613"/>
                  </a:lnTo>
                  <a:lnTo>
                    <a:pt x="2262071" y="1254726"/>
                  </a:lnTo>
                  <a:lnTo>
                    <a:pt x="2217297" y="1270731"/>
                  </a:lnTo>
                  <a:lnTo>
                    <a:pt x="2168525" y="1276350"/>
                  </a:lnTo>
                  <a:lnTo>
                    <a:pt x="212725" y="1276350"/>
                  </a:lnTo>
                  <a:lnTo>
                    <a:pt x="163952" y="1270731"/>
                  </a:lnTo>
                  <a:lnTo>
                    <a:pt x="119178" y="1254726"/>
                  </a:lnTo>
                  <a:lnTo>
                    <a:pt x="79680" y="1229613"/>
                  </a:lnTo>
                  <a:lnTo>
                    <a:pt x="46736" y="1196669"/>
                  </a:lnTo>
                  <a:lnTo>
                    <a:pt x="21623" y="1157171"/>
                  </a:lnTo>
                  <a:lnTo>
                    <a:pt x="5618" y="1112397"/>
                  </a:lnTo>
                  <a:lnTo>
                    <a:pt x="0" y="1063625"/>
                  </a:lnTo>
                  <a:lnTo>
                    <a:pt x="0" y="212725"/>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defTabSz="914367"/>
              <a:r>
                <a:rPr lang="en-US" sz="2000" noProof="0" dirty="0">
                  <a:solidFill>
                    <a:srgbClr val="FFFFFF"/>
                  </a:solidFill>
                  <a:latin typeface="+mj-lt"/>
                  <a:cs typeface="Segoe UI Semibold"/>
                </a:rPr>
                <a:t>Intelligent </a:t>
              </a:r>
            </a:p>
            <a:p>
              <a:pPr algn="ctr" defTabSz="914367"/>
              <a:r>
                <a:rPr lang="en-US" sz="2000" noProof="0" dirty="0">
                  <a:solidFill>
                    <a:srgbClr val="FFFFFF"/>
                  </a:solidFill>
                  <a:latin typeface="+mj-lt"/>
                  <a:cs typeface="Segoe UI Semibold"/>
                </a:rPr>
                <a:t>agents</a:t>
              </a:r>
            </a:p>
            <a:p>
              <a:pPr algn="ctr" defTabSz="914367"/>
              <a:r>
                <a:rPr lang="en-US" sz="1600" dirty="0">
                  <a:solidFill>
                    <a:srgbClr val="FFFFFF"/>
                  </a:solidFill>
                  <a:cs typeface="Segoe UI Semibold"/>
                </a:rPr>
                <a:t>a.k.a. AI agents</a:t>
              </a:r>
              <a:endParaRPr lang="en-US" sz="1600" noProof="0" dirty="0">
                <a:solidFill>
                  <a:srgbClr val="FFFFFF"/>
                </a:solidFill>
                <a:cs typeface="Segoe UI Semibold"/>
              </a:endParaRPr>
            </a:p>
          </p:txBody>
        </p:sp>
      </p:grpSp>
      <p:grpSp>
        <p:nvGrpSpPr>
          <p:cNvPr id="14" name="object 5">
            <a:extLst>
              <a:ext uri="{FF2B5EF4-FFF2-40B4-BE49-F238E27FC236}">
                <a16:creationId xmlns:a16="http://schemas.microsoft.com/office/drawing/2014/main" id="{F727C7C1-EE40-9E3E-7B57-96AFB432295E}"/>
              </a:ext>
            </a:extLst>
          </p:cNvPr>
          <p:cNvGrpSpPr/>
          <p:nvPr/>
        </p:nvGrpSpPr>
        <p:grpSpPr>
          <a:xfrm>
            <a:off x="8266142" y="2160234"/>
            <a:ext cx="2381250" cy="1276350"/>
            <a:chOff x="4905375" y="2457450"/>
            <a:chExt cx="2381250" cy="1276350"/>
          </a:xfrm>
        </p:grpSpPr>
        <p:sp>
          <p:nvSpPr>
            <p:cNvPr id="15" name="object 6">
              <a:extLst>
                <a:ext uri="{FF2B5EF4-FFF2-40B4-BE49-F238E27FC236}">
                  <a16:creationId xmlns:a16="http://schemas.microsoft.com/office/drawing/2014/main" id="{02E46023-A8F4-398B-8A8B-81C262645D16}"/>
                </a:ext>
              </a:extLst>
            </p:cNvPr>
            <p:cNvSpPr/>
            <p:nvPr/>
          </p:nvSpPr>
          <p:spPr>
            <a:xfrm>
              <a:off x="4905375" y="2457450"/>
              <a:ext cx="2381250" cy="1276350"/>
            </a:xfrm>
            <a:custGeom>
              <a:avLst/>
              <a:gdLst/>
              <a:ahLst/>
              <a:cxnLst/>
              <a:rect l="l" t="t" r="r" b="b"/>
              <a:pathLst>
                <a:path w="2381250" h="1276350">
                  <a:moveTo>
                    <a:pt x="2168525" y="0"/>
                  </a:moveTo>
                  <a:lnTo>
                    <a:pt x="212725" y="0"/>
                  </a:lnTo>
                  <a:lnTo>
                    <a:pt x="163952" y="5618"/>
                  </a:lnTo>
                  <a:lnTo>
                    <a:pt x="119178" y="21623"/>
                  </a:lnTo>
                  <a:lnTo>
                    <a:pt x="79680" y="46736"/>
                  </a:lnTo>
                  <a:lnTo>
                    <a:pt x="46736" y="79680"/>
                  </a:lnTo>
                  <a:lnTo>
                    <a:pt x="21623" y="119178"/>
                  </a:lnTo>
                  <a:lnTo>
                    <a:pt x="5618" y="163952"/>
                  </a:lnTo>
                  <a:lnTo>
                    <a:pt x="0" y="212725"/>
                  </a:lnTo>
                  <a:lnTo>
                    <a:pt x="0" y="1063625"/>
                  </a:lnTo>
                  <a:lnTo>
                    <a:pt x="5618" y="1112397"/>
                  </a:lnTo>
                  <a:lnTo>
                    <a:pt x="21623" y="1157171"/>
                  </a:lnTo>
                  <a:lnTo>
                    <a:pt x="46736" y="1196669"/>
                  </a:lnTo>
                  <a:lnTo>
                    <a:pt x="79680" y="1229613"/>
                  </a:lnTo>
                  <a:lnTo>
                    <a:pt x="119178" y="1254726"/>
                  </a:lnTo>
                  <a:lnTo>
                    <a:pt x="163952" y="1270731"/>
                  </a:lnTo>
                  <a:lnTo>
                    <a:pt x="212725" y="1276350"/>
                  </a:lnTo>
                  <a:lnTo>
                    <a:pt x="2168525" y="1276350"/>
                  </a:lnTo>
                  <a:lnTo>
                    <a:pt x="2217297" y="1270731"/>
                  </a:lnTo>
                  <a:lnTo>
                    <a:pt x="2262071" y="1254726"/>
                  </a:lnTo>
                  <a:lnTo>
                    <a:pt x="2301569" y="1229613"/>
                  </a:lnTo>
                  <a:lnTo>
                    <a:pt x="2334513" y="1196669"/>
                  </a:lnTo>
                  <a:lnTo>
                    <a:pt x="2359626" y="1157171"/>
                  </a:lnTo>
                  <a:lnTo>
                    <a:pt x="2375631" y="1112397"/>
                  </a:lnTo>
                  <a:lnTo>
                    <a:pt x="2381250" y="1063625"/>
                  </a:lnTo>
                  <a:lnTo>
                    <a:pt x="2381250" y="212725"/>
                  </a:lnTo>
                  <a:lnTo>
                    <a:pt x="2375631" y="163952"/>
                  </a:lnTo>
                  <a:lnTo>
                    <a:pt x="2359626" y="119178"/>
                  </a:lnTo>
                  <a:lnTo>
                    <a:pt x="2334513" y="79680"/>
                  </a:lnTo>
                  <a:lnTo>
                    <a:pt x="2301569" y="46736"/>
                  </a:lnTo>
                  <a:lnTo>
                    <a:pt x="2262071" y="21623"/>
                  </a:lnTo>
                  <a:lnTo>
                    <a:pt x="2217297" y="5618"/>
                  </a:lnTo>
                  <a:lnTo>
                    <a:pt x="2168525" y="0"/>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defTabSz="914367"/>
              <a:endParaRPr lang="en-US" sz="1100" noProof="0" dirty="0">
                <a:solidFill>
                  <a:srgbClr val="FFFFFF"/>
                </a:solidFill>
                <a:latin typeface="+mj-lt"/>
              </a:endParaRPr>
            </a:p>
          </p:txBody>
        </p:sp>
        <p:sp>
          <p:nvSpPr>
            <p:cNvPr id="16" name="object 7">
              <a:extLst>
                <a:ext uri="{FF2B5EF4-FFF2-40B4-BE49-F238E27FC236}">
                  <a16:creationId xmlns:a16="http://schemas.microsoft.com/office/drawing/2014/main" id="{79D643DF-D8C4-425F-5E6A-F9E08F57C83B}"/>
                </a:ext>
              </a:extLst>
            </p:cNvPr>
            <p:cNvSpPr/>
            <p:nvPr/>
          </p:nvSpPr>
          <p:spPr>
            <a:xfrm>
              <a:off x="4905375" y="2457450"/>
              <a:ext cx="2381250" cy="1276350"/>
            </a:xfrm>
            <a:custGeom>
              <a:avLst/>
              <a:gdLst/>
              <a:ahLst/>
              <a:cxnLst/>
              <a:rect l="l" t="t" r="r" b="b"/>
              <a:pathLst>
                <a:path w="2381250" h="1276350">
                  <a:moveTo>
                    <a:pt x="0" y="212725"/>
                  </a:moveTo>
                  <a:lnTo>
                    <a:pt x="5618" y="163952"/>
                  </a:lnTo>
                  <a:lnTo>
                    <a:pt x="21623" y="119178"/>
                  </a:lnTo>
                  <a:lnTo>
                    <a:pt x="46736" y="79680"/>
                  </a:lnTo>
                  <a:lnTo>
                    <a:pt x="79680" y="46736"/>
                  </a:lnTo>
                  <a:lnTo>
                    <a:pt x="119178" y="21623"/>
                  </a:lnTo>
                  <a:lnTo>
                    <a:pt x="163952" y="5618"/>
                  </a:lnTo>
                  <a:lnTo>
                    <a:pt x="212725" y="0"/>
                  </a:lnTo>
                  <a:lnTo>
                    <a:pt x="2168525" y="0"/>
                  </a:lnTo>
                  <a:lnTo>
                    <a:pt x="2217297" y="5618"/>
                  </a:lnTo>
                  <a:lnTo>
                    <a:pt x="2262071" y="21623"/>
                  </a:lnTo>
                  <a:lnTo>
                    <a:pt x="2301569" y="46736"/>
                  </a:lnTo>
                  <a:lnTo>
                    <a:pt x="2334513" y="79680"/>
                  </a:lnTo>
                  <a:lnTo>
                    <a:pt x="2359626" y="119178"/>
                  </a:lnTo>
                  <a:lnTo>
                    <a:pt x="2375631" y="163952"/>
                  </a:lnTo>
                  <a:lnTo>
                    <a:pt x="2381250" y="212725"/>
                  </a:lnTo>
                  <a:lnTo>
                    <a:pt x="2381250" y="1063625"/>
                  </a:lnTo>
                  <a:lnTo>
                    <a:pt x="2375631" y="1112397"/>
                  </a:lnTo>
                  <a:lnTo>
                    <a:pt x="2359626" y="1157171"/>
                  </a:lnTo>
                  <a:lnTo>
                    <a:pt x="2334513" y="1196669"/>
                  </a:lnTo>
                  <a:lnTo>
                    <a:pt x="2301569" y="1229613"/>
                  </a:lnTo>
                  <a:lnTo>
                    <a:pt x="2262071" y="1254726"/>
                  </a:lnTo>
                  <a:lnTo>
                    <a:pt x="2217297" y="1270731"/>
                  </a:lnTo>
                  <a:lnTo>
                    <a:pt x="2168525" y="1276350"/>
                  </a:lnTo>
                  <a:lnTo>
                    <a:pt x="212725" y="1276350"/>
                  </a:lnTo>
                  <a:lnTo>
                    <a:pt x="163952" y="1270731"/>
                  </a:lnTo>
                  <a:lnTo>
                    <a:pt x="119178" y="1254726"/>
                  </a:lnTo>
                  <a:lnTo>
                    <a:pt x="79680" y="1229613"/>
                  </a:lnTo>
                  <a:lnTo>
                    <a:pt x="46736" y="1196669"/>
                  </a:lnTo>
                  <a:lnTo>
                    <a:pt x="21623" y="1157171"/>
                  </a:lnTo>
                  <a:lnTo>
                    <a:pt x="5618" y="1112397"/>
                  </a:lnTo>
                  <a:lnTo>
                    <a:pt x="0" y="1063625"/>
                  </a:lnTo>
                  <a:lnTo>
                    <a:pt x="0" y="212725"/>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defTabSz="914367"/>
              <a:r>
                <a:rPr lang="en-US" sz="2000" noProof="0" dirty="0">
                  <a:solidFill>
                    <a:srgbClr val="FFFFFF"/>
                  </a:solidFill>
                  <a:latin typeface="+mj-lt"/>
                  <a:cs typeface="Segoe UI Semibold"/>
                </a:rPr>
                <a:t>Agentic applications</a:t>
              </a:r>
              <a:endParaRPr lang="en-US" noProof="0" dirty="0"/>
            </a:p>
          </p:txBody>
        </p:sp>
      </p:grpSp>
      <p:grpSp>
        <p:nvGrpSpPr>
          <p:cNvPr id="21" name="object 5">
            <a:extLst>
              <a:ext uri="{FF2B5EF4-FFF2-40B4-BE49-F238E27FC236}">
                <a16:creationId xmlns:a16="http://schemas.microsoft.com/office/drawing/2014/main" id="{A0C70486-C0FB-7885-03AD-315CF8A1D966}"/>
              </a:ext>
            </a:extLst>
          </p:cNvPr>
          <p:cNvGrpSpPr/>
          <p:nvPr/>
        </p:nvGrpSpPr>
        <p:grpSpPr>
          <a:xfrm>
            <a:off x="1627701" y="2160234"/>
            <a:ext cx="2381250" cy="1276350"/>
            <a:chOff x="4905375" y="2457450"/>
            <a:chExt cx="2381250" cy="1276350"/>
          </a:xfrm>
        </p:grpSpPr>
        <p:sp>
          <p:nvSpPr>
            <p:cNvPr id="22" name="object 6">
              <a:extLst>
                <a:ext uri="{FF2B5EF4-FFF2-40B4-BE49-F238E27FC236}">
                  <a16:creationId xmlns:a16="http://schemas.microsoft.com/office/drawing/2014/main" id="{E6F4FCA8-B260-158A-1C5B-308EFA9EB3F0}"/>
                </a:ext>
              </a:extLst>
            </p:cNvPr>
            <p:cNvSpPr/>
            <p:nvPr/>
          </p:nvSpPr>
          <p:spPr>
            <a:xfrm>
              <a:off x="4905375" y="2457450"/>
              <a:ext cx="2381250" cy="1276350"/>
            </a:xfrm>
            <a:custGeom>
              <a:avLst/>
              <a:gdLst/>
              <a:ahLst/>
              <a:cxnLst/>
              <a:rect l="l" t="t" r="r" b="b"/>
              <a:pathLst>
                <a:path w="2381250" h="1276350">
                  <a:moveTo>
                    <a:pt x="2168525" y="0"/>
                  </a:moveTo>
                  <a:lnTo>
                    <a:pt x="212725" y="0"/>
                  </a:lnTo>
                  <a:lnTo>
                    <a:pt x="163952" y="5618"/>
                  </a:lnTo>
                  <a:lnTo>
                    <a:pt x="119178" y="21623"/>
                  </a:lnTo>
                  <a:lnTo>
                    <a:pt x="79680" y="46736"/>
                  </a:lnTo>
                  <a:lnTo>
                    <a:pt x="46736" y="79680"/>
                  </a:lnTo>
                  <a:lnTo>
                    <a:pt x="21623" y="119178"/>
                  </a:lnTo>
                  <a:lnTo>
                    <a:pt x="5618" y="163952"/>
                  </a:lnTo>
                  <a:lnTo>
                    <a:pt x="0" y="212725"/>
                  </a:lnTo>
                  <a:lnTo>
                    <a:pt x="0" y="1063625"/>
                  </a:lnTo>
                  <a:lnTo>
                    <a:pt x="5618" y="1112397"/>
                  </a:lnTo>
                  <a:lnTo>
                    <a:pt x="21623" y="1157171"/>
                  </a:lnTo>
                  <a:lnTo>
                    <a:pt x="46736" y="1196669"/>
                  </a:lnTo>
                  <a:lnTo>
                    <a:pt x="79680" y="1229613"/>
                  </a:lnTo>
                  <a:lnTo>
                    <a:pt x="119178" y="1254726"/>
                  </a:lnTo>
                  <a:lnTo>
                    <a:pt x="163952" y="1270731"/>
                  </a:lnTo>
                  <a:lnTo>
                    <a:pt x="212725" y="1276350"/>
                  </a:lnTo>
                  <a:lnTo>
                    <a:pt x="2168525" y="1276350"/>
                  </a:lnTo>
                  <a:lnTo>
                    <a:pt x="2217297" y="1270731"/>
                  </a:lnTo>
                  <a:lnTo>
                    <a:pt x="2262071" y="1254726"/>
                  </a:lnTo>
                  <a:lnTo>
                    <a:pt x="2301569" y="1229613"/>
                  </a:lnTo>
                  <a:lnTo>
                    <a:pt x="2334513" y="1196669"/>
                  </a:lnTo>
                  <a:lnTo>
                    <a:pt x="2359626" y="1157171"/>
                  </a:lnTo>
                  <a:lnTo>
                    <a:pt x="2375631" y="1112397"/>
                  </a:lnTo>
                  <a:lnTo>
                    <a:pt x="2381250" y="1063625"/>
                  </a:lnTo>
                  <a:lnTo>
                    <a:pt x="2381250" y="212725"/>
                  </a:lnTo>
                  <a:lnTo>
                    <a:pt x="2375631" y="163952"/>
                  </a:lnTo>
                  <a:lnTo>
                    <a:pt x="2359626" y="119178"/>
                  </a:lnTo>
                  <a:lnTo>
                    <a:pt x="2334513" y="79680"/>
                  </a:lnTo>
                  <a:lnTo>
                    <a:pt x="2301569" y="46736"/>
                  </a:lnTo>
                  <a:lnTo>
                    <a:pt x="2262071" y="21623"/>
                  </a:lnTo>
                  <a:lnTo>
                    <a:pt x="2217297" y="5618"/>
                  </a:lnTo>
                  <a:lnTo>
                    <a:pt x="2168525" y="0"/>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defTabSz="914367"/>
              <a:endParaRPr lang="en-US" sz="1100" noProof="0" dirty="0">
                <a:solidFill>
                  <a:srgbClr val="FFFFFF"/>
                </a:solidFill>
                <a:latin typeface="+mj-lt"/>
              </a:endParaRPr>
            </a:p>
          </p:txBody>
        </p:sp>
        <p:sp>
          <p:nvSpPr>
            <p:cNvPr id="23" name="object 7">
              <a:extLst>
                <a:ext uri="{FF2B5EF4-FFF2-40B4-BE49-F238E27FC236}">
                  <a16:creationId xmlns:a16="http://schemas.microsoft.com/office/drawing/2014/main" id="{6DA81B05-6BCB-84B9-B888-179067FAA61A}"/>
                </a:ext>
              </a:extLst>
            </p:cNvPr>
            <p:cNvSpPr/>
            <p:nvPr/>
          </p:nvSpPr>
          <p:spPr>
            <a:xfrm>
              <a:off x="4905375" y="2457450"/>
              <a:ext cx="2381250" cy="1276350"/>
            </a:xfrm>
            <a:custGeom>
              <a:avLst/>
              <a:gdLst/>
              <a:ahLst/>
              <a:cxnLst/>
              <a:rect l="l" t="t" r="r" b="b"/>
              <a:pathLst>
                <a:path w="2381250" h="1276350">
                  <a:moveTo>
                    <a:pt x="0" y="212725"/>
                  </a:moveTo>
                  <a:lnTo>
                    <a:pt x="5618" y="163952"/>
                  </a:lnTo>
                  <a:lnTo>
                    <a:pt x="21623" y="119178"/>
                  </a:lnTo>
                  <a:lnTo>
                    <a:pt x="46736" y="79680"/>
                  </a:lnTo>
                  <a:lnTo>
                    <a:pt x="79680" y="46736"/>
                  </a:lnTo>
                  <a:lnTo>
                    <a:pt x="119178" y="21623"/>
                  </a:lnTo>
                  <a:lnTo>
                    <a:pt x="163952" y="5618"/>
                  </a:lnTo>
                  <a:lnTo>
                    <a:pt x="212725" y="0"/>
                  </a:lnTo>
                  <a:lnTo>
                    <a:pt x="2168525" y="0"/>
                  </a:lnTo>
                  <a:lnTo>
                    <a:pt x="2217297" y="5618"/>
                  </a:lnTo>
                  <a:lnTo>
                    <a:pt x="2262071" y="21623"/>
                  </a:lnTo>
                  <a:lnTo>
                    <a:pt x="2301569" y="46736"/>
                  </a:lnTo>
                  <a:lnTo>
                    <a:pt x="2334513" y="79680"/>
                  </a:lnTo>
                  <a:lnTo>
                    <a:pt x="2359626" y="119178"/>
                  </a:lnTo>
                  <a:lnTo>
                    <a:pt x="2375631" y="163952"/>
                  </a:lnTo>
                  <a:lnTo>
                    <a:pt x="2381250" y="212725"/>
                  </a:lnTo>
                  <a:lnTo>
                    <a:pt x="2381250" y="1063625"/>
                  </a:lnTo>
                  <a:lnTo>
                    <a:pt x="2375631" y="1112397"/>
                  </a:lnTo>
                  <a:lnTo>
                    <a:pt x="2359626" y="1157171"/>
                  </a:lnTo>
                  <a:lnTo>
                    <a:pt x="2334513" y="1196669"/>
                  </a:lnTo>
                  <a:lnTo>
                    <a:pt x="2301569" y="1229613"/>
                  </a:lnTo>
                  <a:lnTo>
                    <a:pt x="2262071" y="1254726"/>
                  </a:lnTo>
                  <a:lnTo>
                    <a:pt x="2217297" y="1270731"/>
                  </a:lnTo>
                  <a:lnTo>
                    <a:pt x="2168525" y="1276350"/>
                  </a:lnTo>
                  <a:lnTo>
                    <a:pt x="212725" y="1276350"/>
                  </a:lnTo>
                  <a:lnTo>
                    <a:pt x="163952" y="1270731"/>
                  </a:lnTo>
                  <a:lnTo>
                    <a:pt x="119178" y="1254726"/>
                  </a:lnTo>
                  <a:lnTo>
                    <a:pt x="79680" y="1229613"/>
                  </a:lnTo>
                  <a:lnTo>
                    <a:pt x="46736" y="1196669"/>
                  </a:lnTo>
                  <a:lnTo>
                    <a:pt x="21623" y="1157171"/>
                  </a:lnTo>
                  <a:lnTo>
                    <a:pt x="5618" y="1112397"/>
                  </a:lnTo>
                  <a:lnTo>
                    <a:pt x="0" y="1063625"/>
                  </a:lnTo>
                  <a:lnTo>
                    <a:pt x="0" y="212725"/>
                  </a:lnTo>
                  <a:close/>
                </a:path>
              </a:pathLst>
            </a:cu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36000" tIns="45720" rIns="36000" bIns="45720" numCol="1" spcCol="0" rtlCol="0" fromWordArt="0" anchor="ctr" anchorCtr="0" forceAA="0" compatLnSpc="1">
              <a:prstTxWarp prst="textNoShape">
                <a:avLst/>
              </a:prstTxWarp>
              <a:noAutofit/>
            </a:bodyPr>
            <a:lstStyle/>
            <a:p>
              <a:pPr algn="ctr" defTabSz="914367"/>
              <a:r>
                <a:rPr lang="en-US" sz="2000" noProof="0" dirty="0">
                  <a:solidFill>
                    <a:srgbClr val="FFFFFF"/>
                  </a:solidFill>
                  <a:latin typeface="+mj-lt"/>
                  <a:cs typeface="Segoe UI Semibold"/>
                </a:rPr>
                <a:t>Agents</a:t>
              </a:r>
            </a:p>
          </p:txBody>
        </p:sp>
      </p:grpSp>
      <p:pic>
        <p:nvPicPr>
          <p:cNvPr id="2" name="Image 1" descr="Thermostat Free Png Images">
            <a:extLst>
              <a:ext uri="{FF2B5EF4-FFF2-40B4-BE49-F238E27FC236}">
                <a16:creationId xmlns:a16="http://schemas.microsoft.com/office/drawing/2014/main" id="{11277F77-5C97-9688-623C-E20D3ABAFE5B}"/>
              </a:ext>
            </a:extLst>
          </p:cNvPr>
          <p:cNvPicPr>
            <a:picLocks noChangeAspect="1"/>
          </p:cNvPicPr>
          <p:nvPr/>
        </p:nvPicPr>
        <p:blipFill>
          <a:blip r:embed="rId3"/>
          <a:srcRect l="16176" t="28945" r="16912" b="28823"/>
          <a:stretch/>
        </p:blipFill>
        <p:spPr>
          <a:xfrm>
            <a:off x="2232405" y="4074992"/>
            <a:ext cx="1179713" cy="745970"/>
          </a:xfrm>
          <a:prstGeom prst="rect">
            <a:avLst/>
          </a:prstGeom>
          <a:effectLst>
            <a:outerShdw blurRad="50800" dist="38100" dir="2700000">
              <a:srgbClr val="000000">
                <a:alpha val="40000"/>
              </a:srgbClr>
            </a:outerShdw>
          </a:effectLst>
        </p:spPr>
      </p:pic>
      <p:pic>
        <p:nvPicPr>
          <p:cNvPr id="5" name="Image 4" descr="Clipart - Person icon">
            <a:extLst>
              <a:ext uri="{FF2B5EF4-FFF2-40B4-BE49-F238E27FC236}">
                <a16:creationId xmlns:a16="http://schemas.microsoft.com/office/drawing/2014/main" id="{D462863A-BD18-E3FE-4BA8-797037328B1A}"/>
              </a:ext>
            </a:extLst>
          </p:cNvPr>
          <p:cNvPicPr>
            <a:picLocks noChangeAspect="1"/>
          </p:cNvPicPr>
          <p:nvPr/>
        </p:nvPicPr>
        <p:blipFill>
          <a:blip r:embed="rId4"/>
          <a:stretch>
            <a:fillRect/>
          </a:stretch>
        </p:blipFill>
        <p:spPr>
          <a:xfrm>
            <a:off x="8496800" y="4134568"/>
            <a:ext cx="708212" cy="924233"/>
          </a:xfrm>
          <a:prstGeom prst="rect">
            <a:avLst/>
          </a:prstGeom>
        </p:spPr>
      </p:pic>
      <p:pic>
        <p:nvPicPr>
          <p:cNvPr id="6" name="Image 5" descr="Clipart - Person icon">
            <a:extLst>
              <a:ext uri="{FF2B5EF4-FFF2-40B4-BE49-F238E27FC236}">
                <a16:creationId xmlns:a16="http://schemas.microsoft.com/office/drawing/2014/main" id="{775D995D-B01B-5EA7-FE09-4A6F01E72F53}"/>
              </a:ext>
            </a:extLst>
          </p:cNvPr>
          <p:cNvPicPr>
            <a:picLocks noChangeAspect="1"/>
          </p:cNvPicPr>
          <p:nvPr/>
        </p:nvPicPr>
        <p:blipFill>
          <a:blip r:embed="rId4"/>
          <a:stretch>
            <a:fillRect/>
          </a:stretch>
        </p:blipFill>
        <p:spPr>
          <a:xfrm>
            <a:off x="9209639" y="4454117"/>
            <a:ext cx="708212" cy="924233"/>
          </a:xfrm>
          <a:prstGeom prst="rect">
            <a:avLst/>
          </a:prstGeom>
        </p:spPr>
      </p:pic>
      <p:pic>
        <p:nvPicPr>
          <p:cNvPr id="7" name="Image 6" descr="Clipart - Person icon">
            <a:extLst>
              <a:ext uri="{FF2B5EF4-FFF2-40B4-BE49-F238E27FC236}">
                <a16:creationId xmlns:a16="http://schemas.microsoft.com/office/drawing/2014/main" id="{6505048C-8FC0-07FB-5549-27BDB2F4DE86}"/>
              </a:ext>
            </a:extLst>
          </p:cNvPr>
          <p:cNvPicPr>
            <a:picLocks noChangeAspect="1"/>
          </p:cNvPicPr>
          <p:nvPr/>
        </p:nvPicPr>
        <p:blipFill>
          <a:blip r:embed="rId4"/>
          <a:stretch>
            <a:fillRect/>
          </a:stretch>
        </p:blipFill>
        <p:spPr>
          <a:xfrm>
            <a:off x="9922478" y="4134568"/>
            <a:ext cx="708212" cy="924233"/>
          </a:xfrm>
          <a:prstGeom prst="rect">
            <a:avLst/>
          </a:prstGeom>
        </p:spPr>
      </p:pic>
      <p:cxnSp>
        <p:nvCxnSpPr>
          <p:cNvPr id="9" name="Connecteur droit avec flèche 8">
            <a:extLst>
              <a:ext uri="{FF2B5EF4-FFF2-40B4-BE49-F238E27FC236}">
                <a16:creationId xmlns:a16="http://schemas.microsoft.com/office/drawing/2014/main" id="{A2A2B55A-1309-4D28-A207-8A51100A28AC}"/>
              </a:ext>
            </a:extLst>
          </p:cNvPr>
          <p:cNvCxnSpPr/>
          <p:nvPr/>
        </p:nvCxnSpPr>
        <p:spPr>
          <a:xfrm>
            <a:off x="4013745" y="2789083"/>
            <a:ext cx="926689" cy="4919"/>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eur droit avec flèche 12">
            <a:extLst>
              <a:ext uri="{FF2B5EF4-FFF2-40B4-BE49-F238E27FC236}">
                <a16:creationId xmlns:a16="http://schemas.microsoft.com/office/drawing/2014/main" id="{7C0A9DC3-8FCD-71C8-B02C-82645B0A2152}"/>
              </a:ext>
            </a:extLst>
          </p:cNvPr>
          <p:cNvCxnSpPr>
            <a:cxnSpLocks/>
          </p:cNvCxnSpPr>
          <p:nvPr/>
        </p:nvCxnSpPr>
        <p:spPr>
          <a:xfrm>
            <a:off x="7332131" y="2789082"/>
            <a:ext cx="926689" cy="4919"/>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Connecteur droit avec flèche 24">
            <a:extLst>
              <a:ext uri="{FF2B5EF4-FFF2-40B4-BE49-F238E27FC236}">
                <a16:creationId xmlns:a16="http://schemas.microsoft.com/office/drawing/2014/main" id="{0C065CE4-5CDF-DA06-03D0-D46730171635}"/>
              </a:ext>
            </a:extLst>
          </p:cNvPr>
          <p:cNvCxnSpPr>
            <a:cxnSpLocks/>
          </p:cNvCxnSpPr>
          <p:nvPr/>
        </p:nvCxnSpPr>
        <p:spPr>
          <a:xfrm>
            <a:off x="1843982" y="4442236"/>
            <a:ext cx="384249" cy="491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ZoneTexte 25">
            <a:extLst>
              <a:ext uri="{FF2B5EF4-FFF2-40B4-BE49-F238E27FC236}">
                <a16:creationId xmlns:a16="http://schemas.microsoft.com/office/drawing/2014/main" id="{21AA4677-15FD-29BF-BE96-6F73F76D1660}"/>
              </a:ext>
            </a:extLst>
          </p:cNvPr>
          <p:cNvSpPr txBox="1"/>
          <p:nvPr/>
        </p:nvSpPr>
        <p:spPr>
          <a:xfrm>
            <a:off x="831367" y="4345765"/>
            <a:ext cx="1007388"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1400" noProof="0" dirty="0">
                <a:cs typeface="Segoe UI"/>
              </a:rPr>
              <a:t>Temperature</a:t>
            </a:r>
          </a:p>
        </p:txBody>
      </p:sp>
      <p:cxnSp>
        <p:nvCxnSpPr>
          <p:cNvPr id="28" name="Connecteur droit avec flèche 27">
            <a:extLst>
              <a:ext uri="{FF2B5EF4-FFF2-40B4-BE49-F238E27FC236}">
                <a16:creationId xmlns:a16="http://schemas.microsoft.com/office/drawing/2014/main" id="{58CDB901-7743-E692-0FD2-B1112ED11000}"/>
              </a:ext>
            </a:extLst>
          </p:cNvPr>
          <p:cNvCxnSpPr>
            <a:cxnSpLocks/>
          </p:cNvCxnSpPr>
          <p:nvPr/>
        </p:nvCxnSpPr>
        <p:spPr>
          <a:xfrm flipH="1">
            <a:off x="2809418" y="4816779"/>
            <a:ext cx="3207" cy="366544"/>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818D201C-A84D-B89C-C147-432586D1CD42}"/>
              </a:ext>
            </a:extLst>
          </p:cNvPr>
          <p:cNvSpPr txBox="1"/>
          <p:nvPr/>
        </p:nvSpPr>
        <p:spPr>
          <a:xfrm>
            <a:off x="2231756" y="5189349"/>
            <a:ext cx="1270862"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400" noProof="0" dirty="0"/>
              <a:t>Adapts heating</a:t>
            </a:r>
            <a:endParaRPr lang="en-US" sz="1400" noProof="0" dirty="0">
              <a:cs typeface="Segoe UI"/>
            </a:endParaRPr>
          </a:p>
        </p:txBody>
      </p:sp>
      <p:pic>
        <p:nvPicPr>
          <p:cNvPr id="3" name="Image 2" descr="Une image contenant noir, obscurité&#10;&#10;Description générée automatiquement">
            <a:extLst>
              <a:ext uri="{FF2B5EF4-FFF2-40B4-BE49-F238E27FC236}">
                <a16:creationId xmlns:a16="http://schemas.microsoft.com/office/drawing/2014/main" id="{94942F56-C8A5-CB39-3456-13A49425C495}"/>
              </a:ext>
            </a:extLst>
          </p:cNvPr>
          <p:cNvPicPr>
            <a:picLocks noChangeAspect="1"/>
          </p:cNvPicPr>
          <p:nvPr/>
        </p:nvPicPr>
        <p:blipFill>
          <a:blip r:embed="rId5"/>
          <a:stretch>
            <a:fillRect/>
          </a:stretch>
        </p:blipFill>
        <p:spPr>
          <a:xfrm>
            <a:off x="4787818" y="4079398"/>
            <a:ext cx="3158614" cy="1479275"/>
          </a:xfrm>
          <a:prstGeom prst="rect">
            <a:avLst/>
          </a:prstGeom>
        </p:spPr>
      </p:pic>
    </p:spTree>
    <p:extLst>
      <p:ext uri="{BB962C8B-B14F-4D97-AF65-F5344CB8AC3E}">
        <p14:creationId xmlns:p14="http://schemas.microsoft.com/office/powerpoint/2010/main" val="300946259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03D1625-52E9-DE6F-4E9C-07463F7CA266}"/>
            </a:ext>
          </a:extLst>
        </p:cNvPr>
        <p:cNvGrpSpPr/>
        <p:nvPr/>
      </p:nvGrpSpPr>
      <p:grpSpPr>
        <a:xfrm>
          <a:off x="0" y="0"/>
          <a:ext cx="0" cy="0"/>
          <a:chOff x="0" y="0"/>
          <a:chExt cx="0" cy="0"/>
        </a:xfrm>
      </p:grpSpPr>
      <p:sp>
        <p:nvSpPr>
          <p:cNvPr id="6" name="Rectangle: Top Corners Rounded 14" descr="White front layer">
            <a:extLst>
              <a:ext uri="{FF2B5EF4-FFF2-40B4-BE49-F238E27FC236}">
                <a16:creationId xmlns:a16="http://schemas.microsoft.com/office/drawing/2014/main" id="{B999617D-95AD-BBDD-A5CB-4057E0288896}"/>
              </a:ext>
            </a:extLst>
          </p:cNvPr>
          <p:cNvSpPr/>
          <p:nvPr/>
        </p:nvSpPr>
        <p:spPr bwMode="auto">
          <a:xfrm>
            <a:off x="0" y="4379733"/>
            <a:ext cx="12188952" cy="2478264"/>
          </a:xfrm>
          <a:prstGeom prst="rect">
            <a:avLst/>
          </a:prstGeom>
          <a:solidFill>
            <a:schemeClr val="bg1"/>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fr-FR" sz="2000" kern="0" noProof="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7ED96CE8-7CBB-26B7-2DC8-63B897EE6504}"/>
              </a:ext>
            </a:extLst>
          </p:cNvPr>
          <p:cNvSpPr>
            <a:spLocks noGrp="1"/>
          </p:cNvSpPr>
          <p:nvPr>
            <p:ph type="title"/>
          </p:nvPr>
        </p:nvSpPr>
        <p:spPr>
          <a:xfrm>
            <a:off x="588263" y="535612"/>
            <a:ext cx="10769548" cy="611204"/>
          </a:xfrm>
        </p:spPr>
        <p:txBody>
          <a:bodyPr/>
          <a:lstStyle/>
          <a:p>
            <a:r>
              <a:rPr lang="en-US" sz="3200" noProof="0" dirty="0"/>
              <a:t>Design for transparent, responsible human-AI interactions</a:t>
            </a:r>
            <a:endParaRPr lang="en-US" noProof="0" dirty="0">
              <a:latin typeface="+mn-lt"/>
            </a:endParaRPr>
          </a:p>
        </p:txBody>
      </p:sp>
      <p:sp>
        <p:nvSpPr>
          <p:cNvPr id="3" name="Content Placeholder 2">
            <a:extLst>
              <a:ext uri="{FF2B5EF4-FFF2-40B4-BE49-F238E27FC236}">
                <a16:creationId xmlns:a16="http://schemas.microsoft.com/office/drawing/2014/main" id="{A407E102-EAC4-731F-C989-48C8957A1392}"/>
              </a:ext>
            </a:extLst>
          </p:cNvPr>
          <p:cNvSpPr>
            <a:spLocks noGrp="1"/>
          </p:cNvSpPr>
          <p:nvPr>
            <p:ph idx="4294967295"/>
          </p:nvPr>
        </p:nvSpPr>
        <p:spPr>
          <a:xfrm>
            <a:off x="588263" y="1403659"/>
            <a:ext cx="3481388" cy="1760482"/>
          </a:xfrm>
        </p:spPr>
        <p:txBody>
          <a:bodyPr/>
          <a:lstStyle/>
          <a:p>
            <a:pPr marL="0" marR="0" lvl="0" indent="0" defTabSz="914400" rtl="0" eaLnBrk="1" fontAlgn="auto" latinLnBrk="0" hangingPunct="1">
              <a:lnSpc>
                <a:spcPct val="90000"/>
              </a:lnSpc>
              <a:spcBef>
                <a:spcPts val="0"/>
              </a:spcBef>
              <a:spcAft>
                <a:spcPts val="0"/>
              </a:spcAft>
              <a:buClrTx/>
              <a:buSzTx/>
              <a:buFontTx/>
              <a:buNone/>
              <a:tabLst/>
              <a:defRPr/>
            </a:pPr>
            <a:r>
              <a:rPr lang="en-US" sz="20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Be transparent </a:t>
            </a:r>
            <a:r>
              <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rPr>
              <a:t>about AI’s role and limitations</a:t>
            </a:r>
          </a:p>
          <a:p>
            <a:pPr marL="571500" lvl="1" indent="-342900">
              <a:buFont typeface="Arial" panose="020B0604020202020204" pitchFamily="34" charset="0"/>
              <a:buChar char="•"/>
              <a:defRPr/>
            </a:pPr>
            <a:r>
              <a:rPr lang="en-US" sz="1400" noProof="0" dirty="0"/>
              <a:t>Highlight potential inaccuracies in the AI-generated outputs</a:t>
            </a:r>
          </a:p>
          <a:p>
            <a:pPr marL="571500" lvl="1" indent="-342900">
              <a:buFont typeface="Arial" panose="020B0604020202020204" pitchFamily="34" charset="0"/>
              <a:buChar char="•"/>
              <a:defRPr/>
            </a:pPr>
            <a:r>
              <a:rPr lang="en-US" sz="1400" noProof="0" dirty="0"/>
              <a:t>Disclose AI's role in the interaction</a:t>
            </a:r>
          </a:p>
          <a:p>
            <a:pPr marL="571500" lvl="1" indent="-342900">
              <a:buFont typeface="Arial" panose="020B0604020202020204" pitchFamily="34" charset="0"/>
              <a:buChar char="•"/>
              <a:defRPr/>
            </a:pPr>
            <a:r>
              <a:rPr lang="en-US" sz="1400" noProof="0" dirty="0"/>
              <a:t>Prevent anthropomorphizing behavior</a:t>
            </a:r>
            <a:endParaRPr lang="en-US" sz="1400" noProof="0" dirty="0">
              <a:solidFill>
                <a:srgbClr val="E6E6E6"/>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72237C9C-584B-D1C3-3746-1BA5434876B5}"/>
              </a:ext>
            </a:extLst>
          </p:cNvPr>
          <p:cNvSpPr txBox="1">
            <a:spLocks/>
          </p:cNvSpPr>
          <p:nvPr/>
        </p:nvSpPr>
        <p:spPr>
          <a:xfrm>
            <a:off x="4474634" y="1402902"/>
            <a:ext cx="3481388" cy="16866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rPr>
              <a:t>Ensure</a:t>
            </a:r>
            <a:r>
              <a:rPr kumimoji="0" lang="en-US" sz="2000" b="0" i="0" u="none" strike="noStrike" kern="1200" cap="none" spc="0" normalizeH="0" baseline="0" noProof="0" dirty="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 </a:t>
            </a:r>
            <a:r>
              <a:rPr lang="en-US" sz="20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humans stay in the loop</a:t>
            </a:r>
            <a:endParaRPr lang="en-US" sz="32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endParaRP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Encourage human intervention</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Reinforce user accountability</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Restrict automatic posting on social media</a:t>
            </a:r>
          </a:p>
        </p:txBody>
      </p:sp>
      <p:sp>
        <p:nvSpPr>
          <p:cNvPr id="5" name="Content Placeholder 2">
            <a:extLst>
              <a:ext uri="{FF2B5EF4-FFF2-40B4-BE49-F238E27FC236}">
                <a16:creationId xmlns:a16="http://schemas.microsoft.com/office/drawing/2014/main" id="{D9B96CEF-133F-F45D-225C-386479BA8B98}"/>
              </a:ext>
            </a:extLst>
          </p:cNvPr>
          <p:cNvSpPr txBox="1">
            <a:spLocks/>
          </p:cNvSpPr>
          <p:nvPr/>
        </p:nvSpPr>
        <p:spPr>
          <a:xfrm>
            <a:off x="8218601" y="1402902"/>
            <a:ext cx="3481388" cy="272074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20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Mitigate misuse and overreliance </a:t>
            </a:r>
            <a:r>
              <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rPr>
              <a:t>on AI</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Cite references and information sources</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Limit the length of inputs and outputs, where appropriate</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Prepare pre-determined responses</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effectLst/>
                <a:uLnTx/>
                <a:uFillTx/>
                <a:latin typeface="Segoe UI"/>
                <a:ea typeface="+mn-ea"/>
                <a:cs typeface="+mn-cs"/>
              </a:rPr>
              <a:t>Detect and prevent bots built on top of your product</a:t>
            </a:r>
          </a:p>
        </p:txBody>
      </p:sp>
      <p:grpSp>
        <p:nvGrpSpPr>
          <p:cNvPr id="7" name="Group 16">
            <a:extLst>
              <a:ext uri="{FF2B5EF4-FFF2-40B4-BE49-F238E27FC236}">
                <a16:creationId xmlns:a16="http://schemas.microsoft.com/office/drawing/2014/main" id="{14BBA55E-FECB-652F-6398-E3E3E027D6A3}"/>
              </a:ext>
            </a:extLst>
          </p:cNvPr>
          <p:cNvGrpSpPr>
            <a:grpSpLocks noChangeAspect="1"/>
          </p:cNvGrpSpPr>
          <p:nvPr/>
        </p:nvGrpSpPr>
        <p:grpSpPr>
          <a:xfrm>
            <a:off x="3082185" y="4660995"/>
            <a:ext cx="8275626" cy="2026048"/>
            <a:chOff x="-1486447" y="1001767"/>
            <a:chExt cx="14372144" cy="3518607"/>
          </a:xfrm>
        </p:grpSpPr>
        <p:pic>
          <p:nvPicPr>
            <p:cNvPr id="8" name="Picture 11">
              <a:extLst>
                <a:ext uri="{FF2B5EF4-FFF2-40B4-BE49-F238E27FC236}">
                  <a16:creationId xmlns:a16="http://schemas.microsoft.com/office/drawing/2014/main" id="{3AFAD38B-0146-09BA-652D-D4B9A00E3ED4}"/>
                </a:ext>
              </a:extLst>
            </p:cNvPr>
            <p:cNvPicPr>
              <a:picLocks noChangeAspect="1"/>
            </p:cNvPicPr>
            <p:nvPr/>
          </p:nvPicPr>
          <p:blipFill>
            <a:blip r:embed="rId3"/>
            <a:stretch>
              <a:fillRect/>
            </a:stretch>
          </p:blipFill>
          <p:spPr>
            <a:xfrm>
              <a:off x="-1486447" y="1041210"/>
              <a:ext cx="2902279" cy="3267862"/>
            </a:xfrm>
            <a:prstGeom prst="rect">
              <a:avLst/>
            </a:prstGeom>
          </p:spPr>
        </p:pic>
        <p:pic>
          <p:nvPicPr>
            <p:cNvPr id="9" name="Picture 12">
              <a:extLst>
                <a:ext uri="{FF2B5EF4-FFF2-40B4-BE49-F238E27FC236}">
                  <a16:creationId xmlns:a16="http://schemas.microsoft.com/office/drawing/2014/main" id="{BBA91102-F129-1030-8F7D-565731D8A1ED}"/>
                </a:ext>
              </a:extLst>
            </p:cNvPr>
            <p:cNvPicPr>
              <a:picLocks noChangeAspect="1"/>
            </p:cNvPicPr>
            <p:nvPr/>
          </p:nvPicPr>
          <p:blipFill>
            <a:blip r:embed="rId4"/>
            <a:stretch>
              <a:fillRect/>
            </a:stretch>
          </p:blipFill>
          <p:spPr>
            <a:xfrm>
              <a:off x="1415832" y="1001767"/>
              <a:ext cx="3881042" cy="3346749"/>
            </a:xfrm>
            <a:prstGeom prst="rect">
              <a:avLst/>
            </a:prstGeom>
          </p:spPr>
        </p:pic>
        <p:pic>
          <p:nvPicPr>
            <p:cNvPr id="10" name="Picture 13">
              <a:extLst>
                <a:ext uri="{FF2B5EF4-FFF2-40B4-BE49-F238E27FC236}">
                  <a16:creationId xmlns:a16="http://schemas.microsoft.com/office/drawing/2014/main" id="{F20C3B18-ACFF-B29B-83AE-571B43F0668D}"/>
                </a:ext>
              </a:extLst>
            </p:cNvPr>
            <p:cNvPicPr>
              <a:picLocks noChangeAspect="1"/>
            </p:cNvPicPr>
            <p:nvPr/>
          </p:nvPicPr>
          <p:blipFill rotWithShape="1">
            <a:blip r:embed="rId5"/>
            <a:srcRect l="2141"/>
            <a:stretch/>
          </p:blipFill>
          <p:spPr>
            <a:xfrm>
              <a:off x="5295995" y="1020737"/>
              <a:ext cx="3692004" cy="3320632"/>
            </a:xfrm>
            <a:prstGeom prst="rect">
              <a:avLst/>
            </a:prstGeom>
          </p:spPr>
        </p:pic>
        <p:pic>
          <p:nvPicPr>
            <p:cNvPr id="11" name="Picture 14">
              <a:extLst>
                <a:ext uri="{FF2B5EF4-FFF2-40B4-BE49-F238E27FC236}">
                  <a16:creationId xmlns:a16="http://schemas.microsoft.com/office/drawing/2014/main" id="{8DBC6A38-4D9D-3B6A-602F-F6D5FE8A2CAB}"/>
                </a:ext>
              </a:extLst>
            </p:cNvPr>
            <p:cNvPicPr>
              <a:picLocks noChangeAspect="1"/>
            </p:cNvPicPr>
            <p:nvPr/>
          </p:nvPicPr>
          <p:blipFill rotWithShape="1">
            <a:blip r:embed="rId6">
              <a:clrChange>
                <a:clrFrom>
                  <a:srgbClr val="FFFFFF"/>
                </a:clrFrom>
                <a:clrTo>
                  <a:srgbClr val="FFFFFF">
                    <a:alpha val="0"/>
                  </a:srgbClr>
                </a:clrTo>
              </a:clrChange>
            </a:blip>
            <a:srcRect l="2703"/>
            <a:stretch/>
          </p:blipFill>
          <p:spPr>
            <a:xfrm>
              <a:off x="8987999" y="1020737"/>
              <a:ext cx="3897698" cy="3499637"/>
            </a:xfrm>
            <a:prstGeom prst="rect">
              <a:avLst/>
            </a:prstGeom>
          </p:spPr>
        </p:pic>
      </p:grpSp>
      <p:sp>
        <p:nvSpPr>
          <p:cNvPr id="15" name="TextBox 6">
            <a:extLst>
              <a:ext uri="{FF2B5EF4-FFF2-40B4-BE49-F238E27FC236}">
                <a16:creationId xmlns:a16="http://schemas.microsoft.com/office/drawing/2014/main" id="{B050A054-6151-902A-C158-923281F483D9}"/>
              </a:ext>
            </a:extLst>
          </p:cNvPr>
          <p:cNvSpPr txBox="1"/>
          <p:nvPr/>
        </p:nvSpPr>
        <p:spPr>
          <a:xfrm>
            <a:off x="12599221" y="6564859"/>
            <a:ext cx="964303" cy="307777"/>
          </a:xfrm>
          <a:prstGeom prst="rect">
            <a:avLst/>
          </a:prstGeom>
          <a:noFill/>
        </p:spPr>
        <p:txBody>
          <a:bodyPr wrap="none" rtlCol="0">
            <a:spAutoFit/>
          </a:bodyPr>
          <a:lstStyle/>
          <a:p>
            <a:pPr algn="ctr"/>
            <a:r>
              <a:rPr lang="fr-FR" sz="1400" noProof="0">
                <a:cs typeface="Segoe UI Light" panose="020B0502040204020203" pitchFamily="34" charset="0"/>
              </a:rPr>
              <a:t>Over time</a:t>
            </a:r>
          </a:p>
        </p:txBody>
      </p:sp>
      <p:sp>
        <p:nvSpPr>
          <p:cNvPr id="17" name="ZoneTexte 16">
            <a:extLst>
              <a:ext uri="{FF2B5EF4-FFF2-40B4-BE49-F238E27FC236}">
                <a16:creationId xmlns:a16="http://schemas.microsoft.com/office/drawing/2014/main" id="{B4AC3890-4951-8FFF-CE29-22366176BB5D}"/>
              </a:ext>
            </a:extLst>
          </p:cNvPr>
          <p:cNvSpPr txBox="1"/>
          <p:nvPr/>
        </p:nvSpPr>
        <p:spPr>
          <a:xfrm>
            <a:off x="615394" y="4963631"/>
            <a:ext cx="2254630" cy="1077218"/>
          </a:xfrm>
          <a:prstGeom prst="rect">
            <a:avLst/>
          </a:prstGeom>
          <a:noFill/>
        </p:spPr>
        <p:txBody>
          <a:bodyPr wrap="square">
            <a:spAutoFit/>
          </a:bodyPr>
          <a:lstStyle/>
          <a:p>
            <a:pPr>
              <a:defRPr/>
            </a:pPr>
            <a:r>
              <a:rPr lang="en-US" sz="1600" noProof="0" dirty="0">
                <a:hlinkClick r:id="rId7"/>
              </a:rPr>
              <a:t>Microsoft HAX Toolkit</a:t>
            </a:r>
            <a:r>
              <a:rPr lang="en-US" sz="1600" noProof="0" dirty="0"/>
              <a:t> : a distillation of 30 years of industry and academic research</a:t>
            </a:r>
            <a:endParaRPr kumimoji="0" lang="en-US" sz="1600" b="0" i="0" u="none" strike="noStrike" kern="1200" cap="none" spc="-50" normalizeH="0" baseline="0" noProof="0" dirty="0">
              <a:ln w="3175">
                <a:noFill/>
              </a:ln>
              <a:solidFill>
                <a:srgbClr val="000000"/>
              </a:solidFill>
              <a:effectLst/>
              <a:uLnTx/>
              <a:uFillTx/>
              <a:ea typeface="+mn-ea"/>
              <a:cs typeface="Segoe UI" pitchFamily="34" charset="0"/>
            </a:endParaRPr>
          </a:p>
        </p:txBody>
      </p:sp>
    </p:spTree>
    <p:extLst>
      <p:ext uri="{BB962C8B-B14F-4D97-AF65-F5344CB8AC3E}">
        <p14:creationId xmlns:p14="http://schemas.microsoft.com/office/powerpoint/2010/main" val="462829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56E09B-4EB6-F062-0DC4-58F4F31397DE}"/>
              </a:ext>
            </a:extLst>
          </p:cNvPr>
          <p:cNvSpPr>
            <a:spLocks noGrp="1"/>
          </p:cNvSpPr>
          <p:nvPr>
            <p:ph type="title"/>
          </p:nvPr>
        </p:nvSpPr>
        <p:spPr>
          <a:xfrm>
            <a:off x="588263" y="457200"/>
            <a:ext cx="11018520" cy="492443"/>
          </a:xfrm>
        </p:spPr>
        <p:txBody>
          <a:bodyPr/>
          <a:lstStyle/>
          <a:p>
            <a:r>
              <a:rPr lang="en-US" noProof="0" dirty="0"/>
              <a:t>Some mitigations to </a:t>
            </a:r>
            <a:r>
              <a:rPr lang="en-US" dirty="0"/>
              <a:t>help </a:t>
            </a:r>
            <a:r>
              <a:rPr lang="en-US" noProof="0" dirty="0"/>
              <a:t>preventing them</a:t>
            </a:r>
          </a:p>
        </p:txBody>
      </p:sp>
      <p:grpSp>
        <p:nvGrpSpPr>
          <p:cNvPr id="4" name="Groupe 3">
            <a:extLst>
              <a:ext uri="{FF2B5EF4-FFF2-40B4-BE49-F238E27FC236}">
                <a16:creationId xmlns:a16="http://schemas.microsoft.com/office/drawing/2014/main" id="{78F57A1F-D25B-46DB-51F7-EAEE3A91B676}"/>
              </a:ext>
            </a:extLst>
          </p:cNvPr>
          <p:cNvGrpSpPr/>
          <p:nvPr/>
        </p:nvGrpSpPr>
        <p:grpSpPr>
          <a:xfrm>
            <a:off x="4722558" y="1887384"/>
            <a:ext cx="522514" cy="509063"/>
            <a:chOff x="180260" y="1704050"/>
            <a:chExt cx="522514" cy="509063"/>
          </a:xfrm>
        </p:grpSpPr>
        <p:cxnSp>
          <p:nvCxnSpPr>
            <p:cNvPr id="5" name="Straight Connector 11">
              <a:extLst>
                <a:ext uri="{FF2B5EF4-FFF2-40B4-BE49-F238E27FC236}">
                  <a16:creationId xmlns:a16="http://schemas.microsoft.com/office/drawing/2014/main" id="{5B320F4A-4D2D-411E-1E0A-1F745F96846F}"/>
                </a:ext>
                <a:ext uri="{C183D7F6-B498-43B3-948B-1728B52AA6E4}">
                  <adec:decorative xmlns:adec="http://schemas.microsoft.com/office/drawing/2017/decorative" val="1"/>
                </a:ext>
              </a:extLst>
            </p:cNvPr>
            <p:cNvCxnSpPr>
              <a:cxnSpLocks/>
            </p:cNvCxnSpPr>
            <p:nvPr/>
          </p:nvCxnSpPr>
          <p:spPr>
            <a:xfrm>
              <a:off x="346990" y="2213113"/>
              <a:ext cx="241973" cy="0"/>
            </a:xfrm>
            <a:prstGeom prst="line">
              <a:avLst/>
            </a:prstGeom>
            <a:ln w="38100" cap="rnd">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6" name="TextBox 23">
              <a:extLst>
                <a:ext uri="{FF2B5EF4-FFF2-40B4-BE49-F238E27FC236}">
                  <a16:creationId xmlns:a16="http://schemas.microsoft.com/office/drawing/2014/main" id="{CC74AAAC-069D-2FCE-895E-F575C67EBC5F}"/>
                </a:ext>
              </a:extLst>
            </p:cNvPr>
            <p:cNvSpPr txBox="1"/>
            <p:nvPr/>
          </p:nvSpPr>
          <p:spPr>
            <a:xfrm>
              <a:off x="180260" y="1704050"/>
              <a:ext cx="522514" cy="430887"/>
            </a:xfrm>
            <a:prstGeom prst="rect">
              <a:avLst/>
            </a:prstGeom>
            <a:noFill/>
          </p:spPr>
          <p:txBody>
            <a:bodyPr wrap="square" lIns="0" tIns="0" rIns="0" bIns="0" rtlCol="0" anchor="ctr">
              <a:spAutoFit/>
            </a:bodyPr>
            <a:lstStyle/>
            <a:p>
              <a:pPr algn="ctr" defTabSz="932742">
                <a:spcAft>
                  <a:spcPts val="3600"/>
                </a:spcAft>
                <a:buSzPct val="90000"/>
              </a:pPr>
              <a:r>
                <a:rPr lang="en-US" sz="2800" b="1" noProof="0" dirty="0">
                  <a:ln w="6350">
                    <a:noFill/>
                    <a:prstDash val="solid"/>
                  </a:ln>
                  <a:solidFill>
                    <a:srgbClr val="0070C0"/>
                  </a:solidFill>
                  <a:latin typeface="Segoe UI Semibold" panose="020B0702040204020203" pitchFamily="34" charset="0"/>
                  <a:cs typeface="Segoe UI Semibold" panose="020B0702040204020203" pitchFamily="34" charset="0"/>
                </a:rPr>
                <a:t>02</a:t>
              </a:r>
            </a:p>
          </p:txBody>
        </p:sp>
      </p:grpSp>
      <p:sp>
        <p:nvSpPr>
          <p:cNvPr id="7" name="TextBox 31">
            <a:extLst>
              <a:ext uri="{FF2B5EF4-FFF2-40B4-BE49-F238E27FC236}">
                <a16:creationId xmlns:a16="http://schemas.microsoft.com/office/drawing/2014/main" id="{B1A31C01-4A1C-C559-2A96-32580B2EC47F}"/>
              </a:ext>
            </a:extLst>
          </p:cNvPr>
          <p:cNvSpPr txBox="1"/>
          <p:nvPr/>
        </p:nvSpPr>
        <p:spPr>
          <a:xfrm>
            <a:off x="5412777" y="1883590"/>
            <a:ext cx="1780051" cy="553998"/>
          </a:xfrm>
          <a:prstGeom prst="rect">
            <a:avLst/>
          </a:prstGeom>
          <a:noFill/>
        </p:spPr>
        <p:txBody>
          <a:bodyPr wrap="square" lIns="0" tIns="0" rIns="0" bIns="0" anchor="ctr">
            <a:spAutoFit/>
          </a:bodyPr>
          <a:lstStyle>
            <a:defPPr>
              <a:defRPr lang="en-US"/>
            </a:defPPr>
            <a:lvl1pPr marR="0" lvl="0" indent="0" fontAlgn="auto">
              <a:lnSpc>
                <a:spcPct val="100000"/>
              </a:lnSpc>
              <a:spcBef>
                <a:spcPts val="0"/>
              </a:spcBef>
              <a:spcAft>
                <a:spcPts val="0"/>
              </a:spcAft>
              <a:buClrTx/>
              <a:buSzTx/>
              <a:buFontTx/>
              <a:buNone/>
              <a:tabLst/>
              <a:defRPr spc="-19">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defRPr>
            </a:lvl1pPr>
          </a:lstStyle>
          <a:p>
            <a:r>
              <a:rPr lang="en-US" dirty="0"/>
              <a:t>Identify agent’s role</a:t>
            </a:r>
          </a:p>
        </p:txBody>
      </p:sp>
      <p:sp>
        <p:nvSpPr>
          <p:cNvPr id="9" name="TextBox 33">
            <a:extLst>
              <a:ext uri="{FF2B5EF4-FFF2-40B4-BE49-F238E27FC236}">
                <a16:creationId xmlns:a16="http://schemas.microsoft.com/office/drawing/2014/main" id="{1CF95994-EBB0-CEBA-24BC-7E010F177369}"/>
              </a:ext>
            </a:extLst>
          </p:cNvPr>
          <p:cNvSpPr txBox="1"/>
          <p:nvPr/>
        </p:nvSpPr>
        <p:spPr>
          <a:xfrm>
            <a:off x="9053575" y="1768105"/>
            <a:ext cx="1615417" cy="553998"/>
          </a:xfrm>
          <a:prstGeom prst="rect">
            <a:avLst/>
          </a:prstGeom>
          <a:noFill/>
        </p:spPr>
        <p:txBody>
          <a:bodyPr wrap="square" lIns="0" tIns="0" rIns="0" bIns="0" anchor="ctr">
            <a:spAutoFit/>
          </a:bodyPr>
          <a:lstStyle>
            <a:defPPr>
              <a:defRPr lang="en-US"/>
            </a:defPPr>
            <a:lvl1pPr marR="0" lvl="0" indent="0" fontAlgn="auto">
              <a:lnSpc>
                <a:spcPct val="100000"/>
              </a:lnSpc>
              <a:spcBef>
                <a:spcPts val="0"/>
              </a:spcBef>
              <a:spcAft>
                <a:spcPts val="0"/>
              </a:spcAft>
              <a:buClrTx/>
              <a:buSzTx/>
              <a:buFontTx/>
              <a:buNone/>
              <a:tabLst/>
              <a:defRPr spc="-19">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defRPr>
            </a:lvl1pPr>
          </a:lstStyle>
          <a:p>
            <a:r>
              <a:rPr lang="en-US" dirty="0"/>
              <a:t>Trace &amp; monitor</a:t>
            </a:r>
          </a:p>
        </p:txBody>
      </p:sp>
      <p:cxnSp>
        <p:nvCxnSpPr>
          <p:cNvPr id="10" name="Straight Connector 36">
            <a:extLst>
              <a:ext uri="{FF2B5EF4-FFF2-40B4-BE49-F238E27FC236}">
                <a16:creationId xmlns:a16="http://schemas.microsoft.com/office/drawing/2014/main" id="{55179E96-9154-3483-AF31-1C2E43A04F8A}"/>
              </a:ext>
              <a:ext uri="{C183D7F6-B498-43B3-948B-1728B52AA6E4}">
                <adec:decorative xmlns:adec="http://schemas.microsoft.com/office/drawing/2017/decorative" val="1"/>
              </a:ext>
            </a:extLst>
          </p:cNvPr>
          <p:cNvCxnSpPr>
            <a:cxnSpLocks/>
          </p:cNvCxnSpPr>
          <p:nvPr/>
        </p:nvCxnSpPr>
        <p:spPr>
          <a:xfrm>
            <a:off x="4259321" y="2582486"/>
            <a:ext cx="0" cy="3827950"/>
          </a:xfrm>
          <a:prstGeom prst="line">
            <a:avLst/>
          </a:prstGeom>
          <a:ln w="3175">
            <a:gradFill>
              <a:gsLst>
                <a:gs pos="0">
                  <a:schemeClr val="tx1"/>
                </a:gs>
                <a:gs pos="50000">
                  <a:schemeClr val="tx1">
                    <a:alpha val="50000"/>
                  </a:schemeClr>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38">
            <a:extLst>
              <a:ext uri="{FF2B5EF4-FFF2-40B4-BE49-F238E27FC236}">
                <a16:creationId xmlns:a16="http://schemas.microsoft.com/office/drawing/2014/main" id="{B1D9CAA7-4066-814E-1FFB-D4BE0617F767}"/>
              </a:ext>
              <a:ext uri="{C183D7F6-B498-43B3-948B-1728B52AA6E4}">
                <adec:decorative xmlns:adec="http://schemas.microsoft.com/office/drawing/2017/decorative" val="1"/>
              </a:ext>
            </a:extLst>
          </p:cNvPr>
          <p:cNvCxnSpPr>
            <a:cxnSpLocks/>
          </p:cNvCxnSpPr>
          <p:nvPr/>
        </p:nvCxnSpPr>
        <p:spPr>
          <a:xfrm>
            <a:off x="7854717" y="2582486"/>
            <a:ext cx="0" cy="3827950"/>
          </a:xfrm>
          <a:prstGeom prst="line">
            <a:avLst/>
          </a:prstGeom>
          <a:ln w="3175">
            <a:gradFill>
              <a:gsLst>
                <a:gs pos="0">
                  <a:schemeClr val="tx1"/>
                </a:gs>
                <a:gs pos="50000">
                  <a:schemeClr val="tx1">
                    <a:alpha val="50000"/>
                  </a:schemeClr>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46">
            <a:extLst>
              <a:ext uri="{FF2B5EF4-FFF2-40B4-BE49-F238E27FC236}">
                <a16:creationId xmlns:a16="http://schemas.microsoft.com/office/drawing/2014/main" id="{7F02DFB0-6C26-9729-CF28-3E579E59A1FE}"/>
              </a:ext>
            </a:extLst>
          </p:cNvPr>
          <p:cNvSpPr txBox="1">
            <a:spLocks/>
          </p:cNvSpPr>
          <p:nvPr/>
        </p:nvSpPr>
        <p:spPr>
          <a:xfrm>
            <a:off x="4669497" y="2696432"/>
            <a:ext cx="3175797" cy="656590"/>
          </a:xfrm>
          <a:prstGeom prst="rect">
            <a:avLst/>
          </a:prstGeom>
          <a:noFill/>
        </p:spPr>
        <p:txBody>
          <a:bodyPr wrap="square" lIns="0" tIns="0" rIns="0" bIns="0">
            <a:spAutoFit/>
          </a:bodyPr>
          <a:lstStyle/>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User Experience (UX)</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AI Generated Content - Watermarks</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Detection for protected code &amp; text</a:t>
            </a:r>
          </a:p>
        </p:txBody>
      </p:sp>
      <p:grpSp>
        <p:nvGrpSpPr>
          <p:cNvPr id="17" name="Groupe 16">
            <a:extLst>
              <a:ext uri="{FF2B5EF4-FFF2-40B4-BE49-F238E27FC236}">
                <a16:creationId xmlns:a16="http://schemas.microsoft.com/office/drawing/2014/main" id="{1CA7F13C-62BC-EC2E-A466-B21AE72F1E43}"/>
              </a:ext>
            </a:extLst>
          </p:cNvPr>
          <p:cNvGrpSpPr/>
          <p:nvPr/>
        </p:nvGrpSpPr>
        <p:grpSpPr>
          <a:xfrm>
            <a:off x="8289973" y="1750038"/>
            <a:ext cx="522514" cy="509063"/>
            <a:chOff x="180260" y="1704050"/>
            <a:chExt cx="522514" cy="509063"/>
          </a:xfrm>
        </p:grpSpPr>
        <p:cxnSp>
          <p:nvCxnSpPr>
            <p:cNvPr id="18" name="Straight Connector 11">
              <a:extLst>
                <a:ext uri="{FF2B5EF4-FFF2-40B4-BE49-F238E27FC236}">
                  <a16:creationId xmlns:a16="http://schemas.microsoft.com/office/drawing/2014/main" id="{A9743752-0BDD-BD97-079F-F6CD7890481C}"/>
                </a:ext>
                <a:ext uri="{C183D7F6-B498-43B3-948B-1728B52AA6E4}">
                  <adec:decorative xmlns:adec="http://schemas.microsoft.com/office/drawing/2017/decorative" val="1"/>
                </a:ext>
              </a:extLst>
            </p:cNvPr>
            <p:cNvCxnSpPr>
              <a:cxnSpLocks/>
            </p:cNvCxnSpPr>
            <p:nvPr/>
          </p:nvCxnSpPr>
          <p:spPr>
            <a:xfrm>
              <a:off x="346990" y="2213113"/>
              <a:ext cx="241973" cy="0"/>
            </a:xfrm>
            <a:prstGeom prst="line">
              <a:avLst/>
            </a:prstGeom>
            <a:ln w="38100" cap="rnd">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19" name="TextBox 23">
              <a:extLst>
                <a:ext uri="{FF2B5EF4-FFF2-40B4-BE49-F238E27FC236}">
                  <a16:creationId xmlns:a16="http://schemas.microsoft.com/office/drawing/2014/main" id="{3AD916D0-44EF-4F76-DB12-E3C22C707CDF}"/>
                </a:ext>
              </a:extLst>
            </p:cNvPr>
            <p:cNvSpPr txBox="1"/>
            <p:nvPr/>
          </p:nvSpPr>
          <p:spPr>
            <a:xfrm>
              <a:off x="180260" y="1704050"/>
              <a:ext cx="522514" cy="430887"/>
            </a:xfrm>
            <a:prstGeom prst="rect">
              <a:avLst/>
            </a:prstGeom>
            <a:noFill/>
          </p:spPr>
          <p:txBody>
            <a:bodyPr wrap="square" lIns="0" tIns="0" rIns="0" bIns="0" rtlCol="0" anchor="ctr">
              <a:spAutoFit/>
            </a:bodyPr>
            <a:lstStyle/>
            <a:p>
              <a:pPr algn="ctr" defTabSz="932742">
                <a:spcAft>
                  <a:spcPts val="3600"/>
                </a:spcAft>
                <a:buSzPct val="90000"/>
              </a:pPr>
              <a:r>
                <a:rPr lang="en-US" sz="2800" b="1" noProof="0" dirty="0">
                  <a:ln w="6350">
                    <a:noFill/>
                    <a:prstDash val="solid"/>
                  </a:ln>
                  <a:solidFill>
                    <a:srgbClr val="0070C0"/>
                  </a:solidFill>
                  <a:latin typeface="Segoe UI Semibold" panose="020B0702040204020203" pitchFamily="34" charset="0"/>
                  <a:cs typeface="Segoe UI Semibold" panose="020B0702040204020203" pitchFamily="34" charset="0"/>
                </a:rPr>
                <a:t>03</a:t>
              </a:r>
            </a:p>
          </p:txBody>
        </p:sp>
      </p:grpSp>
      <p:sp>
        <p:nvSpPr>
          <p:cNvPr id="3" name="TextBox 32">
            <a:extLst>
              <a:ext uri="{FF2B5EF4-FFF2-40B4-BE49-F238E27FC236}">
                <a16:creationId xmlns:a16="http://schemas.microsoft.com/office/drawing/2014/main" id="{D32698F4-21BA-4298-4C88-DDB80708DD2A}"/>
              </a:ext>
            </a:extLst>
          </p:cNvPr>
          <p:cNvSpPr txBox="1"/>
          <p:nvPr/>
        </p:nvSpPr>
        <p:spPr>
          <a:xfrm>
            <a:off x="1667333" y="1872396"/>
            <a:ext cx="1850993" cy="553998"/>
          </a:xfrm>
          <a:prstGeom prst="rect">
            <a:avLst/>
          </a:prstGeom>
          <a:noFill/>
        </p:spPr>
        <p:txBody>
          <a:bodyPr wrap="square" lIns="0" tIns="0" rIns="0" bIns="0" anchor="ctr">
            <a:spAutoFit/>
          </a:bodyPr>
          <a:lstStyle>
            <a:defPPr>
              <a:defRPr lang="en-US"/>
            </a:defPPr>
            <a:lvl1pPr marR="0" lvl="0" indent="0" fontAlgn="auto">
              <a:lnSpc>
                <a:spcPct val="100000"/>
              </a:lnSpc>
              <a:spcBef>
                <a:spcPts val="0"/>
              </a:spcBef>
              <a:spcAft>
                <a:spcPts val="0"/>
              </a:spcAft>
              <a:buClrTx/>
              <a:buSzTx/>
              <a:buFontTx/>
              <a:buNone/>
              <a:tabLst/>
              <a:defRPr spc="-19">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defRPr>
            </a:lvl1pPr>
          </a:lstStyle>
          <a:p>
            <a:r>
              <a:rPr lang="en-US" dirty="0"/>
              <a:t>Govern &amp; manage risks</a:t>
            </a:r>
          </a:p>
        </p:txBody>
      </p:sp>
      <p:sp>
        <p:nvSpPr>
          <p:cNvPr id="21" name="TextBox 59">
            <a:extLst>
              <a:ext uri="{FF2B5EF4-FFF2-40B4-BE49-F238E27FC236}">
                <a16:creationId xmlns:a16="http://schemas.microsoft.com/office/drawing/2014/main" id="{B739305C-157D-E80F-B385-3D8EF33F5EF1}"/>
              </a:ext>
            </a:extLst>
          </p:cNvPr>
          <p:cNvSpPr txBox="1">
            <a:spLocks/>
          </p:cNvSpPr>
          <p:nvPr/>
        </p:nvSpPr>
        <p:spPr>
          <a:xfrm>
            <a:off x="1258698" y="2695435"/>
            <a:ext cx="2246229" cy="1261884"/>
          </a:xfrm>
          <a:prstGeom prst="rect">
            <a:avLst/>
          </a:prstGeom>
          <a:noFill/>
        </p:spPr>
        <p:txBody>
          <a:bodyPr wrap="square" lIns="0" tIns="0" rIns="0" bIns="0">
            <a:spAutoFit/>
          </a:bodyPr>
          <a:lstStyle/>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Azure AI Content Safety</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Multi-modal component analysis layer</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Model choice</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Model &amp; Environment analysis with HiddenLayer</a:t>
            </a:r>
          </a:p>
        </p:txBody>
      </p:sp>
      <p:grpSp>
        <p:nvGrpSpPr>
          <p:cNvPr id="22" name="Groupe 21">
            <a:extLst>
              <a:ext uri="{FF2B5EF4-FFF2-40B4-BE49-F238E27FC236}">
                <a16:creationId xmlns:a16="http://schemas.microsoft.com/office/drawing/2014/main" id="{4A86515F-64D5-3182-2445-23055A17AC28}"/>
              </a:ext>
            </a:extLst>
          </p:cNvPr>
          <p:cNvGrpSpPr/>
          <p:nvPr/>
        </p:nvGrpSpPr>
        <p:grpSpPr>
          <a:xfrm>
            <a:off x="1004507" y="1892455"/>
            <a:ext cx="522514" cy="509063"/>
            <a:chOff x="180260" y="1704050"/>
            <a:chExt cx="522514" cy="509063"/>
          </a:xfrm>
        </p:grpSpPr>
        <p:cxnSp>
          <p:nvCxnSpPr>
            <p:cNvPr id="23" name="Straight Connector 11">
              <a:extLst>
                <a:ext uri="{FF2B5EF4-FFF2-40B4-BE49-F238E27FC236}">
                  <a16:creationId xmlns:a16="http://schemas.microsoft.com/office/drawing/2014/main" id="{667CE979-341D-8F77-AE08-A0934312D199}"/>
                </a:ext>
                <a:ext uri="{C183D7F6-B498-43B3-948B-1728B52AA6E4}">
                  <adec:decorative xmlns:adec="http://schemas.microsoft.com/office/drawing/2017/decorative" val="1"/>
                </a:ext>
              </a:extLst>
            </p:cNvPr>
            <p:cNvCxnSpPr>
              <a:cxnSpLocks/>
            </p:cNvCxnSpPr>
            <p:nvPr/>
          </p:nvCxnSpPr>
          <p:spPr>
            <a:xfrm>
              <a:off x="346990" y="2213113"/>
              <a:ext cx="241973" cy="0"/>
            </a:xfrm>
            <a:prstGeom prst="line">
              <a:avLst/>
            </a:prstGeom>
            <a:ln w="38100" cap="rnd">
              <a:solidFill>
                <a:schemeClr val="accent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BA4FC85-0039-5E0D-9D07-A9448B749AF7}"/>
                </a:ext>
              </a:extLst>
            </p:cNvPr>
            <p:cNvSpPr txBox="1"/>
            <p:nvPr/>
          </p:nvSpPr>
          <p:spPr>
            <a:xfrm>
              <a:off x="180260" y="1704050"/>
              <a:ext cx="522514" cy="430887"/>
            </a:xfrm>
            <a:prstGeom prst="rect">
              <a:avLst/>
            </a:prstGeom>
            <a:noFill/>
            <a:ln>
              <a:noFill/>
            </a:ln>
          </p:spPr>
          <p:txBody>
            <a:bodyPr wrap="square" lIns="0" tIns="0" rIns="0" bIns="0" rtlCol="0" anchor="ctr">
              <a:spAutoFit/>
            </a:bodyPr>
            <a:lstStyle/>
            <a:p>
              <a:pPr algn="ctr" defTabSz="932742">
                <a:spcAft>
                  <a:spcPts val="3600"/>
                </a:spcAft>
                <a:buSzPct val="90000"/>
              </a:pPr>
              <a:r>
                <a:rPr lang="en-US" sz="2800" b="1" noProof="0" dirty="0">
                  <a:ln w="6350">
                    <a:noFill/>
                    <a:prstDash val="solid"/>
                  </a:ln>
                  <a:solidFill>
                    <a:srgbClr val="0070C0"/>
                  </a:solidFill>
                  <a:latin typeface="Segoe UI Semibold" panose="020B0702040204020203" pitchFamily="34" charset="0"/>
                  <a:cs typeface="Segoe UI Semibold" panose="020B0702040204020203" pitchFamily="34" charset="0"/>
                </a:rPr>
                <a:t>01</a:t>
              </a:r>
            </a:p>
          </p:txBody>
        </p:sp>
      </p:grpSp>
      <p:sp>
        <p:nvSpPr>
          <p:cNvPr id="41" name="TextBox 46">
            <a:extLst>
              <a:ext uri="{FF2B5EF4-FFF2-40B4-BE49-F238E27FC236}">
                <a16:creationId xmlns:a16="http://schemas.microsoft.com/office/drawing/2014/main" id="{1D869FDC-AF18-9F9B-5CE2-6D0776E75E72}"/>
              </a:ext>
            </a:extLst>
          </p:cNvPr>
          <p:cNvSpPr txBox="1">
            <a:spLocks/>
          </p:cNvSpPr>
          <p:nvPr/>
        </p:nvSpPr>
        <p:spPr>
          <a:xfrm>
            <a:off x="8332940" y="2634827"/>
            <a:ext cx="3175797" cy="1261884"/>
          </a:xfrm>
          <a:prstGeom prst="rect">
            <a:avLst/>
          </a:prstGeom>
          <a:noFill/>
        </p:spPr>
        <p:txBody>
          <a:bodyPr wrap="square" lIns="0" tIns="0" rIns="0" bIns="0">
            <a:spAutoFit/>
          </a:bodyPr>
          <a:lstStyle/>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Develop phased delivery plan</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Develop an incident response plan and a rollback plan</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Prepare for unanticipated harms &amp; misuse</a:t>
            </a:r>
          </a:p>
          <a:p>
            <a:pPr marL="228600" indent="-228600">
              <a:spcAft>
                <a:spcPts val="400"/>
              </a:spcAft>
              <a:buSzPct val="100000"/>
              <a:buFont typeface="Arial" panose="020B0604020202020204" pitchFamily="34" charset="0"/>
              <a:buChar char="•"/>
              <a:defRPr/>
            </a:pPr>
            <a:r>
              <a:rPr lang="en-US" sz="1200" noProof="0" dirty="0">
                <a:latin typeface="Segoe UI" panose="020B0502040204020203" pitchFamily="34" charset="0"/>
                <a:cs typeface="Segoe UI" panose="020B0502040204020203" pitchFamily="34" charset="0"/>
              </a:rPr>
              <a:t>Build user feedback </a:t>
            </a:r>
            <a:r>
              <a:rPr lang="en-US" sz="1200" noProof="0" dirty="0" err="1">
                <a:latin typeface="Segoe UI" panose="020B0502040204020203" pitchFamily="34" charset="0"/>
                <a:cs typeface="Segoe UI" panose="020B0502040204020203" pitchFamily="34" charset="0"/>
              </a:rPr>
              <a:t>anf</a:t>
            </a:r>
            <a:r>
              <a:rPr lang="en-US" sz="1200" noProof="0" dirty="0">
                <a:latin typeface="Segoe UI" panose="020B0502040204020203" pitchFamily="34" charset="0"/>
                <a:cs typeface="Segoe UI" panose="020B0502040204020203" pitchFamily="34" charset="0"/>
              </a:rPr>
              <a:t> telemetry mechanisms</a:t>
            </a:r>
          </a:p>
        </p:txBody>
      </p:sp>
      <p:sp>
        <p:nvSpPr>
          <p:cNvPr id="8" name="Content Placeholder 2">
            <a:extLst>
              <a:ext uri="{FF2B5EF4-FFF2-40B4-BE49-F238E27FC236}">
                <a16:creationId xmlns:a16="http://schemas.microsoft.com/office/drawing/2014/main" id="{25D3D9CE-C52C-7CB7-3E84-C17F7CFBD240}"/>
              </a:ext>
            </a:extLst>
          </p:cNvPr>
          <p:cNvSpPr txBox="1">
            <a:spLocks/>
          </p:cNvSpPr>
          <p:nvPr/>
        </p:nvSpPr>
        <p:spPr>
          <a:xfrm>
            <a:off x="588263" y="1272520"/>
            <a:ext cx="9792354"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400">
              <a:lnSpc>
                <a:spcPct val="90000"/>
              </a:lnSpc>
              <a:spcBef>
                <a:spcPts val="0"/>
              </a:spcBef>
              <a:buSzTx/>
              <a:buFontTx/>
              <a:buNone/>
              <a:defRPr/>
            </a:pPr>
            <a:r>
              <a:rPr lang="en-US" sz="2000" spc="-19" dirty="0">
                <a:ln w="3175">
                  <a:noFill/>
                </a:ln>
                <a:latin typeface="+mj-lt"/>
              </a:rPr>
              <a:t>Illustrated with the </a:t>
            </a:r>
            <a:r>
              <a:rPr lang="en-US" sz="2000"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Azure AI platform</a:t>
            </a:r>
            <a:endParaRPr lang="en-US" sz="2000" dirty="0">
              <a:latin typeface="Segoe UI Semibold"/>
            </a:endParaRPr>
          </a:p>
        </p:txBody>
      </p:sp>
      <p:pic>
        <p:nvPicPr>
          <p:cNvPr id="13" name="Picture 2" descr="image">
            <a:hlinkClick r:id="rId3"/>
            <a:extLst>
              <a:ext uri="{FF2B5EF4-FFF2-40B4-BE49-F238E27FC236}">
                <a16:creationId xmlns:a16="http://schemas.microsoft.com/office/drawing/2014/main" id="{8FAF8174-7D28-5EAE-2F20-8600BF75C32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4458" y="3430391"/>
            <a:ext cx="559783" cy="5597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 descr="A screenshot of creating filters">
            <a:extLst>
              <a:ext uri="{FF2B5EF4-FFF2-40B4-BE49-F238E27FC236}">
                <a16:creationId xmlns:a16="http://schemas.microsoft.com/office/drawing/2014/main" id="{60EB8392-F6DC-0BBE-059B-0F99EDA29A38}"/>
              </a:ext>
            </a:extLst>
          </p:cNvPr>
          <p:cNvPicPr>
            <a:picLocks noChangeAspect="1"/>
          </p:cNvPicPr>
          <p:nvPr/>
        </p:nvPicPr>
        <p:blipFill>
          <a:blip r:embed="rId5"/>
          <a:stretch>
            <a:fillRect/>
          </a:stretch>
        </p:blipFill>
        <p:spPr>
          <a:xfrm>
            <a:off x="901663" y="4204214"/>
            <a:ext cx="3049670" cy="2460164"/>
          </a:xfrm>
          <a:prstGeom prst="roundRect">
            <a:avLst>
              <a:gd name="adj" fmla="val 2613"/>
            </a:avLst>
          </a:prstGeom>
          <a:solidFill>
            <a:schemeClr val="bg1"/>
          </a:solidFill>
          <a:ln w="19050">
            <a:gradFill flip="none" rotWithShape="1">
              <a:gsLst>
                <a:gs pos="0">
                  <a:schemeClr val="accent5"/>
                </a:gs>
                <a:gs pos="100000">
                  <a:schemeClr val="accent6"/>
                </a:gs>
              </a:gsLst>
              <a:lin ang="2700000" scaled="1"/>
              <a:tileRect/>
            </a:gradFill>
            <a:headEnd type="none" w="med" len="med"/>
            <a:tailEnd type="none" w="med" len="med"/>
          </a:ln>
          <a:effectLst>
            <a:outerShdw blurRad="50800" dist="38100" dir="2700000" algn="tl" rotWithShape="0">
              <a:prstClr val="black">
                <a:alpha val="20000"/>
              </a:prstClr>
            </a:outerShdw>
          </a:effectLst>
        </p:spPr>
      </p:pic>
      <p:cxnSp>
        <p:nvCxnSpPr>
          <p:cNvPr id="27" name="Connecteur droit avec flèche 19">
            <a:extLst>
              <a:ext uri="{FF2B5EF4-FFF2-40B4-BE49-F238E27FC236}">
                <a16:creationId xmlns:a16="http://schemas.microsoft.com/office/drawing/2014/main" id="{7DCFAD8C-D8A0-42BA-9351-45B700690F0A}"/>
              </a:ext>
            </a:extLst>
          </p:cNvPr>
          <p:cNvCxnSpPr>
            <a:cxnSpLocks/>
          </p:cNvCxnSpPr>
          <p:nvPr/>
        </p:nvCxnSpPr>
        <p:spPr>
          <a:xfrm rot="10800000" flipH="1" flipV="1">
            <a:off x="1197702" y="2794713"/>
            <a:ext cx="6699" cy="1873722"/>
          </a:xfrm>
          <a:prstGeom prst="curvedConnector3">
            <a:avLst>
              <a:gd name="adj1" fmla="val -759010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9" name="Graphic 5">
            <a:extLst>
              <a:ext uri="{FF2B5EF4-FFF2-40B4-BE49-F238E27FC236}">
                <a16:creationId xmlns:a16="http://schemas.microsoft.com/office/drawing/2014/main" id="{20AD00B4-736F-6152-60A4-17C2E527C90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69550" y="5211247"/>
            <a:ext cx="1822450" cy="1646753"/>
          </a:xfrm>
          <a:prstGeom prst="rect">
            <a:avLst/>
          </a:prstGeom>
        </p:spPr>
      </p:pic>
      <p:pic>
        <p:nvPicPr>
          <p:cNvPr id="30" name="Picture 6">
            <a:extLst>
              <a:ext uri="{FF2B5EF4-FFF2-40B4-BE49-F238E27FC236}">
                <a16:creationId xmlns:a16="http://schemas.microsoft.com/office/drawing/2014/main" id="{29C4904A-E3EB-623B-9D80-68D4673502A2}"/>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1603737" y="6175755"/>
            <a:ext cx="436993" cy="469362"/>
          </a:xfrm>
          <a:prstGeom prst="rect">
            <a:avLst/>
          </a:prstGeom>
        </p:spPr>
      </p:pic>
    </p:spTree>
    <p:extLst>
      <p:ext uri="{BB962C8B-B14F-4D97-AF65-F5344CB8AC3E}">
        <p14:creationId xmlns:p14="http://schemas.microsoft.com/office/powerpoint/2010/main" val="13538673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58">
            <a:extLst>
              <a:ext uri="{FF2B5EF4-FFF2-40B4-BE49-F238E27FC236}">
                <a16:creationId xmlns:a16="http://schemas.microsoft.com/office/drawing/2014/main" id="{963B193C-D41B-A9F8-23B6-C8F6E5A33EC2}"/>
              </a:ext>
              <a:ext uri="{C183D7F6-B498-43B3-948B-1728B52AA6E4}">
                <adec:decorative xmlns:adec="http://schemas.microsoft.com/office/drawing/2017/decorative" val="1"/>
              </a:ext>
            </a:extLst>
          </p:cNvPr>
          <p:cNvGrpSpPr/>
          <p:nvPr/>
        </p:nvGrpSpPr>
        <p:grpSpPr>
          <a:xfrm rot="3991542">
            <a:off x="6401510" y="165597"/>
            <a:ext cx="8319543" cy="7515683"/>
            <a:chOff x="-6806100" y="232533"/>
            <a:chExt cx="3322111" cy="3001120"/>
          </a:xfrm>
        </p:grpSpPr>
        <p:grpSp>
          <p:nvGrpSpPr>
            <p:cNvPr id="8" name="Group 59">
              <a:extLst>
                <a:ext uri="{FF2B5EF4-FFF2-40B4-BE49-F238E27FC236}">
                  <a16:creationId xmlns:a16="http://schemas.microsoft.com/office/drawing/2014/main" id="{C746ED62-43F7-03A1-23F2-56D3341DE046}"/>
                </a:ext>
              </a:extLst>
            </p:cNvPr>
            <p:cNvGrpSpPr/>
            <p:nvPr/>
          </p:nvGrpSpPr>
          <p:grpSpPr>
            <a:xfrm rot="15313653">
              <a:off x="-6654420" y="298466"/>
              <a:ext cx="2935187" cy="2935188"/>
              <a:chOff x="-13073550" y="260470"/>
              <a:chExt cx="10868115" cy="10868116"/>
            </a:xfrm>
            <a:solidFill>
              <a:schemeClr val="bg1">
                <a:lumMod val="85000"/>
              </a:schemeClr>
            </a:solidFill>
          </p:grpSpPr>
          <p:grpSp>
            <p:nvGrpSpPr>
              <p:cNvPr id="61" name="Group 112">
                <a:extLst>
                  <a:ext uri="{FF2B5EF4-FFF2-40B4-BE49-F238E27FC236}">
                    <a16:creationId xmlns:a16="http://schemas.microsoft.com/office/drawing/2014/main" id="{C547DA73-8ED9-2A4B-DCF5-94A3586ACB32}"/>
                  </a:ext>
                </a:extLst>
              </p:cNvPr>
              <p:cNvGrpSpPr/>
              <p:nvPr/>
            </p:nvGrpSpPr>
            <p:grpSpPr>
              <a:xfrm>
                <a:off x="-13073550" y="3398292"/>
                <a:ext cx="10868115" cy="4592474"/>
                <a:chOff x="-13073550" y="3398292"/>
                <a:chExt cx="10868115" cy="4592474"/>
              </a:xfrm>
              <a:grpFill/>
            </p:grpSpPr>
            <p:pic>
              <p:nvPicPr>
                <p:cNvPr id="68" name="Graphic 119">
                  <a:extLst>
                    <a:ext uri="{FF2B5EF4-FFF2-40B4-BE49-F238E27FC236}">
                      <a16:creationId xmlns:a16="http://schemas.microsoft.com/office/drawing/2014/main" id="{175B5F4C-CE56-164E-A036-C772D37C72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9" name="Graphic 120">
                  <a:extLst>
                    <a:ext uri="{FF2B5EF4-FFF2-40B4-BE49-F238E27FC236}">
                      <a16:creationId xmlns:a16="http://schemas.microsoft.com/office/drawing/2014/main" id="{D0B88E91-97C9-BF16-E411-2AAA2D809D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2" name="Group 113">
                <a:extLst>
                  <a:ext uri="{FF2B5EF4-FFF2-40B4-BE49-F238E27FC236}">
                    <a16:creationId xmlns:a16="http://schemas.microsoft.com/office/drawing/2014/main" id="{B75187D3-ABAE-258D-56A8-9C234CCD5B37}"/>
                  </a:ext>
                </a:extLst>
              </p:cNvPr>
              <p:cNvGrpSpPr/>
              <p:nvPr/>
            </p:nvGrpSpPr>
            <p:grpSpPr>
              <a:xfrm rot="18000000">
                <a:off x="-13073550" y="3398292"/>
                <a:ext cx="10868115" cy="4592474"/>
                <a:chOff x="-13073550" y="3398292"/>
                <a:chExt cx="10868115" cy="4592474"/>
              </a:xfrm>
              <a:grpFill/>
            </p:grpSpPr>
            <p:pic>
              <p:nvPicPr>
                <p:cNvPr id="66" name="Graphic 117">
                  <a:extLst>
                    <a:ext uri="{FF2B5EF4-FFF2-40B4-BE49-F238E27FC236}">
                      <a16:creationId xmlns:a16="http://schemas.microsoft.com/office/drawing/2014/main" id="{477BE2F7-23C6-56FE-1E49-27E5C4907B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7" name="Graphic 118">
                  <a:extLst>
                    <a:ext uri="{FF2B5EF4-FFF2-40B4-BE49-F238E27FC236}">
                      <a16:creationId xmlns:a16="http://schemas.microsoft.com/office/drawing/2014/main" id="{654EFC44-326D-5DFA-0901-99E1732604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63" name="Group 114">
                <a:extLst>
                  <a:ext uri="{FF2B5EF4-FFF2-40B4-BE49-F238E27FC236}">
                    <a16:creationId xmlns:a16="http://schemas.microsoft.com/office/drawing/2014/main" id="{854CDD2D-F045-DE1C-245F-9D6356C05239}"/>
                  </a:ext>
                </a:extLst>
              </p:cNvPr>
              <p:cNvGrpSpPr/>
              <p:nvPr/>
            </p:nvGrpSpPr>
            <p:grpSpPr>
              <a:xfrm rot="3600000">
                <a:off x="-13073550" y="3398291"/>
                <a:ext cx="10868115" cy="4592474"/>
                <a:chOff x="-13073550" y="3398292"/>
                <a:chExt cx="10868115" cy="4592474"/>
              </a:xfrm>
              <a:grpFill/>
            </p:grpSpPr>
            <p:pic>
              <p:nvPicPr>
                <p:cNvPr id="64" name="Graphic 115">
                  <a:extLst>
                    <a:ext uri="{FF2B5EF4-FFF2-40B4-BE49-F238E27FC236}">
                      <a16:creationId xmlns:a16="http://schemas.microsoft.com/office/drawing/2014/main" id="{4A433F3B-8ABB-684E-8CE6-2A99693306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65" name="Graphic 116">
                  <a:extLst>
                    <a:ext uri="{FF2B5EF4-FFF2-40B4-BE49-F238E27FC236}">
                      <a16:creationId xmlns:a16="http://schemas.microsoft.com/office/drawing/2014/main" id="{78BCDBDD-82D2-C68C-B594-E5359F7E50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9" name="Graphic 5">
              <a:extLst>
                <a:ext uri="{FF2B5EF4-FFF2-40B4-BE49-F238E27FC236}">
                  <a16:creationId xmlns:a16="http://schemas.microsoft.com/office/drawing/2014/main" id="{3026DEF7-E74C-D5F0-F0ED-B6CF018FA83D}"/>
                </a:ext>
              </a:extLst>
            </p:cNvPr>
            <p:cNvGrpSpPr/>
            <p:nvPr/>
          </p:nvGrpSpPr>
          <p:grpSpPr>
            <a:xfrm rot="17096485">
              <a:off x="-6289091" y="799970"/>
              <a:ext cx="2039458" cy="2103885"/>
              <a:chOff x="4071312" y="2489702"/>
              <a:chExt cx="3527294" cy="3638722"/>
            </a:xfrm>
            <a:noFill/>
          </p:grpSpPr>
          <p:sp>
            <p:nvSpPr>
              <p:cNvPr id="49" name="Freeform: Shape 100">
                <a:extLst>
                  <a:ext uri="{FF2B5EF4-FFF2-40B4-BE49-F238E27FC236}">
                    <a16:creationId xmlns:a16="http://schemas.microsoft.com/office/drawing/2014/main" id="{ACEDCD93-0794-17AC-D606-93E946305FB6}"/>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0" name="Freeform: Shape 101">
                <a:extLst>
                  <a:ext uri="{FF2B5EF4-FFF2-40B4-BE49-F238E27FC236}">
                    <a16:creationId xmlns:a16="http://schemas.microsoft.com/office/drawing/2014/main" id="{F22FB607-0C06-22AB-1A03-2CFC3B49194F}"/>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1" name="Freeform: Shape 102">
                <a:extLst>
                  <a:ext uri="{FF2B5EF4-FFF2-40B4-BE49-F238E27FC236}">
                    <a16:creationId xmlns:a16="http://schemas.microsoft.com/office/drawing/2014/main" id="{C92D8F2E-7151-BE5B-3E54-8F8D6EBED2E5}"/>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2" name="Freeform: Shape 103">
                <a:extLst>
                  <a:ext uri="{FF2B5EF4-FFF2-40B4-BE49-F238E27FC236}">
                    <a16:creationId xmlns:a16="http://schemas.microsoft.com/office/drawing/2014/main" id="{1D650DDD-4D9F-A010-7C75-575C3BEF04C0}"/>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3" name="Freeform: Shape 104">
                <a:extLst>
                  <a:ext uri="{FF2B5EF4-FFF2-40B4-BE49-F238E27FC236}">
                    <a16:creationId xmlns:a16="http://schemas.microsoft.com/office/drawing/2014/main" id="{063FBCA3-D63B-EB1B-FAC5-0DD6938364F3}"/>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4" name="Freeform: Shape 105">
                <a:extLst>
                  <a:ext uri="{FF2B5EF4-FFF2-40B4-BE49-F238E27FC236}">
                    <a16:creationId xmlns:a16="http://schemas.microsoft.com/office/drawing/2014/main" id="{1D9C9166-E0A2-A71C-1463-20AC2D0F3B3B}"/>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Freeform: Shape 106">
                <a:extLst>
                  <a:ext uri="{FF2B5EF4-FFF2-40B4-BE49-F238E27FC236}">
                    <a16:creationId xmlns:a16="http://schemas.microsoft.com/office/drawing/2014/main" id="{1A012F94-58CD-FA13-6179-3763840A112C}"/>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6" name="Freeform: Shape 107">
                <a:extLst>
                  <a:ext uri="{FF2B5EF4-FFF2-40B4-BE49-F238E27FC236}">
                    <a16:creationId xmlns:a16="http://schemas.microsoft.com/office/drawing/2014/main" id="{0C91AC6B-B9D6-B424-0CE3-8BEBA5EC6304}"/>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7" name="Freeform: Shape 108">
                <a:extLst>
                  <a:ext uri="{FF2B5EF4-FFF2-40B4-BE49-F238E27FC236}">
                    <a16:creationId xmlns:a16="http://schemas.microsoft.com/office/drawing/2014/main" id="{C59C5338-1019-448E-A0B4-C0C695C541D4}"/>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8" name="Freeform: Shape 109">
                <a:extLst>
                  <a:ext uri="{FF2B5EF4-FFF2-40B4-BE49-F238E27FC236}">
                    <a16:creationId xmlns:a16="http://schemas.microsoft.com/office/drawing/2014/main" id="{4B3CC479-D5A0-DF5B-ABD9-1816327EF236}"/>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9" name="Freeform: Shape 110">
                <a:extLst>
                  <a:ext uri="{FF2B5EF4-FFF2-40B4-BE49-F238E27FC236}">
                    <a16:creationId xmlns:a16="http://schemas.microsoft.com/office/drawing/2014/main" id="{3B914246-FF6B-1860-0C7C-585DBE98BC6F}"/>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60" name="Freeform: Shape 111">
                <a:extLst>
                  <a:ext uri="{FF2B5EF4-FFF2-40B4-BE49-F238E27FC236}">
                    <a16:creationId xmlns:a16="http://schemas.microsoft.com/office/drawing/2014/main" id="{9DBB9A15-6254-D2A1-4821-E8A6B2246DD2}"/>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0" name="Graphic 5">
              <a:extLst>
                <a:ext uri="{FF2B5EF4-FFF2-40B4-BE49-F238E27FC236}">
                  <a16:creationId xmlns:a16="http://schemas.microsoft.com/office/drawing/2014/main" id="{402E60FB-0345-547A-CE7E-2797AB5B023B}"/>
                </a:ext>
              </a:extLst>
            </p:cNvPr>
            <p:cNvGrpSpPr/>
            <p:nvPr/>
          </p:nvGrpSpPr>
          <p:grpSpPr>
            <a:xfrm rot="1530955">
              <a:off x="-6413599" y="569189"/>
              <a:ext cx="2476400" cy="2415487"/>
              <a:chOff x="4270587" y="2574268"/>
              <a:chExt cx="3544376" cy="3457192"/>
            </a:xfrm>
            <a:noFill/>
          </p:grpSpPr>
          <p:sp>
            <p:nvSpPr>
              <p:cNvPr id="37" name="Freeform: Shape 88">
                <a:extLst>
                  <a:ext uri="{FF2B5EF4-FFF2-40B4-BE49-F238E27FC236}">
                    <a16:creationId xmlns:a16="http://schemas.microsoft.com/office/drawing/2014/main" id="{7A64A3C5-FD3C-9033-E697-6069D468AF77}"/>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89">
                <a:extLst>
                  <a:ext uri="{FF2B5EF4-FFF2-40B4-BE49-F238E27FC236}">
                    <a16:creationId xmlns:a16="http://schemas.microsoft.com/office/drawing/2014/main" id="{D9821279-FF4F-526F-A423-974FE0EFB0AF}"/>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90">
                <a:extLst>
                  <a:ext uri="{FF2B5EF4-FFF2-40B4-BE49-F238E27FC236}">
                    <a16:creationId xmlns:a16="http://schemas.microsoft.com/office/drawing/2014/main" id="{C7BACD37-E29A-CFC9-4A38-010DC9693A0C}"/>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91">
                <a:extLst>
                  <a:ext uri="{FF2B5EF4-FFF2-40B4-BE49-F238E27FC236}">
                    <a16:creationId xmlns:a16="http://schemas.microsoft.com/office/drawing/2014/main" id="{E2667C7B-CBBD-1530-4954-0F90E6B3BFAB}"/>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92">
                <a:extLst>
                  <a:ext uri="{FF2B5EF4-FFF2-40B4-BE49-F238E27FC236}">
                    <a16:creationId xmlns:a16="http://schemas.microsoft.com/office/drawing/2014/main" id="{2914D8A4-A57B-AA14-6661-6FE8296CC482}"/>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93">
                <a:extLst>
                  <a:ext uri="{FF2B5EF4-FFF2-40B4-BE49-F238E27FC236}">
                    <a16:creationId xmlns:a16="http://schemas.microsoft.com/office/drawing/2014/main" id="{CBD4D416-1F6D-8DC8-2B56-7E317153E676}"/>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3" name="Freeform: Shape 94">
                <a:extLst>
                  <a:ext uri="{FF2B5EF4-FFF2-40B4-BE49-F238E27FC236}">
                    <a16:creationId xmlns:a16="http://schemas.microsoft.com/office/drawing/2014/main" id="{1525DBB3-0237-DFD4-516E-8C2C775B3232}"/>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4" name="Freeform: Shape 95">
                <a:extLst>
                  <a:ext uri="{FF2B5EF4-FFF2-40B4-BE49-F238E27FC236}">
                    <a16:creationId xmlns:a16="http://schemas.microsoft.com/office/drawing/2014/main" id="{33F6CAF5-9DAF-3129-93F5-C70584D76D54}"/>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5" name="Freeform: Shape 96">
                <a:extLst>
                  <a:ext uri="{FF2B5EF4-FFF2-40B4-BE49-F238E27FC236}">
                    <a16:creationId xmlns:a16="http://schemas.microsoft.com/office/drawing/2014/main" id="{F5D6E914-B97D-4EED-B0BE-D2A443D71AEA}"/>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6" name="Freeform: Shape 97">
                <a:extLst>
                  <a:ext uri="{FF2B5EF4-FFF2-40B4-BE49-F238E27FC236}">
                    <a16:creationId xmlns:a16="http://schemas.microsoft.com/office/drawing/2014/main" id="{AD3EF6A0-F159-CC61-A55B-F2E61EF3662E}"/>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7" name="Freeform: Shape 98">
                <a:extLst>
                  <a:ext uri="{FF2B5EF4-FFF2-40B4-BE49-F238E27FC236}">
                    <a16:creationId xmlns:a16="http://schemas.microsoft.com/office/drawing/2014/main" id="{5882DC43-A3AD-4835-1C3F-5F8F30660EC2}"/>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48" name="Freeform: Shape 99">
                <a:extLst>
                  <a:ext uri="{FF2B5EF4-FFF2-40B4-BE49-F238E27FC236}">
                    <a16:creationId xmlns:a16="http://schemas.microsoft.com/office/drawing/2014/main" id="{73B8DDED-FB03-99D3-4446-683FDFBFC54D}"/>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1" name="Graphic 5">
              <a:extLst>
                <a:ext uri="{FF2B5EF4-FFF2-40B4-BE49-F238E27FC236}">
                  <a16:creationId xmlns:a16="http://schemas.microsoft.com/office/drawing/2014/main" id="{1DF1816A-4E4A-35BE-385A-1A8920E5CE0A}"/>
                </a:ext>
              </a:extLst>
            </p:cNvPr>
            <p:cNvGrpSpPr/>
            <p:nvPr/>
          </p:nvGrpSpPr>
          <p:grpSpPr>
            <a:xfrm rot="493675">
              <a:off x="-6806100" y="683790"/>
              <a:ext cx="3322111" cy="2161676"/>
              <a:chOff x="3224705" y="2448010"/>
              <a:chExt cx="5745675" cy="3738674"/>
            </a:xfrm>
            <a:noFill/>
          </p:grpSpPr>
          <p:sp>
            <p:nvSpPr>
              <p:cNvPr id="25" name="Freeform: Shape 76">
                <a:extLst>
                  <a:ext uri="{FF2B5EF4-FFF2-40B4-BE49-F238E27FC236}">
                    <a16:creationId xmlns:a16="http://schemas.microsoft.com/office/drawing/2014/main" id="{3BAC5BA1-01D2-CFD2-112A-6BF24DA1942C}"/>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6" name="Freeform: Shape 77">
                <a:extLst>
                  <a:ext uri="{FF2B5EF4-FFF2-40B4-BE49-F238E27FC236}">
                    <a16:creationId xmlns:a16="http://schemas.microsoft.com/office/drawing/2014/main" id="{198FCB8C-8D59-5898-AB15-47C520E6F696}"/>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7" name="Freeform: Shape 78">
                <a:extLst>
                  <a:ext uri="{FF2B5EF4-FFF2-40B4-BE49-F238E27FC236}">
                    <a16:creationId xmlns:a16="http://schemas.microsoft.com/office/drawing/2014/main" id="{C87266A1-E691-7DE3-986B-3C5A44FC3ED0}"/>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8" name="Freeform: Shape 79">
                <a:extLst>
                  <a:ext uri="{FF2B5EF4-FFF2-40B4-BE49-F238E27FC236}">
                    <a16:creationId xmlns:a16="http://schemas.microsoft.com/office/drawing/2014/main" id="{3F12F265-D540-AF8A-2C86-7709AD5BA3E0}"/>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9" name="Freeform: Shape 80">
                <a:extLst>
                  <a:ext uri="{FF2B5EF4-FFF2-40B4-BE49-F238E27FC236}">
                    <a16:creationId xmlns:a16="http://schemas.microsoft.com/office/drawing/2014/main" id="{42F6B189-1B2C-8030-6490-71FCAAAB70E1}"/>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0" name="Freeform: Shape 81">
                <a:extLst>
                  <a:ext uri="{FF2B5EF4-FFF2-40B4-BE49-F238E27FC236}">
                    <a16:creationId xmlns:a16="http://schemas.microsoft.com/office/drawing/2014/main" id="{540DEC5A-C46A-4704-D676-2613BD1FCF2F}"/>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1" name="Freeform: Shape 82">
                <a:extLst>
                  <a:ext uri="{FF2B5EF4-FFF2-40B4-BE49-F238E27FC236}">
                    <a16:creationId xmlns:a16="http://schemas.microsoft.com/office/drawing/2014/main" id="{A832A33A-1731-D6E2-55CE-6F11DCD6EAE4}"/>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83">
                <a:extLst>
                  <a:ext uri="{FF2B5EF4-FFF2-40B4-BE49-F238E27FC236}">
                    <a16:creationId xmlns:a16="http://schemas.microsoft.com/office/drawing/2014/main" id="{72EB2EAD-491D-BC5B-E832-638BDEF046B8}"/>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3" name="Freeform: Shape 84">
                <a:extLst>
                  <a:ext uri="{FF2B5EF4-FFF2-40B4-BE49-F238E27FC236}">
                    <a16:creationId xmlns:a16="http://schemas.microsoft.com/office/drawing/2014/main" id="{BA7F0DAC-B893-558C-ACEB-A94B6D9DD153}"/>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 name="Freeform: Shape 85">
                <a:extLst>
                  <a:ext uri="{FF2B5EF4-FFF2-40B4-BE49-F238E27FC236}">
                    <a16:creationId xmlns:a16="http://schemas.microsoft.com/office/drawing/2014/main" id="{ED44F1E9-5FED-FE88-4B3B-D8A8C44F7128}"/>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5" name="Freeform: Shape 86">
                <a:extLst>
                  <a:ext uri="{FF2B5EF4-FFF2-40B4-BE49-F238E27FC236}">
                    <a16:creationId xmlns:a16="http://schemas.microsoft.com/office/drawing/2014/main" id="{CB5602F1-B791-78E1-8648-88E139EC1DEA}"/>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6" name="Freeform: Shape 87">
                <a:extLst>
                  <a:ext uri="{FF2B5EF4-FFF2-40B4-BE49-F238E27FC236}">
                    <a16:creationId xmlns:a16="http://schemas.microsoft.com/office/drawing/2014/main" id="{22AF9049-374D-D4CC-4627-ACD1E29BCBA6}"/>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12" name="Graphic 5">
              <a:extLst>
                <a:ext uri="{FF2B5EF4-FFF2-40B4-BE49-F238E27FC236}">
                  <a16:creationId xmlns:a16="http://schemas.microsoft.com/office/drawing/2014/main" id="{C612A662-4CE6-9C61-56CF-A58C271686F6}"/>
                </a:ext>
              </a:extLst>
            </p:cNvPr>
            <p:cNvGrpSpPr/>
            <p:nvPr/>
          </p:nvGrpSpPr>
          <p:grpSpPr>
            <a:xfrm rot="2104378">
              <a:off x="-6412178" y="232533"/>
              <a:ext cx="2239898" cy="2863531"/>
              <a:chOff x="4061078" y="1549502"/>
              <a:chExt cx="3873961" cy="4952549"/>
            </a:xfrm>
            <a:noFill/>
          </p:grpSpPr>
          <p:sp>
            <p:nvSpPr>
              <p:cNvPr id="13" name="Freeform: Shape 64">
                <a:extLst>
                  <a:ext uri="{FF2B5EF4-FFF2-40B4-BE49-F238E27FC236}">
                    <a16:creationId xmlns:a16="http://schemas.microsoft.com/office/drawing/2014/main" id="{17691DD3-7DFD-3411-AF87-F4FB765C9452}"/>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4" name="Freeform: Shape 65">
                <a:extLst>
                  <a:ext uri="{FF2B5EF4-FFF2-40B4-BE49-F238E27FC236}">
                    <a16:creationId xmlns:a16="http://schemas.microsoft.com/office/drawing/2014/main" id="{15E849C7-509A-6B0A-DAC0-C8977161689B}"/>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5" name="Freeform: Shape 66">
                <a:extLst>
                  <a:ext uri="{FF2B5EF4-FFF2-40B4-BE49-F238E27FC236}">
                    <a16:creationId xmlns:a16="http://schemas.microsoft.com/office/drawing/2014/main" id="{8473B844-32D8-48DE-9773-010C90C5282F}"/>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6" name="Freeform: Shape 67">
                <a:extLst>
                  <a:ext uri="{FF2B5EF4-FFF2-40B4-BE49-F238E27FC236}">
                    <a16:creationId xmlns:a16="http://schemas.microsoft.com/office/drawing/2014/main" id="{CC731BE5-1331-B271-E15C-54011E98EF10}"/>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7" name="Freeform: Shape 68">
                <a:extLst>
                  <a:ext uri="{FF2B5EF4-FFF2-40B4-BE49-F238E27FC236}">
                    <a16:creationId xmlns:a16="http://schemas.microsoft.com/office/drawing/2014/main" id="{CA50EEE6-E9D5-1696-66EA-23C93657A3F8}"/>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8" name="Freeform: Shape 69">
                <a:extLst>
                  <a:ext uri="{FF2B5EF4-FFF2-40B4-BE49-F238E27FC236}">
                    <a16:creationId xmlns:a16="http://schemas.microsoft.com/office/drawing/2014/main" id="{7FF729CC-EF6C-C7EE-A7D5-F4F9486A5404}"/>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9" name="Freeform: Shape 70">
                <a:extLst>
                  <a:ext uri="{FF2B5EF4-FFF2-40B4-BE49-F238E27FC236}">
                    <a16:creationId xmlns:a16="http://schemas.microsoft.com/office/drawing/2014/main" id="{F0B94CC6-FC74-948E-7A49-3ED752D1210B}"/>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0" name="Freeform: Shape 71">
                <a:extLst>
                  <a:ext uri="{FF2B5EF4-FFF2-40B4-BE49-F238E27FC236}">
                    <a16:creationId xmlns:a16="http://schemas.microsoft.com/office/drawing/2014/main" id="{529D5238-6A87-2BAC-9C41-D14F64B3E93B}"/>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1" name="Freeform: Shape 72">
                <a:extLst>
                  <a:ext uri="{FF2B5EF4-FFF2-40B4-BE49-F238E27FC236}">
                    <a16:creationId xmlns:a16="http://schemas.microsoft.com/office/drawing/2014/main" id="{B0639864-78B8-2AEA-73AB-0BE4D23B54BE}"/>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2" name="Freeform: Shape 73">
                <a:extLst>
                  <a:ext uri="{FF2B5EF4-FFF2-40B4-BE49-F238E27FC236}">
                    <a16:creationId xmlns:a16="http://schemas.microsoft.com/office/drawing/2014/main" id="{8086D4FF-3EB7-6F3C-B463-042C5A7848BF}"/>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3" name="Freeform: Shape 74">
                <a:extLst>
                  <a:ext uri="{FF2B5EF4-FFF2-40B4-BE49-F238E27FC236}">
                    <a16:creationId xmlns:a16="http://schemas.microsoft.com/office/drawing/2014/main" id="{E28348C6-64E1-ACBE-F00E-A0CE90995213}"/>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24" name="Freeform: Shape 75">
                <a:extLst>
                  <a:ext uri="{FF2B5EF4-FFF2-40B4-BE49-F238E27FC236}">
                    <a16:creationId xmlns:a16="http://schemas.microsoft.com/office/drawing/2014/main" id="{4785569B-BB3A-8568-AEC5-73318F3F8EAA}"/>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solidFill>
                  <a:schemeClr val="bg1">
                    <a:lumMod val="9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2" name="Titre 1">
            <a:extLst>
              <a:ext uri="{FF2B5EF4-FFF2-40B4-BE49-F238E27FC236}">
                <a16:creationId xmlns:a16="http://schemas.microsoft.com/office/drawing/2014/main" id="{058798CD-400A-BEEC-027F-7866CAA4EF67}"/>
              </a:ext>
            </a:extLst>
          </p:cNvPr>
          <p:cNvSpPr>
            <a:spLocks noGrp="1"/>
          </p:cNvSpPr>
          <p:nvPr>
            <p:ph type="title"/>
          </p:nvPr>
        </p:nvSpPr>
        <p:spPr/>
        <p:txBody>
          <a:bodyPr/>
          <a:lstStyle/>
          <a:p>
            <a:r>
              <a:rPr lang="en-US" noProof="0" dirty="0"/>
              <a:t>What about AI agents &amp; benchmarks?</a:t>
            </a:r>
          </a:p>
        </p:txBody>
      </p:sp>
      <p:sp>
        <p:nvSpPr>
          <p:cNvPr id="4" name="Espace réservé du contenu 2">
            <a:extLst>
              <a:ext uri="{FF2B5EF4-FFF2-40B4-BE49-F238E27FC236}">
                <a16:creationId xmlns:a16="http://schemas.microsoft.com/office/drawing/2014/main" id="{A13CB4F0-7A54-6FB4-F9BD-7A2DE17B7BB1}"/>
              </a:ext>
            </a:extLst>
          </p:cNvPr>
          <p:cNvSpPr txBox="1">
            <a:spLocks/>
          </p:cNvSpPr>
          <p:nvPr/>
        </p:nvSpPr>
        <p:spPr>
          <a:xfrm>
            <a:off x="588263" y="1498287"/>
            <a:ext cx="5350981" cy="4228850"/>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spc="-19" noProof="0" dirty="0">
                <a:ln w="3175">
                  <a:noFill/>
                </a:ln>
                <a:latin typeface="+mj-lt"/>
              </a:rPr>
              <a:t>Benchmarks are </a:t>
            </a:r>
            <a:r>
              <a:rPr lang="en-US" sz="20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rPr>
              <a:t>necessary</a:t>
            </a:r>
            <a:r>
              <a:rPr lang="en-US" noProof="0" dirty="0"/>
              <a:t> </a:t>
            </a:r>
            <a:r>
              <a:rPr lang="en-US" sz="2000" spc="-19" noProof="0" dirty="0">
                <a:ln w="3175">
                  <a:noFill/>
                </a:ln>
                <a:latin typeface="+mj-lt"/>
              </a:rPr>
              <a:t>for a responsible AI, i.e., safe, secure, and trustworthy </a:t>
            </a:r>
            <a:endParaRPr lang="en-US" noProof="0" dirty="0"/>
          </a:p>
          <a:p>
            <a:pPr marL="0" indent="0">
              <a:spcBef>
                <a:spcPts val="1800"/>
              </a:spcBef>
              <a:buNone/>
            </a:pPr>
            <a:r>
              <a:rPr lang="en-US" sz="2000" spc="-19" noProof="0" dirty="0">
                <a:ln w="3175">
                  <a:noFill/>
                </a:ln>
                <a:latin typeface="+mj-lt"/>
              </a:rPr>
              <a:t>However, it’s complicated to make:</a:t>
            </a:r>
          </a:p>
          <a:p>
            <a:pPr lvl="1" defTabSz="914400">
              <a:spcBef>
                <a:spcPts val="1200"/>
              </a:spcBef>
              <a:spcAft>
                <a:spcPts val="400"/>
              </a:spcAft>
              <a:buSzPct val="100000"/>
              <a:defRPr/>
            </a:pPr>
            <a:r>
              <a:rPr lang="en-US" sz="1600" noProof="0" dirty="0">
                <a:latin typeface="Segoe UI" panose="020B0502040204020203" pitchFamily="34" charset="0"/>
              </a:rPr>
              <a:t>Complexity of multi-agents and agentic application</a:t>
            </a:r>
          </a:p>
          <a:p>
            <a:pPr lvl="1" defTabSz="914400">
              <a:spcAft>
                <a:spcPts val="400"/>
              </a:spcAft>
              <a:buSzPct val="100000"/>
              <a:defRPr/>
            </a:pPr>
            <a:r>
              <a:rPr lang="en-US" sz="1600" noProof="0" dirty="0">
                <a:latin typeface="Segoe UI" panose="020B0502040204020203" pitchFamily="34" charset="0"/>
              </a:rPr>
              <a:t>Use of external elements</a:t>
            </a:r>
          </a:p>
          <a:p>
            <a:pPr lvl="1" defTabSz="914400">
              <a:spcAft>
                <a:spcPts val="400"/>
              </a:spcAft>
              <a:buSzPct val="100000"/>
              <a:defRPr/>
            </a:pPr>
            <a:r>
              <a:rPr lang="en-US" sz="1600" noProof="0" dirty="0">
                <a:latin typeface="Segoe UI" panose="020B0502040204020203" pitchFamily="34" charset="0"/>
              </a:rPr>
              <a:t>Wide range of utilization</a:t>
            </a:r>
            <a:endParaRPr lang="en-US" noProof="0" dirty="0"/>
          </a:p>
          <a:p>
            <a:pPr marL="0" indent="0">
              <a:spcBef>
                <a:spcPts val="1800"/>
              </a:spcBef>
              <a:buNone/>
            </a:pPr>
            <a:r>
              <a:rPr lang="en-US" sz="2000" spc="-19" noProof="0" dirty="0">
                <a:ln w="3175">
                  <a:noFill/>
                </a:ln>
                <a:latin typeface="+mj-lt"/>
              </a:rPr>
              <a:t>Need to measure specific points:</a:t>
            </a:r>
          </a:p>
          <a:p>
            <a:pPr lvl="1"/>
            <a:r>
              <a:rPr lang="en-US" sz="16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Costs</a:t>
            </a:r>
          </a:p>
          <a:p>
            <a:pPr lvl="1"/>
            <a:r>
              <a:rPr lang="en-US" sz="16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Human in the loop</a:t>
            </a:r>
          </a:p>
          <a:p>
            <a:pPr lvl="1"/>
            <a:r>
              <a:rPr lang="en-US" sz="16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Risks </a:t>
            </a:r>
          </a:p>
          <a:p>
            <a:pPr marL="0" indent="0">
              <a:buNone/>
            </a:pPr>
            <a:endParaRPr lang="en-US" noProof="0" dirty="0"/>
          </a:p>
        </p:txBody>
      </p:sp>
      <p:sp>
        <p:nvSpPr>
          <p:cNvPr id="5" name="ZoneTexte 4">
            <a:extLst>
              <a:ext uri="{FF2B5EF4-FFF2-40B4-BE49-F238E27FC236}">
                <a16:creationId xmlns:a16="http://schemas.microsoft.com/office/drawing/2014/main" id="{FEFCB8C6-B490-2E2F-82A1-F8268046B74C}"/>
              </a:ext>
            </a:extLst>
          </p:cNvPr>
          <p:cNvSpPr txBox="1"/>
          <p:nvPr/>
        </p:nvSpPr>
        <p:spPr>
          <a:xfrm>
            <a:off x="6957555" y="3719196"/>
            <a:ext cx="5036682" cy="1046440"/>
          </a:xfrm>
          <a:prstGeom prst="rect">
            <a:avLst/>
          </a:prstGeom>
          <a:noFill/>
        </p:spPr>
        <p:txBody>
          <a:bodyPr wrap="square">
            <a:spAutoFit/>
          </a:bodyPr>
          <a:lstStyle/>
          <a:p>
            <a:pPr marL="0" indent="0">
              <a:buNone/>
            </a:pPr>
            <a:r>
              <a:rPr lang="en-US" sz="2000" spc="-19" noProof="0" dirty="0">
                <a:ln w="3175">
                  <a:noFill/>
                </a:ln>
                <a:latin typeface="+mj-lt"/>
                <a:cs typeface="Segoe UI" panose="020B0502040204020203" pitchFamily="34" charset="0"/>
              </a:rPr>
              <a:t>New wave of benchmarks: </a:t>
            </a:r>
          </a:p>
          <a:p>
            <a:pPr marL="742950" lvl="1" indent="-285750">
              <a:spcBef>
                <a:spcPts val="1200"/>
              </a:spcBef>
              <a:buFont typeface="Arial" panose="020B0604020202020204" pitchFamily="34" charset="0"/>
              <a:buChar char="•"/>
            </a:pPr>
            <a:r>
              <a:rPr lang="fr-FR" sz="1600" noProof="0" dirty="0">
                <a:hlinkClick r:id="rId5"/>
              </a:rPr>
              <a:t>MLE-</a:t>
            </a:r>
            <a:r>
              <a:rPr lang="fr-FR" sz="1600" noProof="0" dirty="0" err="1">
                <a:hlinkClick r:id="rId5"/>
              </a:rPr>
              <a:t>bench</a:t>
            </a:r>
            <a:r>
              <a:rPr lang="fr-FR" sz="1600" noProof="0" dirty="0">
                <a:hlinkClick r:id="rId5"/>
              </a:rPr>
              <a:t> by OpenAI</a:t>
            </a:r>
            <a:r>
              <a:rPr lang="fr-FR" sz="1600" noProof="0" dirty="0"/>
              <a:t> </a:t>
            </a:r>
          </a:p>
          <a:p>
            <a:pPr marL="742950" lvl="1" indent="-285750">
              <a:buFont typeface="Arial" panose="020B0604020202020204" pitchFamily="34" charset="0"/>
              <a:buChar char="•"/>
            </a:pPr>
            <a:r>
              <a:rPr lang="fr-FR" sz="1600" noProof="0" dirty="0">
                <a:hlinkClick r:id="rId6"/>
              </a:rPr>
              <a:t>Windows Agent Arena</a:t>
            </a:r>
            <a:endParaRPr lang="fr-FR" sz="1600" noProof="0" dirty="0"/>
          </a:p>
        </p:txBody>
      </p:sp>
      <p:sp>
        <p:nvSpPr>
          <p:cNvPr id="6" name="ZoneTexte 5">
            <a:extLst>
              <a:ext uri="{FF2B5EF4-FFF2-40B4-BE49-F238E27FC236}">
                <a16:creationId xmlns:a16="http://schemas.microsoft.com/office/drawing/2014/main" id="{4788D8B7-A878-619A-E234-C3D30B300FDC}"/>
              </a:ext>
            </a:extLst>
          </p:cNvPr>
          <p:cNvSpPr txBox="1"/>
          <p:nvPr/>
        </p:nvSpPr>
        <p:spPr>
          <a:xfrm>
            <a:off x="6913891" y="2077354"/>
            <a:ext cx="5036682" cy="1046440"/>
          </a:xfrm>
          <a:prstGeom prst="rect">
            <a:avLst/>
          </a:prstGeom>
          <a:noFill/>
        </p:spPr>
        <p:txBody>
          <a:bodyPr wrap="square">
            <a:spAutoFit/>
          </a:bodyPr>
          <a:lstStyle/>
          <a:p>
            <a:pPr marL="0" indent="0">
              <a:buNone/>
            </a:pPr>
            <a:r>
              <a:rPr lang="fr-FR" sz="2000" spc="-19"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Very </a:t>
            </a:r>
            <a:r>
              <a:rPr lang="en-US" sz="2000" spc="-19" noProof="0" dirty="0">
                <a:ln w="3175">
                  <a:noFill/>
                </a:ln>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mj-lt"/>
                <a:cs typeface="Segoe UI" panose="020B0502040204020203" pitchFamily="34" charset="0"/>
              </a:rPr>
              <a:t>first benchmarks </a:t>
            </a:r>
            <a:r>
              <a:rPr lang="en-US" sz="2000" spc="-19" noProof="0" dirty="0">
                <a:ln w="3175">
                  <a:noFill/>
                </a:ln>
                <a:latin typeface="+mj-lt"/>
                <a:cs typeface="Segoe UI" panose="020B0502040204020203" pitchFamily="34" charset="0"/>
              </a:rPr>
              <a:t>available: </a:t>
            </a:r>
          </a:p>
          <a:p>
            <a:pPr marL="742950" lvl="1" indent="-285750">
              <a:spcBef>
                <a:spcPts val="1200"/>
              </a:spcBef>
              <a:buFont typeface="Arial" panose="020B0604020202020204" pitchFamily="34" charset="0"/>
              <a:buChar char="•"/>
            </a:pPr>
            <a:r>
              <a:rPr lang="en-US" sz="1600" dirty="0">
                <a:hlinkClick r:id="rId7"/>
              </a:rPr>
              <a:t>AutoGen Eval</a:t>
            </a:r>
            <a:endParaRPr lang="en-US" sz="1600" dirty="0"/>
          </a:p>
          <a:p>
            <a:pPr marL="742950" lvl="1" indent="-285750">
              <a:buFont typeface="Arial" panose="020B0604020202020204" pitchFamily="34" charset="0"/>
              <a:buChar char="•"/>
            </a:pPr>
            <a:r>
              <a:rPr lang="en-US" sz="1600" dirty="0" err="1">
                <a:hlinkClick r:id="rId8"/>
              </a:rPr>
              <a:t>AutoGenBench</a:t>
            </a:r>
            <a:endParaRPr lang="fr-FR" sz="1600" noProof="0" dirty="0"/>
          </a:p>
        </p:txBody>
      </p:sp>
      <p:cxnSp>
        <p:nvCxnSpPr>
          <p:cNvPr id="7" name="Straight Connector 36">
            <a:extLst>
              <a:ext uri="{FF2B5EF4-FFF2-40B4-BE49-F238E27FC236}">
                <a16:creationId xmlns:a16="http://schemas.microsoft.com/office/drawing/2014/main" id="{18E9FC66-05D3-D902-718D-486ADD9A656A}"/>
              </a:ext>
              <a:ext uri="{C183D7F6-B498-43B3-948B-1728B52AA6E4}">
                <adec:decorative xmlns:adec="http://schemas.microsoft.com/office/drawing/2017/decorative" val="1"/>
              </a:ext>
            </a:extLst>
          </p:cNvPr>
          <p:cNvCxnSpPr>
            <a:cxnSpLocks/>
          </p:cNvCxnSpPr>
          <p:nvPr/>
        </p:nvCxnSpPr>
        <p:spPr>
          <a:xfrm>
            <a:off x="6427260" y="1708366"/>
            <a:ext cx="0" cy="3827950"/>
          </a:xfrm>
          <a:prstGeom prst="line">
            <a:avLst/>
          </a:prstGeom>
          <a:ln w="3175">
            <a:gradFill>
              <a:gsLst>
                <a:gs pos="0">
                  <a:schemeClr val="tx1"/>
                </a:gs>
                <a:gs pos="50000">
                  <a:schemeClr val="tx1">
                    <a:alpha val="50000"/>
                  </a:schemeClr>
                </a:gs>
                <a:gs pos="100000">
                  <a:schemeClr val="tx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723581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B64C9-E8DE-D71C-78FA-21914F3E414B}"/>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F59432AF-852A-5B31-2703-C03AE8D9B12F}"/>
              </a:ext>
            </a:extLst>
          </p:cNvPr>
          <p:cNvSpPr>
            <a:spLocks noGrp="1"/>
          </p:cNvSpPr>
          <p:nvPr>
            <p:ph type="title"/>
          </p:nvPr>
        </p:nvSpPr>
        <p:spPr>
          <a:xfrm>
            <a:off x="585216" y="2859493"/>
            <a:ext cx="9144000" cy="498598"/>
          </a:xfrm>
        </p:spPr>
        <p:txBody>
          <a:bodyPr/>
          <a:lstStyle/>
          <a:p>
            <a:r>
              <a:rPr lang="fr-FR" dirty="0">
                <a:cs typeface="Segoe UI"/>
              </a:rPr>
              <a:t>Copilot agents</a:t>
            </a:r>
            <a:endParaRPr lang="en-US" dirty="0">
              <a:cs typeface="Segoe UI"/>
            </a:endParaRPr>
          </a:p>
        </p:txBody>
      </p:sp>
    </p:spTree>
    <p:extLst>
      <p:ext uri="{BB962C8B-B14F-4D97-AF65-F5344CB8AC3E}">
        <p14:creationId xmlns:p14="http://schemas.microsoft.com/office/powerpoint/2010/main" val="399009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opilot Box - replacement">
            <a:extLst>
              <a:ext uri="{FF2B5EF4-FFF2-40B4-BE49-F238E27FC236}">
                <a16:creationId xmlns:a16="http://schemas.microsoft.com/office/drawing/2014/main" id="{B92E7E3B-BD6A-4545-E531-AC9F33F63D84}"/>
              </a:ext>
            </a:extLst>
          </p:cNvPr>
          <p:cNvSpPr>
            <a:spLocks noChangeAspect="1"/>
          </p:cNvSpPr>
          <p:nvPr/>
        </p:nvSpPr>
        <p:spPr bwMode="auto">
          <a:xfrm>
            <a:off x="4838575" y="1766602"/>
            <a:ext cx="2823258" cy="2823258"/>
          </a:xfrm>
          <a:prstGeom prst="roundRect">
            <a:avLst>
              <a:gd name="adj" fmla="val 6703"/>
            </a:avLst>
          </a:prstGeom>
          <a:gradFill flip="none" rotWithShape="1">
            <a:gsLst>
              <a:gs pos="0">
                <a:srgbClr val="C03BC4"/>
              </a:gs>
              <a:gs pos="80000">
                <a:srgbClr val="0078D4"/>
              </a:gs>
            </a:gsLst>
            <a:path path="circle">
              <a:fillToRect l="100000" t="100000"/>
            </a:path>
            <a:tileRect r="-100000" b="-100000"/>
          </a:gradFill>
          <a:ln w="19050" cap="flat" cmpd="sng" algn="ctr">
            <a:noFill/>
            <a:prstDash val="solid"/>
            <a:headEnd type="none" w="med" len="med"/>
            <a:tailEnd type="none" w="med" len="med"/>
          </a:ln>
          <a:effectLst/>
          <a:scene3d>
            <a:camera prst="orthographicFront">
              <a:rot lat="1080000" lon="3000000" rev="0"/>
            </a:camera>
            <a:lightRig rig="threePt" dir="t"/>
          </a:scene3d>
        </p:spPr>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defTabSz="78940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 name="Titre 1">
            <a:extLst>
              <a:ext uri="{FF2B5EF4-FFF2-40B4-BE49-F238E27FC236}">
                <a16:creationId xmlns:a16="http://schemas.microsoft.com/office/drawing/2014/main" id="{05247748-41D7-4886-C2AF-A62A86494FEF}"/>
              </a:ext>
            </a:extLst>
          </p:cNvPr>
          <p:cNvSpPr>
            <a:spLocks noGrp="1"/>
          </p:cNvSpPr>
          <p:nvPr>
            <p:ph type="title"/>
          </p:nvPr>
        </p:nvSpPr>
        <p:spPr/>
        <p:txBody>
          <a:bodyPr/>
          <a:lstStyle/>
          <a:p>
            <a:r>
              <a:rPr lang="en-US" noProof="0" dirty="0"/>
              <a:t>Towards </a:t>
            </a:r>
            <a:r>
              <a:rPr lang="en-US" spc="-19" noProof="0" dirty="0">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rPr>
              <a:t>Co</a:t>
            </a:r>
            <a:r>
              <a:rPr lang="en-US" sz="3200" spc="-19" noProof="0" dirty="0">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rPr>
              <a:t>pilot agents</a:t>
            </a:r>
            <a:endParaRPr lang="en-US" b="1" noProof="0" dirty="0"/>
          </a:p>
        </p:txBody>
      </p:sp>
      <p:sp>
        <p:nvSpPr>
          <p:cNvPr id="3" name="Rectangle: Rounded Corners 6">
            <a:extLst>
              <a:ext uri="{FF2B5EF4-FFF2-40B4-BE49-F238E27FC236}">
                <a16:creationId xmlns:a16="http://schemas.microsoft.com/office/drawing/2014/main" id="{89356F76-9DB6-6D0D-8086-FEFC323CC4EA}"/>
              </a:ext>
            </a:extLst>
          </p:cNvPr>
          <p:cNvSpPr/>
          <p:nvPr/>
        </p:nvSpPr>
        <p:spPr bwMode="auto">
          <a:xfrm>
            <a:off x="5420361" y="2788370"/>
            <a:ext cx="1656080" cy="874310"/>
          </a:xfrm>
          <a:prstGeom prst="roundRect">
            <a:avLst/>
          </a:prstGeom>
          <a:solidFill>
            <a:schemeClr val="bg1">
              <a:lumMod val="95000"/>
              <a:alpha val="38000"/>
            </a:schemeClr>
          </a:solidFill>
          <a:ln w="1905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Segoe UI" pitchFamily="34" charset="0"/>
              </a:rPr>
              <a:t>Copilot UX</a:t>
            </a:r>
            <a:endParaRPr kumimoji="0" lang="en-US" sz="1600" b="0" i="0" u="none" strike="noStrike" kern="0" cap="none" spc="0" normalizeH="0" baseline="0" noProof="0" dirty="0">
              <a:ln>
                <a:noFill/>
              </a:ln>
              <a:solidFill>
                <a:schemeClr val="bg1"/>
              </a:solidFill>
              <a:effectLst/>
              <a:uLnTx/>
              <a:uFillTx/>
              <a:latin typeface="Segoe UI Semibold"/>
              <a:ea typeface="+mn-ea"/>
              <a:cs typeface="+mn-cs"/>
            </a:endParaRPr>
          </a:p>
        </p:txBody>
      </p:sp>
      <p:sp>
        <p:nvSpPr>
          <p:cNvPr id="4" name="Rectangle: Rounded Corners 39">
            <a:extLst>
              <a:ext uri="{FF2B5EF4-FFF2-40B4-BE49-F238E27FC236}">
                <a16:creationId xmlns:a16="http://schemas.microsoft.com/office/drawing/2014/main" id="{D252BE13-A2D6-41CC-1711-DEECBFC6960D}"/>
              </a:ext>
            </a:extLst>
          </p:cNvPr>
          <p:cNvSpPr/>
          <p:nvPr/>
        </p:nvSpPr>
        <p:spPr>
          <a:xfrm>
            <a:off x="2957092" y="3523866"/>
            <a:ext cx="1452443" cy="874310"/>
          </a:xfrm>
          <a:prstGeom prst="roundRect">
            <a:avLst>
              <a:gd name="adj" fmla="val 10024"/>
            </a:avLst>
          </a:prstGeom>
          <a:solidFill>
            <a:srgbClr val="F8F8FC"/>
          </a:solidFill>
          <a:ln w="6350" cap="rnd">
            <a:solidFill>
              <a:srgbClr val="595CCD"/>
            </a:solidFill>
            <a:prstDash val="solid"/>
            <a:headEnd type="none" w="med" len="med"/>
            <a:tailEnd type="none" w="med" len="med"/>
          </a:ln>
          <a:effectLst>
            <a:glow rad="114300">
              <a:srgbClr val="C5B4E3">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bold"/>
              </a:rPr>
              <a:t>Maybe some data</a:t>
            </a:r>
          </a:p>
        </p:txBody>
      </p:sp>
      <p:sp>
        <p:nvSpPr>
          <p:cNvPr id="5" name="Rectangle: Rounded Corners 39">
            <a:extLst>
              <a:ext uri="{FF2B5EF4-FFF2-40B4-BE49-F238E27FC236}">
                <a16:creationId xmlns:a16="http://schemas.microsoft.com/office/drawing/2014/main" id="{23C4A78F-E797-1F5D-11D7-C290B7929770}"/>
              </a:ext>
            </a:extLst>
          </p:cNvPr>
          <p:cNvSpPr/>
          <p:nvPr/>
        </p:nvSpPr>
        <p:spPr>
          <a:xfrm>
            <a:off x="2957092" y="1950949"/>
            <a:ext cx="1452443" cy="874310"/>
          </a:xfrm>
          <a:prstGeom prst="roundRect">
            <a:avLst>
              <a:gd name="adj" fmla="val 10024"/>
            </a:avLst>
          </a:prstGeom>
          <a:solidFill>
            <a:srgbClr val="F8F8FC"/>
          </a:solidFill>
          <a:ln w="6350" cap="rnd">
            <a:solidFill>
              <a:srgbClr val="595CCD"/>
            </a:solidFill>
            <a:prstDash val="solid"/>
            <a:headEnd type="none" w="med" len="med"/>
            <a:tailEnd type="none" w="med" len="med"/>
          </a:ln>
          <a:effectLst>
            <a:glow rad="114300">
              <a:srgbClr val="C5B4E3">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bold"/>
              </a:rPr>
              <a:t>User input </a:t>
            </a:r>
          </a:p>
        </p:txBody>
      </p:sp>
      <p:sp>
        <p:nvSpPr>
          <p:cNvPr id="6" name="Rectangle: Rounded Corners 39">
            <a:extLst>
              <a:ext uri="{FF2B5EF4-FFF2-40B4-BE49-F238E27FC236}">
                <a16:creationId xmlns:a16="http://schemas.microsoft.com/office/drawing/2014/main" id="{F8856D68-D2BA-24E8-0A1E-1D4C72C2D9A5}"/>
              </a:ext>
            </a:extLst>
          </p:cNvPr>
          <p:cNvSpPr/>
          <p:nvPr/>
        </p:nvSpPr>
        <p:spPr>
          <a:xfrm>
            <a:off x="4536535" y="4895466"/>
            <a:ext cx="1452443" cy="874310"/>
          </a:xfrm>
          <a:prstGeom prst="roundRect">
            <a:avLst>
              <a:gd name="adj" fmla="val 10024"/>
            </a:avLst>
          </a:prstGeom>
          <a:solidFill>
            <a:srgbClr val="F8F8FC"/>
          </a:solidFill>
          <a:ln w="6350" cap="rnd">
            <a:solidFill>
              <a:srgbClr val="595CCD"/>
            </a:solidFill>
            <a:prstDash val="solid"/>
            <a:headEnd type="none" w="med" len="med"/>
            <a:tailEnd type="none" w="med" len="med"/>
          </a:ln>
          <a:effectLst>
            <a:glow rad="114300">
              <a:srgbClr val="C5B4E3">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bold"/>
              </a:rPr>
              <a:t>Data it fetches</a:t>
            </a:r>
          </a:p>
        </p:txBody>
      </p:sp>
      <p:sp>
        <p:nvSpPr>
          <p:cNvPr id="8" name="Rectangle: Rounded Corners 38">
            <a:extLst>
              <a:ext uri="{FF2B5EF4-FFF2-40B4-BE49-F238E27FC236}">
                <a16:creationId xmlns:a16="http://schemas.microsoft.com/office/drawing/2014/main" id="{651C12A1-231B-28A3-D2CA-BEF606840B8C}"/>
              </a:ext>
            </a:extLst>
          </p:cNvPr>
          <p:cNvSpPr/>
          <p:nvPr/>
        </p:nvSpPr>
        <p:spPr>
          <a:xfrm>
            <a:off x="8011255" y="2788370"/>
            <a:ext cx="1452443" cy="874310"/>
          </a:xfrm>
          <a:prstGeom prst="roundRect">
            <a:avLst/>
          </a:prstGeom>
          <a:solidFill>
            <a:srgbClr val="F3F7F9"/>
          </a:solidFill>
          <a:ln w="6350">
            <a:solidFill>
              <a:srgbClr val="0074CC"/>
            </a:solidFill>
            <a:headEnd type="none" w="med" len="med"/>
            <a:tailEnd type="none" w="med" len="med"/>
          </a:ln>
          <a:effectLst>
            <a:glow rad="114300">
              <a:schemeClr val="bg2">
                <a:lumMod val="40000"/>
                <a:lumOff val="60000"/>
                <a:alpha val="4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bold"/>
              </a:rPr>
              <a:t>Action it can take</a:t>
            </a:r>
          </a:p>
        </p:txBody>
      </p:sp>
      <p:sp>
        <p:nvSpPr>
          <p:cNvPr id="9" name="Rectangle: Rounded Corners 38">
            <a:extLst>
              <a:ext uri="{FF2B5EF4-FFF2-40B4-BE49-F238E27FC236}">
                <a16:creationId xmlns:a16="http://schemas.microsoft.com/office/drawing/2014/main" id="{6E8DA39C-C9C3-2D91-505D-18CB2FDF3C7D}"/>
              </a:ext>
            </a:extLst>
          </p:cNvPr>
          <p:cNvSpPr/>
          <p:nvPr/>
        </p:nvSpPr>
        <p:spPr>
          <a:xfrm>
            <a:off x="6715855" y="4895466"/>
            <a:ext cx="1452443" cy="874310"/>
          </a:xfrm>
          <a:prstGeom prst="roundRect">
            <a:avLst/>
          </a:prstGeom>
          <a:solidFill>
            <a:srgbClr val="F3F7F9"/>
          </a:solidFill>
          <a:ln w="6350">
            <a:solidFill>
              <a:srgbClr val="0074CC"/>
            </a:solidFill>
            <a:headEnd type="none" w="med" len="med"/>
            <a:tailEnd type="none" w="med" len="med"/>
          </a:ln>
          <a:effectLst>
            <a:glow rad="114300">
              <a:schemeClr val="bg2">
                <a:lumMod val="40000"/>
                <a:lumOff val="60000"/>
                <a:alpha val="4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dirty="0">
                <a:ln w="3175">
                  <a:noFill/>
                </a:ln>
                <a:solidFill>
                  <a:srgbClr val="000000"/>
                </a:solidFill>
                <a:effectLst/>
                <a:uLnTx/>
                <a:uFillTx/>
                <a:latin typeface="Segoe UI Semibold"/>
                <a:ea typeface="+mn-ea"/>
                <a:cs typeface="Segoe UI Semibold"/>
              </a:rPr>
              <a:t>Action it can take</a:t>
            </a:r>
          </a:p>
        </p:txBody>
      </p:sp>
      <p:cxnSp>
        <p:nvCxnSpPr>
          <p:cNvPr id="11" name="Connecteur : en angle 10">
            <a:extLst>
              <a:ext uri="{FF2B5EF4-FFF2-40B4-BE49-F238E27FC236}">
                <a16:creationId xmlns:a16="http://schemas.microsoft.com/office/drawing/2014/main" id="{4A167320-947D-FB77-E4A7-F56788804F36}"/>
              </a:ext>
            </a:extLst>
          </p:cNvPr>
          <p:cNvCxnSpPr>
            <a:cxnSpLocks/>
            <a:stCxn id="5" idx="3"/>
          </p:cNvCxnSpPr>
          <p:nvPr/>
        </p:nvCxnSpPr>
        <p:spPr>
          <a:xfrm>
            <a:off x="4409535" y="2388104"/>
            <a:ext cx="1010826" cy="57326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eur : en angle 12">
            <a:extLst>
              <a:ext uri="{FF2B5EF4-FFF2-40B4-BE49-F238E27FC236}">
                <a16:creationId xmlns:a16="http://schemas.microsoft.com/office/drawing/2014/main" id="{810AA570-012A-5142-53FE-5DBE29F0AC04}"/>
              </a:ext>
            </a:extLst>
          </p:cNvPr>
          <p:cNvCxnSpPr>
            <a:cxnSpLocks/>
            <a:stCxn id="4" idx="3"/>
          </p:cNvCxnSpPr>
          <p:nvPr/>
        </p:nvCxnSpPr>
        <p:spPr>
          <a:xfrm flipV="1">
            <a:off x="4409535" y="3398520"/>
            <a:ext cx="1010826" cy="562501"/>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Connecteur : en angle 16">
            <a:extLst>
              <a:ext uri="{FF2B5EF4-FFF2-40B4-BE49-F238E27FC236}">
                <a16:creationId xmlns:a16="http://schemas.microsoft.com/office/drawing/2014/main" id="{16419F6F-A37A-B7BF-9D1E-5626B749CBFD}"/>
              </a:ext>
            </a:extLst>
          </p:cNvPr>
          <p:cNvCxnSpPr>
            <a:stCxn id="6" idx="0"/>
          </p:cNvCxnSpPr>
          <p:nvPr/>
        </p:nvCxnSpPr>
        <p:spPr>
          <a:xfrm rot="5400000" flipH="1" flipV="1">
            <a:off x="4962310" y="3980217"/>
            <a:ext cx="1215696" cy="61480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Connecteur : en angle 18">
            <a:extLst>
              <a:ext uri="{FF2B5EF4-FFF2-40B4-BE49-F238E27FC236}">
                <a16:creationId xmlns:a16="http://schemas.microsoft.com/office/drawing/2014/main" id="{A3BB215B-2E3A-0047-8D76-3262A830BEB9}"/>
              </a:ext>
            </a:extLst>
          </p:cNvPr>
          <p:cNvCxnSpPr>
            <a:stCxn id="9" idx="0"/>
          </p:cNvCxnSpPr>
          <p:nvPr/>
        </p:nvCxnSpPr>
        <p:spPr>
          <a:xfrm rot="16200000" flipV="1">
            <a:off x="6433332" y="3886720"/>
            <a:ext cx="1215696" cy="801795"/>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E20C0906-F6F9-18F3-7DD6-BB494CC12FD5}"/>
              </a:ext>
            </a:extLst>
          </p:cNvPr>
          <p:cNvCxnSpPr>
            <a:stCxn id="3" idx="3"/>
            <a:endCxn id="8" idx="1"/>
          </p:cNvCxnSpPr>
          <p:nvPr/>
        </p:nvCxnSpPr>
        <p:spPr>
          <a:xfrm>
            <a:off x="7076441" y="3225525"/>
            <a:ext cx="93481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Copilot logo - replacement">
            <a:extLst>
              <a:ext uri="{FF2B5EF4-FFF2-40B4-BE49-F238E27FC236}">
                <a16:creationId xmlns:a16="http://schemas.microsoft.com/office/drawing/2014/main" id="{C8C80886-C2F0-4C03-8777-57D21A072D8F}"/>
              </a:ext>
            </a:extLst>
          </p:cNvPr>
          <p:cNvSpPr>
            <a:spLocks noChangeAspect="1"/>
          </p:cNvSpPr>
          <p:nvPr/>
        </p:nvSpPr>
        <p:spPr>
          <a:xfrm>
            <a:off x="5914321" y="2114454"/>
            <a:ext cx="638880" cy="560280"/>
          </a:xfrm>
          <a:custGeom>
            <a:avLst/>
            <a:gdLst>
              <a:gd name="connsiteX0" fmla="*/ 1532660 w 1573156"/>
              <a:gd name="connsiteY0" fmla="*/ 437600 h 1379613"/>
              <a:gd name="connsiteX1" fmla="*/ 1344698 w 1573156"/>
              <a:gd name="connsiteY1" fmla="*/ 358303 h 1379613"/>
              <a:gd name="connsiteX2" fmla="*/ 1312392 w 1573156"/>
              <a:gd name="connsiteY2" fmla="*/ 358303 h 1379613"/>
              <a:gd name="connsiteX3" fmla="*/ 1299910 w 1573156"/>
              <a:gd name="connsiteY3" fmla="*/ 356100 h 1379613"/>
              <a:gd name="connsiteX4" fmla="*/ 1170686 w 1573156"/>
              <a:gd name="connsiteY4" fmla="*/ 213660 h 1379613"/>
              <a:gd name="connsiteX5" fmla="*/ 940139 w 1573156"/>
              <a:gd name="connsiteY5" fmla="*/ 0 h 1379613"/>
              <a:gd name="connsiteX6" fmla="*/ 438662 w 1573156"/>
              <a:gd name="connsiteY6" fmla="*/ 0 h 1379613"/>
              <a:gd name="connsiteX7" fmla="*/ 82562 w 1573156"/>
              <a:gd name="connsiteY7" fmla="*/ 422915 h 1379613"/>
              <a:gd name="connsiteX8" fmla="*/ 40711 w 1573156"/>
              <a:gd name="connsiteY8" fmla="*/ 942014 h 1379613"/>
              <a:gd name="connsiteX9" fmla="*/ 228673 w 1573156"/>
              <a:gd name="connsiteY9" fmla="*/ 1021310 h 1379613"/>
              <a:gd name="connsiteX10" fmla="*/ 260979 w 1573156"/>
              <a:gd name="connsiteY10" fmla="*/ 1021310 h 1379613"/>
              <a:gd name="connsiteX11" fmla="*/ 273461 w 1573156"/>
              <a:gd name="connsiteY11" fmla="*/ 1023513 h 1379613"/>
              <a:gd name="connsiteX12" fmla="*/ 402685 w 1573156"/>
              <a:gd name="connsiteY12" fmla="*/ 1165953 h 1379613"/>
              <a:gd name="connsiteX13" fmla="*/ 633232 w 1573156"/>
              <a:gd name="connsiteY13" fmla="*/ 1379613 h 1379613"/>
              <a:gd name="connsiteX14" fmla="*/ 1134709 w 1573156"/>
              <a:gd name="connsiteY14" fmla="*/ 1379613 h 1379613"/>
              <a:gd name="connsiteX15" fmla="*/ 1490809 w 1573156"/>
              <a:gd name="connsiteY15" fmla="*/ 956698 h 1379613"/>
              <a:gd name="connsiteX16" fmla="*/ 1531926 w 1573156"/>
              <a:gd name="connsiteY16" fmla="*/ 437600 h 1379613"/>
              <a:gd name="connsiteX17" fmla="*/ 940139 w 1573156"/>
              <a:gd name="connsiteY17" fmla="*/ 71954 h 1379613"/>
              <a:gd name="connsiteX18" fmla="*/ 1101669 w 1573156"/>
              <a:gd name="connsiteY18" fmla="*/ 233484 h 1379613"/>
              <a:gd name="connsiteX19" fmla="*/ 1151596 w 1573156"/>
              <a:gd name="connsiteY19" fmla="*/ 356100 h 1379613"/>
              <a:gd name="connsiteX20" fmla="*/ 882869 w 1573156"/>
              <a:gd name="connsiteY20" fmla="*/ 356100 h 1379613"/>
              <a:gd name="connsiteX21" fmla="*/ 754379 w 1573156"/>
              <a:gd name="connsiteY21" fmla="*/ 389141 h 1379613"/>
              <a:gd name="connsiteX22" fmla="*/ 775672 w 1573156"/>
              <a:gd name="connsiteY22" fmla="*/ 322326 h 1379613"/>
              <a:gd name="connsiteX23" fmla="*/ 778609 w 1573156"/>
              <a:gd name="connsiteY23" fmla="*/ 312781 h 1379613"/>
              <a:gd name="connsiteX24" fmla="*/ 861577 w 1573156"/>
              <a:gd name="connsiteY24" fmla="*/ 110134 h 1379613"/>
              <a:gd name="connsiteX25" fmla="*/ 939405 w 1573156"/>
              <a:gd name="connsiteY25" fmla="*/ 72689 h 1379613"/>
              <a:gd name="connsiteX26" fmla="*/ 1030449 w 1573156"/>
              <a:gd name="connsiteY26" fmla="*/ 428055 h 1379613"/>
              <a:gd name="connsiteX27" fmla="*/ 957760 w 1573156"/>
              <a:gd name="connsiteY27" fmla="*/ 541860 h 1379613"/>
              <a:gd name="connsiteX28" fmla="*/ 890211 w 1573156"/>
              <a:gd name="connsiteY28" fmla="*/ 762128 h 1379613"/>
              <a:gd name="connsiteX29" fmla="*/ 871856 w 1573156"/>
              <a:gd name="connsiteY29" fmla="*/ 820132 h 1379613"/>
              <a:gd name="connsiteX30" fmla="*/ 690502 w 1573156"/>
              <a:gd name="connsiteY30" fmla="*/ 951559 h 1379613"/>
              <a:gd name="connsiteX31" fmla="*/ 542922 w 1573156"/>
              <a:gd name="connsiteY31" fmla="*/ 951559 h 1379613"/>
              <a:gd name="connsiteX32" fmla="*/ 615610 w 1573156"/>
              <a:gd name="connsiteY32" fmla="*/ 837753 h 1379613"/>
              <a:gd name="connsiteX33" fmla="*/ 683159 w 1573156"/>
              <a:gd name="connsiteY33" fmla="*/ 617485 h 1379613"/>
              <a:gd name="connsiteX34" fmla="*/ 701515 w 1573156"/>
              <a:gd name="connsiteY34" fmla="*/ 559481 h 1379613"/>
              <a:gd name="connsiteX35" fmla="*/ 882869 w 1573156"/>
              <a:gd name="connsiteY35" fmla="*/ 428055 h 1379613"/>
              <a:gd name="connsiteX36" fmla="*/ 1030449 w 1573156"/>
              <a:gd name="connsiteY36" fmla="*/ 428055 h 1379613"/>
              <a:gd name="connsiteX37" fmla="*/ 99449 w 1573156"/>
              <a:gd name="connsiteY37" fmla="*/ 899429 h 1379613"/>
              <a:gd name="connsiteX38" fmla="*/ 150845 w 1573156"/>
              <a:gd name="connsiteY38" fmla="*/ 444942 h 1379613"/>
              <a:gd name="connsiteX39" fmla="*/ 438662 w 1573156"/>
              <a:gd name="connsiteY39" fmla="*/ 71954 h 1379613"/>
              <a:gd name="connsiteX40" fmla="*/ 800636 w 1573156"/>
              <a:gd name="connsiteY40" fmla="*/ 71954 h 1379613"/>
              <a:gd name="connsiteX41" fmla="*/ 710326 w 1573156"/>
              <a:gd name="connsiteY41" fmla="*/ 290754 h 1379613"/>
              <a:gd name="connsiteX42" fmla="*/ 707389 w 1573156"/>
              <a:gd name="connsiteY42" fmla="*/ 300299 h 1379613"/>
              <a:gd name="connsiteX43" fmla="*/ 614876 w 1573156"/>
              <a:gd name="connsiteY43" fmla="*/ 596193 h 1379613"/>
              <a:gd name="connsiteX44" fmla="*/ 611205 w 1573156"/>
              <a:gd name="connsiteY44" fmla="*/ 608675 h 1379613"/>
              <a:gd name="connsiteX45" fmla="*/ 611205 w 1573156"/>
              <a:gd name="connsiteY45" fmla="*/ 610143 h 1379613"/>
              <a:gd name="connsiteX46" fmla="*/ 548062 w 1573156"/>
              <a:gd name="connsiteY46" fmla="*/ 816461 h 1379613"/>
              <a:gd name="connsiteX47" fmla="*/ 365973 w 1573156"/>
              <a:gd name="connsiteY47" fmla="*/ 948622 h 1379613"/>
              <a:gd name="connsiteX48" fmla="*/ 229407 w 1573156"/>
              <a:gd name="connsiteY48" fmla="*/ 948622 h 1379613"/>
              <a:gd name="connsiteX49" fmla="*/ 99449 w 1573156"/>
              <a:gd name="connsiteY49" fmla="*/ 899429 h 1379613"/>
              <a:gd name="connsiteX50" fmla="*/ 633966 w 1573156"/>
              <a:gd name="connsiteY50" fmla="*/ 1307659 h 1379613"/>
              <a:gd name="connsiteX51" fmla="*/ 472436 w 1573156"/>
              <a:gd name="connsiteY51" fmla="*/ 1146129 h 1379613"/>
              <a:gd name="connsiteX52" fmla="*/ 422509 w 1573156"/>
              <a:gd name="connsiteY52" fmla="*/ 1023513 h 1379613"/>
              <a:gd name="connsiteX53" fmla="*/ 691236 w 1573156"/>
              <a:gd name="connsiteY53" fmla="*/ 1023513 h 1379613"/>
              <a:gd name="connsiteX54" fmla="*/ 819726 w 1573156"/>
              <a:gd name="connsiteY54" fmla="*/ 990473 h 1379613"/>
              <a:gd name="connsiteX55" fmla="*/ 798433 w 1573156"/>
              <a:gd name="connsiteY55" fmla="*/ 1057287 h 1379613"/>
              <a:gd name="connsiteX56" fmla="*/ 795496 w 1573156"/>
              <a:gd name="connsiteY56" fmla="*/ 1066098 h 1379613"/>
              <a:gd name="connsiteX57" fmla="*/ 711794 w 1573156"/>
              <a:gd name="connsiteY57" fmla="*/ 1269479 h 1379613"/>
              <a:gd name="connsiteX58" fmla="*/ 633966 w 1573156"/>
              <a:gd name="connsiteY58" fmla="*/ 1306925 h 1379613"/>
              <a:gd name="connsiteX59" fmla="*/ 1423260 w 1573156"/>
              <a:gd name="connsiteY59" fmla="*/ 934671 h 1379613"/>
              <a:gd name="connsiteX60" fmla="*/ 1135443 w 1573156"/>
              <a:gd name="connsiteY60" fmla="*/ 1307659 h 1379613"/>
              <a:gd name="connsiteX61" fmla="*/ 773469 w 1573156"/>
              <a:gd name="connsiteY61" fmla="*/ 1307659 h 1379613"/>
              <a:gd name="connsiteX62" fmla="*/ 863779 w 1573156"/>
              <a:gd name="connsiteY62" fmla="*/ 1088859 h 1379613"/>
              <a:gd name="connsiteX63" fmla="*/ 866716 w 1573156"/>
              <a:gd name="connsiteY63" fmla="*/ 1080049 h 1379613"/>
              <a:gd name="connsiteX64" fmla="*/ 959229 w 1573156"/>
              <a:gd name="connsiteY64" fmla="*/ 784155 h 1379613"/>
              <a:gd name="connsiteX65" fmla="*/ 962900 w 1573156"/>
              <a:gd name="connsiteY65" fmla="*/ 771673 h 1379613"/>
              <a:gd name="connsiteX66" fmla="*/ 962900 w 1573156"/>
              <a:gd name="connsiteY66" fmla="*/ 770205 h 1379613"/>
              <a:gd name="connsiteX67" fmla="*/ 1026778 w 1573156"/>
              <a:gd name="connsiteY67" fmla="*/ 563887 h 1379613"/>
              <a:gd name="connsiteX68" fmla="*/ 1208132 w 1573156"/>
              <a:gd name="connsiteY68" fmla="*/ 431726 h 1379613"/>
              <a:gd name="connsiteX69" fmla="*/ 1344698 w 1573156"/>
              <a:gd name="connsiteY69" fmla="*/ 431726 h 1379613"/>
              <a:gd name="connsiteX70" fmla="*/ 1474656 w 1573156"/>
              <a:gd name="connsiteY70" fmla="*/ 480919 h 1379613"/>
              <a:gd name="connsiteX71" fmla="*/ 1423260 w 1573156"/>
              <a:gd name="connsiteY71" fmla="*/ 935406 h 137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573156" h="1379613">
                <a:moveTo>
                  <a:pt x="1532660" y="437600"/>
                </a:moveTo>
                <a:cubicBezTo>
                  <a:pt x="1494480" y="385469"/>
                  <a:pt x="1431337" y="358303"/>
                  <a:pt x="1344698" y="358303"/>
                </a:cubicBezTo>
                <a:lnTo>
                  <a:pt x="1312392" y="358303"/>
                </a:lnTo>
                <a:cubicBezTo>
                  <a:pt x="1308721" y="356835"/>
                  <a:pt x="1304316" y="356100"/>
                  <a:pt x="1299910" y="356100"/>
                </a:cubicBezTo>
                <a:cubicBezTo>
                  <a:pt x="1215474" y="356100"/>
                  <a:pt x="1197853" y="306907"/>
                  <a:pt x="1170686" y="213660"/>
                </a:cubicBezTo>
                <a:cubicBezTo>
                  <a:pt x="1144988" y="123350"/>
                  <a:pt x="1109745" y="0"/>
                  <a:pt x="940139" y="0"/>
                </a:cubicBezTo>
                <a:lnTo>
                  <a:pt x="438662" y="0"/>
                </a:lnTo>
                <a:cubicBezTo>
                  <a:pt x="242623" y="0"/>
                  <a:pt x="141300" y="241561"/>
                  <a:pt x="82562" y="422915"/>
                </a:cubicBezTo>
                <a:cubicBezTo>
                  <a:pt x="25292" y="600598"/>
                  <a:pt x="-46662" y="821600"/>
                  <a:pt x="40711" y="942014"/>
                </a:cubicBezTo>
                <a:cubicBezTo>
                  <a:pt x="78890" y="994144"/>
                  <a:pt x="142034" y="1021310"/>
                  <a:pt x="228673" y="1021310"/>
                </a:cubicBezTo>
                <a:lnTo>
                  <a:pt x="260979" y="1021310"/>
                </a:lnTo>
                <a:cubicBezTo>
                  <a:pt x="264650" y="1022779"/>
                  <a:pt x="269055" y="1023513"/>
                  <a:pt x="273461" y="1023513"/>
                </a:cubicBezTo>
                <a:cubicBezTo>
                  <a:pt x="357897" y="1023513"/>
                  <a:pt x="375518" y="1072706"/>
                  <a:pt x="402685" y="1165953"/>
                </a:cubicBezTo>
                <a:cubicBezTo>
                  <a:pt x="428383" y="1256263"/>
                  <a:pt x="463625" y="1379613"/>
                  <a:pt x="633232" y="1379613"/>
                </a:cubicBezTo>
                <a:lnTo>
                  <a:pt x="1134709" y="1379613"/>
                </a:lnTo>
                <a:cubicBezTo>
                  <a:pt x="1331482" y="1379613"/>
                  <a:pt x="1432071" y="1138052"/>
                  <a:pt x="1490809" y="956698"/>
                </a:cubicBezTo>
                <a:cubicBezTo>
                  <a:pt x="1548079" y="779015"/>
                  <a:pt x="1620033" y="558013"/>
                  <a:pt x="1531926" y="437600"/>
                </a:cubicBezTo>
                <a:close/>
                <a:moveTo>
                  <a:pt x="940139" y="71954"/>
                </a:moveTo>
                <a:cubicBezTo>
                  <a:pt x="1050273" y="71954"/>
                  <a:pt x="1073034" y="132895"/>
                  <a:pt x="1101669" y="233484"/>
                </a:cubicBezTo>
                <a:cubicBezTo>
                  <a:pt x="1113416" y="273867"/>
                  <a:pt x="1126633" y="319389"/>
                  <a:pt x="1151596" y="356100"/>
                </a:cubicBezTo>
                <a:lnTo>
                  <a:pt x="882869" y="356100"/>
                </a:lnTo>
                <a:cubicBezTo>
                  <a:pt x="836613" y="356100"/>
                  <a:pt x="792559" y="367848"/>
                  <a:pt x="754379" y="389141"/>
                </a:cubicBezTo>
                <a:cubicBezTo>
                  <a:pt x="761722" y="366379"/>
                  <a:pt x="768330" y="343618"/>
                  <a:pt x="775672" y="322326"/>
                </a:cubicBezTo>
                <a:lnTo>
                  <a:pt x="778609" y="312781"/>
                </a:lnTo>
                <a:cubicBezTo>
                  <a:pt x="805775" y="226876"/>
                  <a:pt x="829271" y="153454"/>
                  <a:pt x="861577" y="110134"/>
                </a:cubicBezTo>
                <a:cubicBezTo>
                  <a:pt x="874793" y="93247"/>
                  <a:pt x="898288" y="72689"/>
                  <a:pt x="939405" y="72689"/>
                </a:cubicBezTo>
                <a:close/>
                <a:moveTo>
                  <a:pt x="1030449" y="428055"/>
                </a:moveTo>
                <a:cubicBezTo>
                  <a:pt x="997409" y="458158"/>
                  <a:pt x="971711" y="497072"/>
                  <a:pt x="957760" y="541860"/>
                </a:cubicBezTo>
                <a:cubicBezTo>
                  <a:pt x="938670" y="605003"/>
                  <a:pt x="915175" y="681363"/>
                  <a:pt x="890211" y="762128"/>
                </a:cubicBezTo>
                <a:lnTo>
                  <a:pt x="871856" y="820132"/>
                </a:lnTo>
                <a:cubicBezTo>
                  <a:pt x="847626" y="898694"/>
                  <a:pt x="774204" y="951559"/>
                  <a:pt x="690502" y="951559"/>
                </a:cubicBezTo>
                <a:lnTo>
                  <a:pt x="542922" y="951559"/>
                </a:lnTo>
                <a:cubicBezTo>
                  <a:pt x="575962" y="921455"/>
                  <a:pt x="601660" y="882541"/>
                  <a:pt x="615610" y="837753"/>
                </a:cubicBezTo>
                <a:cubicBezTo>
                  <a:pt x="634700" y="774610"/>
                  <a:pt x="658196" y="697516"/>
                  <a:pt x="683159" y="617485"/>
                </a:cubicBezTo>
                <a:lnTo>
                  <a:pt x="701515" y="559481"/>
                </a:lnTo>
                <a:cubicBezTo>
                  <a:pt x="725745" y="480919"/>
                  <a:pt x="799167" y="428055"/>
                  <a:pt x="882869" y="428055"/>
                </a:cubicBezTo>
                <a:lnTo>
                  <a:pt x="1030449" y="428055"/>
                </a:lnTo>
                <a:close/>
                <a:moveTo>
                  <a:pt x="99449" y="899429"/>
                </a:moveTo>
                <a:cubicBezTo>
                  <a:pt x="33368" y="808384"/>
                  <a:pt x="101651" y="598395"/>
                  <a:pt x="150845" y="444942"/>
                </a:cubicBezTo>
                <a:cubicBezTo>
                  <a:pt x="232344" y="193836"/>
                  <a:pt x="326325" y="71954"/>
                  <a:pt x="438662" y="71954"/>
                </a:cubicBezTo>
                <a:lnTo>
                  <a:pt x="800636" y="71954"/>
                </a:lnTo>
                <a:cubicBezTo>
                  <a:pt x="763190" y="124819"/>
                  <a:pt x="738226" y="201913"/>
                  <a:pt x="710326" y="290754"/>
                </a:cubicBezTo>
                <a:lnTo>
                  <a:pt x="707389" y="300299"/>
                </a:lnTo>
                <a:cubicBezTo>
                  <a:pt x="678754" y="391343"/>
                  <a:pt x="645714" y="496338"/>
                  <a:pt x="614876" y="596193"/>
                </a:cubicBezTo>
                <a:lnTo>
                  <a:pt x="611205" y="608675"/>
                </a:lnTo>
                <a:cubicBezTo>
                  <a:pt x="611205" y="608675"/>
                  <a:pt x="611205" y="609409"/>
                  <a:pt x="611205" y="610143"/>
                </a:cubicBezTo>
                <a:cubicBezTo>
                  <a:pt x="587710" y="685034"/>
                  <a:pt x="565683" y="756988"/>
                  <a:pt x="548062" y="816461"/>
                </a:cubicBezTo>
                <a:cubicBezTo>
                  <a:pt x="523832" y="895757"/>
                  <a:pt x="450409" y="948622"/>
                  <a:pt x="365973" y="948622"/>
                </a:cubicBezTo>
                <a:lnTo>
                  <a:pt x="229407" y="948622"/>
                </a:lnTo>
                <a:cubicBezTo>
                  <a:pt x="166263" y="948622"/>
                  <a:pt x="123678" y="932469"/>
                  <a:pt x="99449" y="899429"/>
                </a:cubicBezTo>
                <a:close/>
                <a:moveTo>
                  <a:pt x="633966" y="1307659"/>
                </a:moveTo>
                <a:cubicBezTo>
                  <a:pt x="523832" y="1307659"/>
                  <a:pt x="501071" y="1246718"/>
                  <a:pt x="472436" y="1146129"/>
                </a:cubicBezTo>
                <a:cubicBezTo>
                  <a:pt x="460689" y="1105747"/>
                  <a:pt x="447472" y="1060224"/>
                  <a:pt x="422509" y="1023513"/>
                </a:cubicBezTo>
                <a:lnTo>
                  <a:pt x="691236" y="1023513"/>
                </a:lnTo>
                <a:cubicBezTo>
                  <a:pt x="737492" y="1023513"/>
                  <a:pt x="781546" y="1011765"/>
                  <a:pt x="819726" y="990473"/>
                </a:cubicBezTo>
                <a:cubicBezTo>
                  <a:pt x="812383" y="1013234"/>
                  <a:pt x="805775" y="1035995"/>
                  <a:pt x="798433" y="1057287"/>
                </a:cubicBezTo>
                <a:lnTo>
                  <a:pt x="795496" y="1066098"/>
                </a:lnTo>
                <a:cubicBezTo>
                  <a:pt x="768330" y="1152003"/>
                  <a:pt x="744834" y="1226160"/>
                  <a:pt x="711794" y="1269479"/>
                </a:cubicBezTo>
                <a:cubicBezTo>
                  <a:pt x="698578" y="1286366"/>
                  <a:pt x="675083" y="1306925"/>
                  <a:pt x="633966" y="1306925"/>
                </a:cubicBezTo>
                <a:close/>
                <a:moveTo>
                  <a:pt x="1423260" y="934671"/>
                </a:moveTo>
                <a:cubicBezTo>
                  <a:pt x="1341761" y="1185777"/>
                  <a:pt x="1247780" y="1307659"/>
                  <a:pt x="1135443" y="1307659"/>
                </a:cubicBezTo>
                <a:lnTo>
                  <a:pt x="773469" y="1307659"/>
                </a:lnTo>
                <a:cubicBezTo>
                  <a:pt x="810915" y="1254795"/>
                  <a:pt x="835879" y="1177701"/>
                  <a:pt x="863779" y="1088859"/>
                </a:cubicBezTo>
                <a:lnTo>
                  <a:pt x="866716" y="1080049"/>
                </a:lnTo>
                <a:cubicBezTo>
                  <a:pt x="895351" y="989004"/>
                  <a:pt x="928391" y="884010"/>
                  <a:pt x="959229" y="784155"/>
                </a:cubicBezTo>
                <a:lnTo>
                  <a:pt x="962900" y="771673"/>
                </a:lnTo>
                <a:lnTo>
                  <a:pt x="962900" y="770205"/>
                </a:lnTo>
                <a:cubicBezTo>
                  <a:pt x="986395" y="695313"/>
                  <a:pt x="1008422" y="623359"/>
                  <a:pt x="1026778" y="563887"/>
                </a:cubicBezTo>
                <a:cubicBezTo>
                  <a:pt x="1051007" y="484590"/>
                  <a:pt x="1123696" y="431726"/>
                  <a:pt x="1208132" y="431726"/>
                </a:cubicBezTo>
                <a:lnTo>
                  <a:pt x="1344698" y="431726"/>
                </a:lnTo>
                <a:cubicBezTo>
                  <a:pt x="1407842" y="431726"/>
                  <a:pt x="1450427" y="447879"/>
                  <a:pt x="1474656" y="480919"/>
                </a:cubicBezTo>
                <a:cubicBezTo>
                  <a:pt x="1540737" y="571963"/>
                  <a:pt x="1472454" y="781952"/>
                  <a:pt x="1423260" y="935406"/>
                </a:cubicBezTo>
                <a:close/>
              </a:path>
            </a:pathLst>
          </a:custGeom>
          <a:solidFill>
            <a:srgbClr val="FFFFFF"/>
          </a:solidFill>
          <a:ln w="19050" cap="flat" cmpd="sng" algn="ctr">
            <a:noFill/>
            <a:prstDash val="solid"/>
            <a:headEnd type="none" w="med" len="med"/>
            <a:tailEnd type="none" w="med" len="med"/>
          </a:ln>
          <a:effectLst/>
          <a:scene3d>
            <a:camera prst="orthographicFront">
              <a:rot lat="1080000" lon="3000000" rev="0"/>
            </a:camera>
            <a:lightRig rig="threePt" dir="t"/>
          </a:scene3d>
        </p:spPr>
        <p:txBody>
          <a:bodyPr rot="0" spcFirstLastPara="0" vertOverflow="overflow" horzOverflow="overflow" vert="horz" wrap="square" lIns="154819" tIns="123855" rIns="154819" bIns="123855" numCol="1" spcCol="0" rtlCol="0" fromWordArt="0" anchor="t" anchorCtr="0" forceAA="0" compatLnSpc="1">
            <a:prstTxWarp prst="textNoShape">
              <a:avLst/>
            </a:prstTxWarp>
            <a:noAutofit/>
          </a:bodyPr>
          <a:lstStyle/>
          <a:p>
            <a:pPr marL="0" marR="0" lvl="0" indent="0" defTabSz="789400" eaLnBrk="1" fontAlgn="base" latinLnBrk="0" hangingPunct="1">
              <a:lnSpc>
                <a:spcPct val="100000"/>
              </a:lnSpc>
              <a:spcBef>
                <a:spcPct val="0"/>
              </a:spcBef>
              <a:spcAft>
                <a:spcPct val="0"/>
              </a:spcAft>
              <a:buClrTx/>
              <a:buSzTx/>
              <a:buFontTx/>
              <a:buNone/>
              <a:tabLst/>
              <a:defRPr/>
            </a:pPr>
            <a:endParaRPr kumimoji="0" lang="en-US" sz="1693" b="0" i="0" u="none" strike="noStrike" kern="0" cap="none" spc="0" normalizeH="0" baseline="0" noProof="0">
              <a:ln>
                <a:noFill/>
              </a:ln>
              <a:noFill/>
              <a:effectLst/>
              <a:uLnTx/>
              <a:uFillTx/>
              <a:latin typeface="Segoe UI Variable Display Semib" pitchFamily="2" charset="0"/>
              <a:ea typeface="+mn-ea"/>
              <a:cs typeface="Segoe UI" pitchFamily="34" charset="0"/>
            </a:endParaRPr>
          </a:p>
        </p:txBody>
      </p:sp>
    </p:spTree>
    <p:extLst>
      <p:ext uri="{BB962C8B-B14F-4D97-AF65-F5344CB8AC3E}">
        <p14:creationId xmlns:p14="http://schemas.microsoft.com/office/powerpoint/2010/main" val="37686780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0293658-F540-8B58-2877-40793B12AD83}"/>
              </a:ext>
            </a:extLst>
          </p:cNvPr>
          <p:cNvSpPr>
            <a:spLocks noGrp="1"/>
          </p:cNvSpPr>
          <p:nvPr>
            <p:ph type="title"/>
          </p:nvPr>
        </p:nvSpPr>
        <p:spPr/>
        <p:txBody>
          <a:bodyPr/>
          <a:lstStyle/>
          <a:p>
            <a:r>
              <a:rPr lang="en-US" noProof="0" dirty="0"/>
              <a:t>Towards </a:t>
            </a:r>
            <a:r>
              <a:rPr lang="en-US" spc="-19" noProof="0" dirty="0">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rPr>
              <a:t>Co</a:t>
            </a:r>
            <a:r>
              <a:rPr lang="en-US" sz="3200" spc="-19" noProof="0" dirty="0">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rPr>
              <a:t>pilot agents</a:t>
            </a:r>
            <a:r>
              <a:rPr lang="en-US" sz="3200" spc="-19" noProof="0" dirty="0">
                <a:latin typeface="Segoe UI Semibold"/>
              </a:rPr>
              <a:t> (cont’d)</a:t>
            </a:r>
            <a:endParaRPr lang="en-US" dirty="0"/>
          </a:p>
        </p:txBody>
      </p:sp>
      <p:grpSp>
        <p:nvGrpSpPr>
          <p:cNvPr id="5" name="Group 1" descr="Illustration of the basic architecture of agents working together">
            <a:extLst>
              <a:ext uri="{FF2B5EF4-FFF2-40B4-BE49-F238E27FC236}">
                <a16:creationId xmlns:a16="http://schemas.microsoft.com/office/drawing/2014/main" id="{B3BB3858-FF84-8679-61E4-D955DA0C7F22}"/>
              </a:ext>
            </a:extLst>
          </p:cNvPr>
          <p:cNvGrpSpPr>
            <a:grpSpLocks noChangeAspect="1"/>
          </p:cNvGrpSpPr>
          <p:nvPr/>
        </p:nvGrpSpPr>
        <p:grpSpPr>
          <a:xfrm>
            <a:off x="3173313" y="1229204"/>
            <a:ext cx="6985967" cy="5146597"/>
            <a:chOff x="3443800" y="319856"/>
            <a:chExt cx="8398859" cy="6187479"/>
          </a:xfrm>
        </p:grpSpPr>
        <p:grpSp>
          <p:nvGrpSpPr>
            <p:cNvPr id="6" name="Group 4">
              <a:extLst>
                <a:ext uri="{FF2B5EF4-FFF2-40B4-BE49-F238E27FC236}">
                  <a16:creationId xmlns:a16="http://schemas.microsoft.com/office/drawing/2014/main" id="{19EC9A23-2296-D350-8317-049950509B65}"/>
                </a:ext>
                <a:ext uri="{C183D7F6-B498-43B3-948B-1728B52AA6E4}">
                  <adec:decorative xmlns:adec="http://schemas.microsoft.com/office/drawing/2017/decorative" val="1"/>
                </a:ext>
              </a:extLst>
            </p:cNvPr>
            <p:cNvGrpSpPr/>
            <p:nvPr/>
          </p:nvGrpSpPr>
          <p:grpSpPr>
            <a:xfrm>
              <a:off x="3443800" y="319856"/>
              <a:ext cx="8398859" cy="6187479"/>
              <a:chOff x="3443800" y="319856"/>
              <a:chExt cx="8398859" cy="6187479"/>
            </a:xfrm>
          </p:grpSpPr>
          <p:sp>
            <p:nvSpPr>
              <p:cNvPr id="15" name="Rectangle: Rounded Corners 6">
                <a:extLst>
                  <a:ext uri="{FF2B5EF4-FFF2-40B4-BE49-F238E27FC236}">
                    <a16:creationId xmlns:a16="http://schemas.microsoft.com/office/drawing/2014/main" id="{7EC0C86B-7AEA-F536-C68F-A91D41432082}"/>
                  </a:ext>
                </a:extLst>
              </p:cNvPr>
              <p:cNvSpPr/>
              <p:nvPr/>
            </p:nvSpPr>
            <p:spPr bwMode="auto">
              <a:xfrm>
                <a:off x="3443800" y="319856"/>
                <a:ext cx="6441678" cy="6187479"/>
              </a:xfrm>
              <a:prstGeom prst="roundRect">
                <a:avLst>
                  <a:gd name="adj" fmla="val 2732"/>
                </a:avLst>
              </a:prstGeom>
              <a:solidFill>
                <a:schemeClr val="bg1">
                  <a:lumMod val="95000"/>
                  <a:alpha val="38000"/>
                </a:schemeClr>
              </a:solid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16" name="Straight Arrow Connector 7">
                <a:extLst>
                  <a:ext uri="{FF2B5EF4-FFF2-40B4-BE49-F238E27FC236}">
                    <a16:creationId xmlns:a16="http://schemas.microsoft.com/office/drawing/2014/main" id="{7C2FE5C8-45CE-75F7-16B2-F39DAE7813CF}"/>
                  </a:ext>
                </a:extLst>
              </p:cNvPr>
              <p:cNvCxnSpPr>
                <a:cxnSpLocks/>
              </p:cNvCxnSpPr>
              <p:nvPr/>
            </p:nvCxnSpPr>
            <p:spPr>
              <a:xfrm>
                <a:off x="5635174" y="2018264"/>
                <a:ext cx="412939"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8">
                <a:extLst>
                  <a:ext uri="{FF2B5EF4-FFF2-40B4-BE49-F238E27FC236}">
                    <a16:creationId xmlns:a16="http://schemas.microsoft.com/office/drawing/2014/main" id="{42EBA3BB-8EA3-A938-8BF8-6A209BA86CEC}"/>
                  </a:ext>
                </a:extLst>
              </p:cNvPr>
              <p:cNvCxnSpPr>
                <a:cxnSpLocks/>
              </p:cNvCxnSpPr>
              <p:nvPr/>
            </p:nvCxnSpPr>
            <p:spPr>
              <a:xfrm>
                <a:off x="5620568" y="3378658"/>
                <a:ext cx="412939"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9">
                <a:extLst>
                  <a:ext uri="{FF2B5EF4-FFF2-40B4-BE49-F238E27FC236}">
                    <a16:creationId xmlns:a16="http://schemas.microsoft.com/office/drawing/2014/main" id="{00C3DF0F-D8BD-E3C8-0617-316536479640}"/>
                  </a:ext>
                </a:extLst>
              </p:cNvPr>
              <p:cNvCxnSpPr>
                <a:cxnSpLocks/>
              </p:cNvCxnSpPr>
              <p:nvPr/>
            </p:nvCxnSpPr>
            <p:spPr>
              <a:xfrm>
                <a:off x="4707096" y="5436546"/>
                <a:ext cx="0" cy="401341"/>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0">
                <a:extLst>
                  <a:ext uri="{FF2B5EF4-FFF2-40B4-BE49-F238E27FC236}">
                    <a16:creationId xmlns:a16="http://schemas.microsoft.com/office/drawing/2014/main" id="{455873E0-DBC7-0B03-5BBB-48783A425B3E}"/>
                  </a:ext>
                </a:extLst>
              </p:cNvPr>
              <p:cNvCxnSpPr>
                <a:cxnSpLocks/>
              </p:cNvCxnSpPr>
              <p:nvPr/>
            </p:nvCxnSpPr>
            <p:spPr>
              <a:xfrm>
                <a:off x="4707096" y="1017322"/>
                <a:ext cx="0" cy="35676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1">
                <a:extLst>
                  <a:ext uri="{FF2B5EF4-FFF2-40B4-BE49-F238E27FC236}">
                    <a16:creationId xmlns:a16="http://schemas.microsoft.com/office/drawing/2014/main" id="{6B09DE8B-909D-32D6-0E4B-7C342C444E5F}"/>
                  </a:ext>
                </a:extLst>
              </p:cNvPr>
              <p:cNvCxnSpPr>
                <a:cxnSpLocks/>
              </p:cNvCxnSpPr>
              <p:nvPr/>
            </p:nvCxnSpPr>
            <p:spPr>
              <a:xfrm>
                <a:off x="5644973" y="4868659"/>
                <a:ext cx="412939"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2">
                <a:extLst>
                  <a:ext uri="{FF2B5EF4-FFF2-40B4-BE49-F238E27FC236}">
                    <a16:creationId xmlns:a16="http://schemas.microsoft.com/office/drawing/2014/main" id="{116093B7-4122-41EC-04E6-770CD8CBED0D}"/>
                  </a:ext>
                </a:extLst>
              </p:cNvPr>
              <p:cNvCxnSpPr>
                <a:cxnSpLocks/>
              </p:cNvCxnSpPr>
              <p:nvPr/>
            </p:nvCxnSpPr>
            <p:spPr>
              <a:xfrm>
                <a:off x="7699448" y="5462386"/>
                <a:ext cx="0" cy="401341"/>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6">
                <a:extLst>
                  <a:ext uri="{FF2B5EF4-FFF2-40B4-BE49-F238E27FC236}">
                    <a16:creationId xmlns:a16="http://schemas.microsoft.com/office/drawing/2014/main" id="{F1A9028E-F8DC-97A0-8528-845B16C11150}"/>
                  </a:ext>
                </a:extLst>
              </p:cNvPr>
              <p:cNvCxnSpPr>
                <a:cxnSpLocks/>
                <a:stCxn id="23" idx="1"/>
                <a:endCxn id="10" idx="3"/>
              </p:cNvCxnSpPr>
              <p:nvPr/>
            </p:nvCxnSpPr>
            <p:spPr>
              <a:xfrm flipH="1">
                <a:off x="9547794" y="3490980"/>
                <a:ext cx="490386" cy="3876"/>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Rounded Corners 5">
                <a:extLst>
                  <a:ext uri="{FF2B5EF4-FFF2-40B4-BE49-F238E27FC236}">
                    <a16:creationId xmlns:a16="http://schemas.microsoft.com/office/drawing/2014/main" id="{224511A3-6193-A4C6-E3AA-464629DCFA2B}"/>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4" name="Rectangle: Rounded Corners 17">
                <a:extLst>
                  <a:ext uri="{FF2B5EF4-FFF2-40B4-BE49-F238E27FC236}">
                    <a16:creationId xmlns:a16="http://schemas.microsoft.com/office/drawing/2014/main" id="{64E0C938-5ECA-5167-66F1-076B85793992}"/>
                  </a:ext>
                </a:extLst>
              </p:cNvPr>
              <p:cNvSpPr/>
              <p:nvPr/>
            </p:nvSpPr>
            <p:spPr bwMode="auto">
              <a:xfrm>
                <a:off x="10398709" y="2088940"/>
                <a:ext cx="1090690" cy="895375"/>
              </a:xfrm>
              <a:prstGeom prst="roundRect">
                <a:avLst>
                  <a:gd name="adj" fmla="val 7222"/>
                </a:avLst>
              </a:prstGeom>
              <a:solidFill>
                <a:schemeClr val="bg1">
                  <a:lumMod val="95000"/>
                  <a:alpha val="38000"/>
                </a:schemeClr>
              </a:solidFill>
              <a:ln w="127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Semibold"/>
                  <a:ea typeface="+mn-ea"/>
                  <a:cs typeface="+mn-cs"/>
                </a:endParaRPr>
              </a:p>
            </p:txBody>
          </p:sp>
          <p:sp>
            <p:nvSpPr>
              <p:cNvPr id="25" name="Rectangle: Rounded Corners 18">
                <a:extLst>
                  <a:ext uri="{FF2B5EF4-FFF2-40B4-BE49-F238E27FC236}">
                    <a16:creationId xmlns:a16="http://schemas.microsoft.com/office/drawing/2014/main" id="{4A494B4D-8835-BC06-2615-5790BF58EBD0}"/>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6" name="Rectangle: Rounded Corners 19">
                <a:extLst>
                  <a:ext uri="{FF2B5EF4-FFF2-40B4-BE49-F238E27FC236}">
                    <a16:creationId xmlns:a16="http://schemas.microsoft.com/office/drawing/2014/main" id="{378AB8C6-9CDB-7E97-8B37-6B649DBAB7BB}"/>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7" name="Rectangle: Rounded Corners 20">
                <a:extLst>
                  <a:ext uri="{FF2B5EF4-FFF2-40B4-BE49-F238E27FC236}">
                    <a16:creationId xmlns:a16="http://schemas.microsoft.com/office/drawing/2014/main" id="{0C331E4B-756E-283F-A52D-B038C5F32512}"/>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6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28" name="Rectangle: Rounded Corners 21">
                <a:extLst>
                  <a:ext uri="{FF2B5EF4-FFF2-40B4-BE49-F238E27FC236}">
                    <a16:creationId xmlns:a16="http://schemas.microsoft.com/office/drawing/2014/main" id="{CE11B063-D2A5-CA9E-A1C9-521379F37E5F}"/>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1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29" name="Rectangle: Rounded Corners 22">
                <a:extLst>
                  <a:ext uri="{FF2B5EF4-FFF2-40B4-BE49-F238E27FC236}">
                    <a16:creationId xmlns:a16="http://schemas.microsoft.com/office/drawing/2014/main" id="{1AC2ECA1-4251-A1AF-15E9-063AB9E64D1C}"/>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1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30" name="Rectangle: Rounded Corners 23">
                <a:extLst>
                  <a:ext uri="{FF2B5EF4-FFF2-40B4-BE49-F238E27FC236}">
                    <a16:creationId xmlns:a16="http://schemas.microsoft.com/office/drawing/2014/main" id="{797EAADE-7C2A-350D-79DF-5A616DDF4C75}"/>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1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31" name="Rectangle: Rounded Corners 49">
                <a:extLst>
                  <a:ext uri="{FF2B5EF4-FFF2-40B4-BE49-F238E27FC236}">
                    <a16:creationId xmlns:a16="http://schemas.microsoft.com/office/drawing/2014/main" id="{22BE15B6-AEF6-CFA2-31CE-588A326912AF}"/>
                  </a:ext>
                </a:extLst>
              </p:cNvPr>
              <p:cNvSpPr/>
              <p:nvPr/>
            </p:nvSpPr>
            <p:spPr bwMode="auto">
              <a:xfrm>
                <a:off x="10395074" y="3250169"/>
                <a:ext cx="1090690" cy="895375"/>
              </a:xfrm>
              <a:prstGeom prst="roundRect">
                <a:avLst>
                  <a:gd name="adj" fmla="val 7222"/>
                </a:avLst>
              </a:prstGeom>
              <a:solidFill>
                <a:schemeClr val="bg1">
                  <a:lumMod val="95000"/>
                  <a:alpha val="38000"/>
                </a:schemeClr>
              </a:solidFill>
              <a:ln w="127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Semibold"/>
                  <a:ea typeface="+mn-ea"/>
                  <a:cs typeface="+mn-cs"/>
                </a:endParaRPr>
              </a:p>
            </p:txBody>
          </p:sp>
          <p:sp>
            <p:nvSpPr>
              <p:cNvPr id="32" name="Rectangle: Rounded Corners 50">
                <a:extLst>
                  <a:ext uri="{FF2B5EF4-FFF2-40B4-BE49-F238E27FC236}">
                    <a16:creationId xmlns:a16="http://schemas.microsoft.com/office/drawing/2014/main" id="{0A725174-30C0-40CC-5B0A-E4E9257D7CF3}"/>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3" name="Rectangle: Rounded Corners 51">
                <a:extLst>
                  <a:ext uri="{FF2B5EF4-FFF2-40B4-BE49-F238E27FC236}">
                    <a16:creationId xmlns:a16="http://schemas.microsoft.com/office/drawing/2014/main" id="{003CA0B5-24B3-03B1-2E1A-1C847A899724}"/>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4" name="Rectangle: Rounded Corners 52">
                <a:extLst>
                  <a:ext uri="{FF2B5EF4-FFF2-40B4-BE49-F238E27FC236}">
                    <a16:creationId xmlns:a16="http://schemas.microsoft.com/office/drawing/2014/main" id="{CAEC56B2-FF21-1909-8513-D2A68FED5F39}"/>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6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Rounded Corners 53">
                <a:extLst>
                  <a:ext uri="{FF2B5EF4-FFF2-40B4-BE49-F238E27FC236}">
                    <a16:creationId xmlns:a16="http://schemas.microsoft.com/office/drawing/2014/main" id="{D3987A28-CA53-FA50-730F-BE37CD628222}"/>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1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36" name="Rectangle: Rounded Corners 54">
                <a:extLst>
                  <a:ext uri="{FF2B5EF4-FFF2-40B4-BE49-F238E27FC236}">
                    <a16:creationId xmlns:a16="http://schemas.microsoft.com/office/drawing/2014/main" id="{BCB5F038-D416-D238-E854-2B137EEAF70A}"/>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1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37" name="Rectangle: Rounded Corners 55">
                <a:extLst>
                  <a:ext uri="{FF2B5EF4-FFF2-40B4-BE49-F238E27FC236}">
                    <a16:creationId xmlns:a16="http://schemas.microsoft.com/office/drawing/2014/main" id="{FFAFB701-3B22-C657-3BDA-EE467F19BDB8}"/>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1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38" name="Rectangle: Rounded Corners 57">
                <a:extLst>
                  <a:ext uri="{FF2B5EF4-FFF2-40B4-BE49-F238E27FC236}">
                    <a16:creationId xmlns:a16="http://schemas.microsoft.com/office/drawing/2014/main" id="{89C88127-E6A5-1B9E-F3F2-022A8989ED51}"/>
                  </a:ext>
                </a:extLst>
              </p:cNvPr>
              <p:cNvSpPr/>
              <p:nvPr/>
            </p:nvSpPr>
            <p:spPr bwMode="auto">
              <a:xfrm>
                <a:off x="10395074" y="4411399"/>
                <a:ext cx="1090690" cy="895375"/>
              </a:xfrm>
              <a:prstGeom prst="roundRect">
                <a:avLst>
                  <a:gd name="adj" fmla="val 7222"/>
                </a:avLst>
              </a:prstGeom>
              <a:solidFill>
                <a:schemeClr val="bg1">
                  <a:lumMod val="95000"/>
                  <a:alpha val="38000"/>
                </a:schemeClr>
              </a:solidFill>
              <a:ln w="12700"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solidFill>
                    <a:srgbClr val="000000"/>
                  </a:solidFill>
                  <a:effectLst/>
                  <a:uLnTx/>
                  <a:uFillTx/>
                  <a:latin typeface="Segoe UI Semibold"/>
                  <a:ea typeface="+mn-ea"/>
                  <a:cs typeface="+mn-cs"/>
                </a:endParaRPr>
              </a:p>
            </p:txBody>
          </p:sp>
          <p:sp>
            <p:nvSpPr>
              <p:cNvPr id="39" name="Rectangle: Rounded Corners 58">
                <a:extLst>
                  <a:ext uri="{FF2B5EF4-FFF2-40B4-BE49-F238E27FC236}">
                    <a16:creationId xmlns:a16="http://schemas.microsoft.com/office/drawing/2014/main" id="{39EC8EC5-98E4-35EA-4938-49C55141C0FE}"/>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0" name="Rectangle: Rounded Corners 59">
                <a:extLst>
                  <a:ext uri="{FF2B5EF4-FFF2-40B4-BE49-F238E27FC236}">
                    <a16:creationId xmlns:a16="http://schemas.microsoft.com/office/drawing/2014/main" id="{85F30E29-A616-DEC5-2C08-BA5D849886A1}"/>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1" name="Rectangle: Rounded Corners 60">
                <a:extLst>
                  <a:ext uri="{FF2B5EF4-FFF2-40B4-BE49-F238E27FC236}">
                    <a16:creationId xmlns:a16="http://schemas.microsoft.com/office/drawing/2014/main" id="{4338AF0A-890E-2479-42AB-48AEC1308979}"/>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6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42" name="Rectangle: Rounded Corners 61">
                <a:extLst>
                  <a:ext uri="{FF2B5EF4-FFF2-40B4-BE49-F238E27FC236}">
                    <a16:creationId xmlns:a16="http://schemas.microsoft.com/office/drawing/2014/main" id="{640EC949-99E3-6106-C072-F613FD353D1A}"/>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1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43" name="Rectangle: Rounded Corners 62">
                <a:extLst>
                  <a:ext uri="{FF2B5EF4-FFF2-40B4-BE49-F238E27FC236}">
                    <a16:creationId xmlns:a16="http://schemas.microsoft.com/office/drawing/2014/main" id="{889D1D3E-A115-D8EB-16ED-B8B60952865C}"/>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1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44" name="Rectangle: Rounded Corners 63">
                <a:extLst>
                  <a:ext uri="{FF2B5EF4-FFF2-40B4-BE49-F238E27FC236}">
                    <a16:creationId xmlns:a16="http://schemas.microsoft.com/office/drawing/2014/main" id="{B6096CBE-A4CA-69FE-20C2-C980AA9B1272}"/>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1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7" name="Rectangle: Rounded Corners 38">
              <a:extLst>
                <a:ext uri="{FF2B5EF4-FFF2-40B4-BE49-F238E27FC236}">
                  <a16:creationId xmlns:a16="http://schemas.microsoft.com/office/drawing/2014/main" id="{77BE9372-427E-AF3A-8096-7546D2255EBA}"/>
                </a:ext>
              </a:extLst>
            </p:cNvPr>
            <p:cNvSpPr/>
            <p:nvPr/>
          </p:nvSpPr>
          <p:spPr>
            <a:xfrm>
              <a:off x="3817862" y="552291"/>
              <a:ext cx="5721784" cy="476606"/>
            </a:xfrm>
            <a:prstGeom prst="roundRect">
              <a:avLst/>
            </a:prstGeom>
            <a:solidFill>
              <a:srgbClr val="F3F7F9"/>
            </a:solidFill>
            <a:ln w="6350">
              <a:solidFill>
                <a:srgbClr val="0074CC"/>
              </a:solidFill>
              <a:headEnd type="none" w="med" len="med"/>
              <a:tailEnd type="none" w="med" len="med"/>
            </a:ln>
            <a:effectLst>
              <a:glow rad="114300">
                <a:schemeClr val="bg2">
                  <a:lumMod val="40000"/>
                  <a:lumOff val="60000"/>
                  <a:alpha val="4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User experience </a:t>
              </a:r>
              <a:r>
                <a:rPr kumimoji="0" lang="en-US" sz="1400" b="0" i="0" u="none" strike="noStrike" kern="1200" cap="none" spc="0" normalizeH="0" baseline="0" noProof="0">
                  <a:ln>
                    <a:noFill/>
                  </a:ln>
                  <a:solidFill>
                    <a:srgbClr val="000000"/>
                  </a:solidFill>
                  <a:effectLst/>
                  <a:uLnTx/>
                  <a:uFillTx/>
                  <a:latin typeface="Segoe UI"/>
                  <a:ea typeface="+mn-ea"/>
                  <a:cs typeface="Segoe UI" pitchFamily="34" charset="0"/>
                </a:rPr>
                <a:t>(optional)</a:t>
              </a:r>
            </a:p>
          </p:txBody>
        </p:sp>
        <p:sp>
          <p:nvSpPr>
            <p:cNvPr id="8" name="Rectangle: Rounded Corners 42">
              <a:extLst>
                <a:ext uri="{FF2B5EF4-FFF2-40B4-BE49-F238E27FC236}">
                  <a16:creationId xmlns:a16="http://schemas.microsoft.com/office/drawing/2014/main" id="{E485BDA2-107E-D3D3-6B23-76ECE744E4DD}"/>
                </a:ext>
              </a:extLst>
            </p:cNvPr>
            <p:cNvSpPr/>
            <p:nvPr/>
          </p:nvSpPr>
          <p:spPr>
            <a:xfrm>
              <a:off x="3817862" y="1322430"/>
              <a:ext cx="1804479" cy="4109440"/>
            </a:xfrm>
            <a:prstGeom prst="roundRect">
              <a:avLst>
                <a:gd name="adj" fmla="val 8328"/>
              </a:avLst>
            </a:prstGeom>
            <a:solidFill>
              <a:srgbClr val="F3F7F9"/>
            </a:solidFill>
            <a:ln w="6350">
              <a:solidFill>
                <a:srgbClr val="0074CC"/>
              </a:solidFill>
              <a:headEnd type="none" w="med" len="med"/>
              <a:tailEnd type="none" w="med" len="med"/>
            </a:ln>
            <a:effectLst>
              <a:glow rad="114300">
                <a:schemeClr val="bg2">
                  <a:lumMod val="40000"/>
                  <a:lumOff val="60000"/>
                  <a:alpha val="4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Orchestrator</a:t>
              </a:r>
            </a:p>
          </p:txBody>
        </p:sp>
        <p:sp>
          <p:nvSpPr>
            <p:cNvPr id="9" name="Rectangle: Rounded Corners 39">
              <a:extLst>
                <a:ext uri="{FF2B5EF4-FFF2-40B4-BE49-F238E27FC236}">
                  <a16:creationId xmlns:a16="http://schemas.microsoft.com/office/drawing/2014/main" id="{DA206D9D-B8E7-5876-33C2-6227B33859DD}"/>
                </a:ext>
              </a:extLst>
            </p:cNvPr>
            <p:cNvSpPr/>
            <p:nvPr/>
          </p:nvSpPr>
          <p:spPr>
            <a:xfrm>
              <a:off x="6048113" y="1358130"/>
              <a:ext cx="3496382" cy="1376695"/>
            </a:xfrm>
            <a:prstGeom prst="roundRect">
              <a:avLst>
                <a:gd name="adj" fmla="val 10024"/>
              </a:avLst>
            </a:prstGeom>
            <a:solidFill>
              <a:srgbClr val="F8F8FC"/>
            </a:solidFill>
            <a:ln w="6350" cap="rnd">
              <a:solidFill>
                <a:srgbClr val="595CCD"/>
              </a:solidFill>
              <a:prstDash val="solid"/>
              <a:headEnd type="none" w="med" len="med"/>
              <a:tailEnd type="none" w="med" len="med"/>
            </a:ln>
            <a:effectLst>
              <a:glow rad="114300">
                <a:srgbClr val="C5B4E3">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bold"/>
                </a:rPr>
                <a:t>Knowledge </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1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Grounding and memory</a:t>
              </a:r>
            </a:p>
          </p:txBody>
        </p:sp>
        <p:sp>
          <p:nvSpPr>
            <p:cNvPr id="10" name="Rectangle: Rounded Corners 40">
              <a:extLst>
                <a:ext uri="{FF2B5EF4-FFF2-40B4-BE49-F238E27FC236}">
                  <a16:creationId xmlns:a16="http://schemas.microsoft.com/office/drawing/2014/main" id="{74887C32-FC53-CDEA-2B18-7E7DF04AECB3}"/>
                </a:ext>
              </a:extLst>
            </p:cNvPr>
            <p:cNvSpPr/>
            <p:nvPr/>
          </p:nvSpPr>
          <p:spPr>
            <a:xfrm>
              <a:off x="6057912" y="2903339"/>
              <a:ext cx="3489882" cy="1183034"/>
            </a:xfrm>
            <a:prstGeom prst="roundRect">
              <a:avLst>
                <a:gd name="adj" fmla="val 6799"/>
              </a:avLst>
            </a:prstGeom>
            <a:solidFill>
              <a:srgbClr val="F8F8FC"/>
            </a:solidFill>
            <a:ln w="6350" cap="rnd">
              <a:solidFill>
                <a:srgbClr val="595CCD"/>
              </a:solidFill>
              <a:prstDash val="solid"/>
              <a:headEnd type="none" w="med" len="med"/>
              <a:tailEnd type="none" w="med" len="med"/>
            </a:ln>
            <a:effectLst>
              <a:glow rad="114300">
                <a:srgbClr val="C5B4E3">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bold"/>
                </a:rPr>
                <a:t>Skills</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1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Actions, triggers, workflows</a:t>
              </a:r>
            </a:p>
          </p:txBody>
        </p:sp>
        <p:sp>
          <p:nvSpPr>
            <p:cNvPr id="11" name="Rectangle: Rounded Corners 41">
              <a:extLst>
                <a:ext uri="{FF2B5EF4-FFF2-40B4-BE49-F238E27FC236}">
                  <a16:creationId xmlns:a16="http://schemas.microsoft.com/office/drawing/2014/main" id="{A5E30714-227D-EA56-A6FA-3261837D4D84}"/>
                </a:ext>
              </a:extLst>
            </p:cNvPr>
            <p:cNvSpPr/>
            <p:nvPr/>
          </p:nvSpPr>
          <p:spPr>
            <a:xfrm>
              <a:off x="6057912" y="4273178"/>
              <a:ext cx="3489882" cy="1183034"/>
            </a:xfrm>
            <a:prstGeom prst="roundRect">
              <a:avLst>
                <a:gd name="adj" fmla="val 6799"/>
              </a:avLst>
            </a:prstGeom>
            <a:solidFill>
              <a:srgbClr val="F8F8FC"/>
            </a:solidFill>
            <a:ln w="6350" cap="rnd">
              <a:solidFill>
                <a:srgbClr val="595CCD"/>
              </a:solidFill>
              <a:prstDash val="solid"/>
              <a:headEnd type="none" w="med" len="med"/>
              <a:tailEnd type="none" w="med" len="med"/>
            </a:ln>
            <a:effectLst>
              <a:glow rad="114300">
                <a:srgbClr val="C5B4E3">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Semibold"/>
                </a:rPr>
                <a:t>Autonomy</a:t>
              </a:r>
            </a:p>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100" b="0" i="0" u="none" strike="noStrike" kern="1200" cap="none" spc="0" normalizeH="0" baseline="0" noProof="0">
                  <a:ln w="3175">
                    <a:noFill/>
                  </a:ln>
                  <a:solidFill>
                    <a:srgbClr val="000000"/>
                  </a:solidFill>
                  <a:effectLst/>
                  <a:uLnTx/>
                  <a:uFillTx/>
                  <a:latin typeface="Segoe UI" panose="020B0502040204020203" pitchFamily="34" charset="0"/>
                  <a:ea typeface="+mn-ea"/>
                  <a:cs typeface="Segoe UI" panose="020B0502040204020203" pitchFamily="34" charset="0"/>
                </a:rPr>
                <a:t>Planning, exceptions, self-learning</a:t>
              </a:r>
            </a:p>
          </p:txBody>
        </p:sp>
        <p:sp>
          <p:nvSpPr>
            <p:cNvPr id="12" name="Rectangle: Rounded Corners 43">
              <a:extLst>
                <a:ext uri="{FF2B5EF4-FFF2-40B4-BE49-F238E27FC236}">
                  <a16:creationId xmlns:a16="http://schemas.microsoft.com/office/drawing/2014/main" id="{43C5B7C4-A25C-3F50-7614-219FF3108A1B}"/>
                </a:ext>
              </a:extLst>
            </p:cNvPr>
            <p:cNvSpPr/>
            <p:nvPr/>
          </p:nvSpPr>
          <p:spPr>
            <a:xfrm>
              <a:off x="3817862" y="5865047"/>
              <a:ext cx="5762138" cy="457201"/>
            </a:xfrm>
            <a:prstGeom prst="roundRect">
              <a:avLst/>
            </a:prstGeom>
            <a:solidFill>
              <a:srgbClr val="F3F7F9"/>
            </a:solidFill>
            <a:ln w="6350">
              <a:solidFill>
                <a:srgbClr val="0074CC"/>
              </a:solidFill>
              <a:headEnd type="none" w="med" len="med"/>
              <a:tailEnd type="none" w="med" len="med"/>
            </a:ln>
            <a:effectLst>
              <a:glow rad="114300">
                <a:schemeClr val="bg2">
                  <a:lumMod val="40000"/>
                  <a:lumOff val="60000"/>
                  <a:alpha val="40000"/>
                </a:schemeClr>
              </a:glow>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Foundation models</a:t>
              </a:r>
            </a:p>
          </p:txBody>
        </p:sp>
        <p:sp>
          <p:nvSpPr>
            <p:cNvPr id="13" name="TextBox 44">
              <a:extLst>
                <a:ext uri="{FF2B5EF4-FFF2-40B4-BE49-F238E27FC236}">
                  <a16:creationId xmlns:a16="http://schemas.microsoft.com/office/drawing/2014/main" id="{0FEFE9ED-BBBF-0EC0-1A5C-CCCBFFA47EE8}"/>
                </a:ext>
              </a:extLst>
            </p:cNvPr>
            <p:cNvSpPr txBox="1"/>
            <p:nvPr/>
          </p:nvSpPr>
          <p:spPr>
            <a:xfrm>
              <a:off x="10130691" y="1596842"/>
              <a:ext cx="1619456" cy="333021"/>
            </a:xfrm>
            <a:prstGeom prst="rect">
              <a:avLst/>
            </a:prstGeom>
            <a:noFill/>
          </p:spPr>
          <p:txBody>
            <a:bodyPr wrap="square">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200"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Agents</a:t>
              </a:r>
            </a:p>
          </p:txBody>
        </p:sp>
      </p:grpSp>
    </p:spTree>
    <p:extLst>
      <p:ext uri="{BB962C8B-B14F-4D97-AF65-F5344CB8AC3E}">
        <p14:creationId xmlns:p14="http://schemas.microsoft.com/office/powerpoint/2010/main" val="34165734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7029548-CB88-54FD-6BF4-BEEA7DEE9BCA}"/>
              </a:ext>
            </a:extLst>
          </p:cNvPr>
          <p:cNvSpPr>
            <a:spLocks noGrp="1"/>
          </p:cNvSpPr>
          <p:nvPr>
            <p:ph type="title"/>
          </p:nvPr>
        </p:nvSpPr>
        <p:spPr>
          <a:xfrm>
            <a:off x="588263" y="457200"/>
            <a:ext cx="11018520" cy="492443"/>
          </a:xfrm>
        </p:spPr>
        <p:txBody>
          <a:bodyPr/>
          <a:lstStyle/>
          <a:p>
            <a:r>
              <a:rPr lang="en-US" spc="-19" dirty="0">
                <a:gradFill flip="none" rotWithShape="1">
                  <a:gsLst>
                    <a:gs pos="32000">
                      <a:srgbClr val="C03BC4"/>
                    </a:gs>
                    <a:gs pos="0">
                      <a:srgbClr val="D33244"/>
                    </a:gs>
                    <a:gs pos="100000">
                      <a:srgbClr val="297071"/>
                    </a:gs>
                    <a:gs pos="68000">
                      <a:srgbClr val="0078D4"/>
                    </a:gs>
                  </a:gsLst>
                  <a:path path="circle">
                    <a:fillToRect l="100000" t="100000"/>
                  </a:path>
                  <a:tileRect r="-100000" b="-100000"/>
                </a:gradFill>
                <a:latin typeface="Segoe UI Semibold"/>
              </a:rPr>
              <a:t>Copilot agents </a:t>
            </a:r>
            <a:r>
              <a:rPr lang="en-US" dirty="0"/>
              <a:t>positioning</a:t>
            </a:r>
          </a:p>
        </p:txBody>
      </p:sp>
      <p:pic>
        <p:nvPicPr>
          <p:cNvPr id="5" name="Image 4" descr="Une image contenant texte, carte de visite, capture d’écran, Police&#10;&#10;Description générée automatiquement">
            <a:extLst>
              <a:ext uri="{FF2B5EF4-FFF2-40B4-BE49-F238E27FC236}">
                <a16:creationId xmlns:a16="http://schemas.microsoft.com/office/drawing/2014/main" id="{78FB827C-985A-EC3F-DE6A-04B4F41128A6}"/>
              </a:ext>
            </a:extLst>
          </p:cNvPr>
          <p:cNvPicPr>
            <a:picLocks noChangeAspect="1"/>
          </p:cNvPicPr>
          <p:nvPr/>
        </p:nvPicPr>
        <p:blipFill>
          <a:blip r:embed="rId3">
            <a:extLst>
              <a:ext uri="{28A0092B-C50C-407E-A947-70E740481C1C}">
                <a14:useLocalDpi xmlns:a14="http://schemas.microsoft.com/office/drawing/2010/main" val="0"/>
              </a:ext>
            </a:extLst>
          </a:blip>
          <a:srcRect l="1988" t="14667" b="17522"/>
          <a:stretch/>
        </p:blipFill>
        <p:spPr>
          <a:xfrm>
            <a:off x="1996440" y="2222562"/>
            <a:ext cx="8337368" cy="2783218"/>
          </a:xfrm>
          <a:prstGeom prst="rect">
            <a:avLst/>
          </a:prstGeom>
          <a:noFill/>
        </p:spPr>
      </p:pic>
    </p:spTree>
    <p:extLst>
      <p:ext uri="{BB962C8B-B14F-4D97-AF65-F5344CB8AC3E}">
        <p14:creationId xmlns:p14="http://schemas.microsoft.com/office/powerpoint/2010/main" val="6773267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3332A5-BC89-68E6-252A-6F66A571C5DD}"/>
              </a:ext>
            </a:extLst>
          </p:cNvPr>
          <p:cNvPicPr>
            <a:picLocks noChangeAspect="1"/>
          </p:cNvPicPr>
          <p:nvPr/>
        </p:nvPicPr>
        <p:blipFill>
          <a:blip r:embed="rId3"/>
          <a:stretch>
            <a:fillRect/>
          </a:stretch>
        </p:blipFill>
        <p:spPr>
          <a:xfrm>
            <a:off x="3370504" y="0"/>
            <a:ext cx="5450991" cy="6858000"/>
          </a:xfrm>
          <a:prstGeom prst="rect">
            <a:avLst/>
          </a:prstGeom>
        </p:spPr>
      </p:pic>
    </p:spTree>
    <p:extLst>
      <p:ext uri="{BB962C8B-B14F-4D97-AF65-F5344CB8AC3E}">
        <p14:creationId xmlns:p14="http://schemas.microsoft.com/office/powerpoint/2010/main" val="14092923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5FBAAE-9FE7-331D-D246-07BF4BDB1AA2}"/>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DD4EA268-F57B-2AA4-BF18-D05D20B6BD2C}"/>
              </a:ext>
            </a:extLst>
          </p:cNvPr>
          <p:cNvSpPr>
            <a:spLocks noGrp="1"/>
          </p:cNvSpPr>
          <p:nvPr>
            <p:ph type="title"/>
          </p:nvPr>
        </p:nvSpPr>
        <p:spPr/>
        <p:txBody>
          <a:bodyPr/>
          <a:lstStyle/>
          <a:p>
            <a:r>
              <a:rPr lang="fr-FR" noProof="0" dirty="0"/>
              <a:t>Spectrum of agents</a:t>
            </a:r>
            <a:endParaRPr lang="fr-FR" dirty="0"/>
          </a:p>
        </p:txBody>
      </p:sp>
      <p:grpSp>
        <p:nvGrpSpPr>
          <p:cNvPr id="6" name="Group 3">
            <a:extLst>
              <a:ext uri="{FF2B5EF4-FFF2-40B4-BE49-F238E27FC236}">
                <a16:creationId xmlns:a16="http://schemas.microsoft.com/office/drawing/2014/main" id="{5DC2C1B5-BA17-8B9C-0303-958D55D16D7B}"/>
              </a:ext>
              <a:ext uri="{C183D7F6-B498-43B3-948B-1728B52AA6E4}">
                <adec:decorative xmlns:adec="http://schemas.microsoft.com/office/drawing/2017/decorative" val="1"/>
              </a:ext>
            </a:extLst>
          </p:cNvPr>
          <p:cNvGrpSpPr/>
          <p:nvPr/>
        </p:nvGrpSpPr>
        <p:grpSpPr>
          <a:xfrm>
            <a:off x="544341" y="2008225"/>
            <a:ext cx="11049399" cy="3422295"/>
            <a:chOff x="575220" y="1632305"/>
            <a:chExt cx="11049399" cy="3422295"/>
          </a:xfrm>
        </p:grpSpPr>
        <p:sp>
          <p:nvSpPr>
            <p:cNvPr id="8" name="Rectangle 7">
              <a:extLst>
                <a:ext uri="{FF2B5EF4-FFF2-40B4-BE49-F238E27FC236}">
                  <a16:creationId xmlns:a16="http://schemas.microsoft.com/office/drawing/2014/main" id="{A492AE96-532F-62C9-C464-87A76D6C05F5}"/>
                </a:ext>
              </a:extLst>
            </p:cNvPr>
            <p:cNvSpPr/>
            <p:nvPr/>
          </p:nvSpPr>
          <p:spPr bwMode="auto">
            <a:xfrm>
              <a:off x="7770536" y="1632305"/>
              <a:ext cx="2307010" cy="1059821"/>
            </a:xfrm>
            <a:prstGeom prst="rect">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9" name="Rectangle 68">
              <a:extLst>
                <a:ext uri="{FF2B5EF4-FFF2-40B4-BE49-F238E27FC236}">
                  <a16:creationId xmlns:a16="http://schemas.microsoft.com/office/drawing/2014/main" id="{E7B28B4A-72C7-7651-CB24-7504DCD4CD64}"/>
                </a:ext>
              </a:extLst>
            </p:cNvPr>
            <p:cNvSpPr/>
            <p:nvPr/>
          </p:nvSpPr>
          <p:spPr bwMode="auto">
            <a:xfrm>
              <a:off x="4941790" y="1871622"/>
              <a:ext cx="2308421" cy="903598"/>
            </a:xfrm>
            <a:prstGeom prst="rect">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0C82745B-F422-17A4-026E-06B6507342CB}"/>
                </a:ext>
              </a:extLst>
            </p:cNvPr>
            <p:cNvSpPr/>
            <p:nvPr/>
          </p:nvSpPr>
          <p:spPr bwMode="auto">
            <a:xfrm>
              <a:off x="2112320" y="2137322"/>
              <a:ext cx="2308421" cy="844807"/>
            </a:xfrm>
            <a:prstGeom prst="rect">
              <a:avLst/>
            </a:prstGeom>
            <a:solidFill>
              <a:srgbClr val="F2CAE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1" name="Rectangle: Rounded Corners 7">
              <a:extLst>
                <a:ext uri="{FF2B5EF4-FFF2-40B4-BE49-F238E27FC236}">
                  <a16:creationId xmlns:a16="http://schemas.microsoft.com/office/drawing/2014/main" id="{39F268E1-8889-0A87-3236-7F2868A8AE43}"/>
                </a:ext>
              </a:extLst>
            </p:cNvPr>
            <p:cNvSpPr/>
            <p:nvPr/>
          </p:nvSpPr>
          <p:spPr bwMode="auto">
            <a:xfrm>
              <a:off x="2112320" y="2692127"/>
              <a:ext cx="2308421" cy="2362473"/>
            </a:xfrm>
            <a:prstGeom prst="roundRect">
              <a:avLst>
                <a:gd name="adj" fmla="val 9338"/>
              </a:avLst>
            </a:prstGeom>
            <a:solidFill>
              <a:srgbClr val="F5D7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2" name="Rectangle: Rounded Corners 8">
              <a:extLst>
                <a:ext uri="{FF2B5EF4-FFF2-40B4-BE49-F238E27FC236}">
                  <a16:creationId xmlns:a16="http://schemas.microsoft.com/office/drawing/2014/main" id="{D873241A-F78F-E420-A20E-102579B64500}"/>
                </a:ext>
              </a:extLst>
            </p:cNvPr>
            <p:cNvSpPr/>
            <p:nvPr/>
          </p:nvSpPr>
          <p:spPr bwMode="auto">
            <a:xfrm>
              <a:off x="7772670" y="2692127"/>
              <a:ext cx="2307010" cy="2362473"/>
            </a:xfrm>
            <a:prstGeom prst="roundRect">
              <a:avLst>
                <a:gd name="adj" fmla="val 9338"/>
              </a:avLst>
            </a:prstGeom>
            <a:solidFill>
              <a:srgbClr val="D1EA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Rectangle: Rounded Corners 9">
              <a:extLst>
                <a:ext uri="{FF2B5EF4-FFF2-40B4-BE49-F238E27FC236}">
                  <a16:creationId xmlns:a16="http://schemas.microsoft.com/office/drawing/2014/main" id="{6646D40F-3D42-FB41-7402-25BCFA302B27}"/>
                </a:ext>
              </a:extLst>
            </p:cNvPr>
            <p:cNvSpPr/>
            <p:nvPr/>
          </p:nvSpPr>
          <p:spPr bwMode="auto">
            <a:xfrm>
              <a:off x="4941790" y="2692127"/>
              <a:ext cx="2308421" cy="2362473"/>
            </a:xfrm>
            <a:prstGeom prst="roundRect">
              <a:avLst>
                <a:gd name="adj" fmla="val 9338"/>
              </a:avLst>
            </a:prstGeom>
            <a:solidFill>
              <a:srgbClr val="D3D3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4" name="Rectangle: Rounded Corners 10">
              <a:extLst>
                <a:ext uri="{FF2B5EF4-FFF2-40B4-BE49-F238E27FC236}">
                  <a16:creationId xmlns:a16="http://schemas.microsoft.com/office/drawing/2014/main" id="{7BC3C365-0278-FAD8-6542-59BC00DFBF49}"/>
                </a:ext>
              </a:extLst>
            </p:cNvPr>
            <p:cNvSpPr/>
            <p:nvPr/>
          </p:nvSpPr>
          <p:spPr bwMode="auto">
            <a:xfrm>
              <a:off x="575220" y="2509518"/>
              <a:ext cx="11049399"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mn-cs"/>
              </a:endParaRPr>
            </a:p>
          </p:txBody>
        </p:sp>
        <p:grpSp>
          <p:nvGrpSpPr>
            <p:cNvPr id="75" name="Group 11">
              <a:extLst>
                <a:ext uri="{FF2B5EF4-FFF2-40B4-BE49-F238E27FC236}">
                  <a16:creationId xmlns:a16="http://schemas.microsoft.com/office/drawing/2014/main" id="{B0C37CF4-4756-3A09-DC8D-672D8FC179D9}"/>
                </a:ext>
              </a:extLst>
            </p:cNvPr>
            <p:cNvGrpSpPr/>
            <p:nvPr/>
          </p:nvGrpSpPr>
          <p:grpSpPr>
            <a:xfrm>
              <a:off x="2770858" y="2275457"/>
              <a:ext cx="991344" cy="991341"/>
              <a:chOff x="2926231" y="2534689"/>
              <a:chExt cx="991344" cy="991341"/>
            </a:xfrm>
          </p:grpSpPr>
          <p:grpSp>
            <p:nvGrpSpPr>
              <p:cNvPr id="89" name="Group 25">
                <a:extLst>
                  <a:ext uri="{FF2B5EF4-FFF2-40B4-BE49-F238E27FC236}">
                    <a16:creationId xmlns:a16="http://schemas.microsoft.com/office/drawing/2014/main" id="{DE3BD44A-495F-41AE-932E-5683A47CC35F}"/>
                  </a:ext>
                </a:extLst>
              </p:cNvPr>
              <p:cNvGrpSpPr/>
              <p:nvPr/>
            </p:nvGrpSpPr>
            <p:grpSpPr>
              <a:xfrm>
                <a:off x="2926231" y="2534689"/>
                <a:ext cx="991344" cy="991341"/>
                <a:chOff x="3031090" y="2734209"/>
                <a:chExt cx="752625" cy="752623"/>
              </a:xfrm>
            </p:grpSpPr>
            <p:sp>
              <p:nvSpPr>
                <p:cNvPr id="91" name="Oval 27">
                  <a:extLst>
                    <a:ext uri="{FF2B5EF4-FFF2-40B4-BE49-F238E27FC236}">
                      <a16:creationId xmlns:a16="http://schemas.microsoft.com/office/drawing/2014/main" id="{FDAFD157-9A7E-8E13-4FE8-03DCAE07D018}"/>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2" name="Oval 28">
                  <a:extLst>
                    <a:ext uri="{FF2B5EF4-FFF2-40B4-BE49-F238E27FC236}">
                      <a16:creationId xmlns:a16="http://schemas.microsoft.com/office/drawing/2014/main" id="{AB78181E-DBE1-6FA7-B650-98CE3246326F}"/>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90" name="Graphic 26" descr="Chat outline">
                <a:extLst>
                  <a:ext uri="{FF2B5EF4-FFF2-40B4-BE49-F238E27FC236}">
                    <a16:creationId xmlns:a16="http://schemas.microsoft.com/office/drawing/2014/main" id="{4EF97033-7348-F89D-E15E-409F357BBC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3588" y="2741063"/>
                <a:ext cx="591887" cy="591887"/>
              </a:xfrm>
              <a:prstGeom prst="rect">
                <a:avLst/>
              </a:prstGeom>
            </p:spPr>
          </p:pic>
        </p:grpSp>
        <p:grpSp>
          <p:nvGrpSpPr>
            <p:cNvPr id="76" name="Group 12">
              <a:extLst>
                <a:ext uri="{FF2B5EF4-FFF2-40B4-BE49-F238E27FC236}">
                  <a16:creationId xmlns:a16="http://schemas.microsoft.com/office/drawing/2014/main" id="{81C3E19B-3842-41C6-C3F0-89C0CF386847}"/>
                </a:ext>
              </a:extLst>
            </p:cNvPr>
            <p:cNvGrpSpPr/>
            <p:nvPr/>
          </p:nvGrpSpPr>
          <p:grpSpPr>
            <a:xfrm>
              <a:off x="5600328" y="2260733"/>
              <a:ext cx="991344" cy="991341"/>
              <a:chOff x="5693247" y="2519965"/>
              <a:chExt cx="991344" cy="991341"/>
            </a:xfrm>
          </p:grpSpPr>
          <p:grpSp>
            <p:nvGrpSpPr>
              <p:cNvPr id="85" name="Group 21">
                <a:extLst>
                  <a:ext uri="{FF2B5EF4-FFF2-40B4-BE49-F238E27FC236}">
                    <a16:creationId xmlns:a16="http://schemas.microsoft.com/office/drawing/2014/main" id="{A86B2378-B0E8-28EE-9EED-DB32E29E59A3}"/>
                  </a:ext>
                </a:extLst>
              </p:cNvPr>
              <p:cNvGrpSpPr/>
              <p:nvPr/>
            </p:nvGrpSpPr>
            <p:grpSpPr>
              <a:xfrm>
                <a:off x="5693247" y="2519965"/>
                <a:ext cx="991344" cy="991341"/>
                <a:chOff x="3031090" y="2734209"/>
                <a:chExt cx="752625" cy="752623"/>
              </a:xfrm>
            </p:grpSpPr>
            <p:sp>
              <p:nvSpPr>
                <p:cNvPr id="87" name="Oval 23">
                  <a:extLst>
                    <a:ext uri="{FF2B5EF4-FFF2-40B4-BE49-F238E27FC236}">
                      <a16:creationId xmlns:a16="http://schemas.microsoft.com/office/drawing/2014/main" id="{FE1B13F1-A802-13FB-23F3-6BDF35190D32}"/>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8" name="Oval 24">
                  <a:extLst>
                    <a:ext uri="{FF2B5EF4-FFF2-40B4-BE49-F238E27FC236}">
                      <a16:creationId xmlns:a16="http://schemas.microsoft.com/office/drawing/2014/main" id="{EDE43796-D4EB-A3BC-5277-3EE200F9D15B}"/>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86" name="Graphic 22" descr="Flowchart outline">
                <a:extLst>
                  <a:ext uri="{FF2B5EF4-FFF2-40B4-BE49-F238E27FC236}">
                    <a16:creationId xmlns:a16="http://schemas.microsoft.com/office/drawing/2014/main" id="{071D2DD2-B74E-3212-744F-5BB4686380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4768" y="2731859"/>
                <a:ext cx="552075" cy="552075"/>
              </a:xfrm>
              <a:prstGeom prst="rect">
                <a:avLst/>
              </a:prstGeom>
            </p:spPr>
          </p:pic>
        </p:grpSp>
        <p:grpSp>
          <p:nvGrpSpPr>
            <p:cNvPr id="77" name="Group 13">
              <a:extLst>
                <a:ext uri="{FF2B5EF4-FFF2-40B4-BE49-F238E27FC236}">
                  <a16:creationId xmlns:a16="http://schemas.microsoft.com/office/drawing/2014/main" id="{AF5E8641-1B35-15FD-E7D1-8D0174454FB3}"/>
                </a:ext>
              </a:extLst>
            </p:cNvPr>
            <p:cNvGrpSpPr/>
            <p:nvPr/>
          </p:nvGrpSpPr>
          <p:grpSpPr>
            <a:xfrm>
              <a:off x="8428369" y="2259921"/>
              <a:ext cx="991344" cy="991341"/>
              <a:chOff x="8326586" y="2528545"/>
              <a:chExt cx="991344" cy="991341"/>
            </a:xfrm>
          </p:grpSpPr>
          <p:grpSp>
            <p:nvGrpSpPr>
              <p:cNvPr id="81" name="Group 17">
                <a:extLst>
                  <a:ext uri="{FF2B5EF4-FFF2-40B4-BE49-F238E27FC236}">
                    <a16:creationId xmlns:a16="http://schemas.microsoft.com/office/drawing/2014/main" id="{0577071E-BEE7-54E3-5EA4-F147F2A22B26}"/>
                  </a:ext>
                </a:extLst>
              </p:cNvPr>
              <p:cNvGrpSpPr/>
              <p:nvPr/>
            </p:nvGrpSpPr>
            <p:grpSpPr>
              <a:xfrm>
                <a:off x="8326586" y="2528545"/>
                <a:ext cx="991344" cy="991341"/>
                <a:chOff x="3031090" y="2734209"/>
                <a:chExt cx="752625" cy="752623"/>
              </a:xfrm>
            </p:grpSpPr>
            <p:sp>
              <p:nvSpPr>
                <p:cNvPr id="83" name="Oval 19">
                  <a:extLst>
                    <a:ext uri="{FF2B5EF4-FFF2-40B4-BE49-F238E27FC236}">
                      <a16:creationId xmlns:a16="http://schemas.microsoft.com/office/drawing/2014/main" id="{9C04B324-041F-EFE5-CA9A-B97AEE6E908E}"/>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4" name="Oval 20">
                  <a:extLst>
                    <a:ext uri="{FF2B5EF4-FFF2-40B4-BE49-F238E27FC236}">
                      <a16:creationId xmlns:a16="http://schemas.microsoft.com/office/drawing/2014/main" id="{E1D90F7F-2BB7-2FBC-AC71-7727C4C866E5}"/>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82" name="Graphic 18" descr="Robot Hand outline">
                <a:extLst>
                  <a:ext uri="{FF2B5EF4-FFF2-40B4-BE49-F238E27FC236}">
                    <a16:creationId xmlns:a16="http://schemas.microsoft.com/office/drawing/2014/main" id="{618F6D86-26F1-6723-3341-AE346254D9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5864" y="2737513"/>
                <a:ext cx="549697" cy="549697"/>
              </a:xfrm>
              <a:prstGeom prst="rect">
                <a:avLst/>
              </a:prstGeom>
            </p:spPr>
          </p:pic>
        </p:grpSp>
        <p:sp>
          <p:nvSpPr>
            <p:cNvPr id="78" name="TextBox 14">
              <a:extLst>
                <a:ext uri="{FF2B5EF4-FFF2-40B4-BE49-F238E27FC236}">
                  <a16:creationId xmlns:a16="http://schemas.microsoft.com/office/drawing/2014/main" id="{DB3F6784-5391-7E6C-A82C-900F1BF5C925}"/>
                </a:ext>
              </a:extLst>
            </p:cNvPr>
            <p:cNvSpPr txBox="1"/>
            <p:nvPr/>
          </p:nvSpPr>
          <p:spPr>
            <a:xfrm>
              <a:off x="775462" y="2667505"/>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Simple</a:t>
              </a:r>
            </a:p>
          </p:txBody>
        </p:sp>
        <p:sp>
          <p:nvSpPr>
            <p:cNvPr id="79" name="TextBox 15">
              <a:extLst>
                <a:ext uri="{FF2B5EF4-FFF2-40B4-BE49-F238E27FC236}">
                  <a16:creationId xmlns:a16="http://schemas.microsoft.com/office/drawing/2014/main" id="{718CDC41-F715-23CA-7601-23BA3E06D05C}"/>
                </a:ext>
              </a:extLst>
            </p:cNvPr>
            <p:cNvSpPr txBox="1"/>
            <p:nvPr/>
          </p:nvSpPr>
          <p:spPr>
            <a:xfrm>
              <a:off x="10183129" y="2667505"/>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Advanced</a:t>
              </a:r>
            </a:p>
          </p:txBody>
        </p:sp>
        <mc:AlternateContent xmlns:mc="http://schemas.openxmlformats.org/markup-compatibility/2006" xmlns:p14="http://schemas.microsoft.com/office/powerpoint/2010/main">
          <mc:Choice Requires="p14">
            <p:contentPart p14:bwMode="auto" r:id="rId9">
              <p14:nvContentPartPr>
                <p14:cNvPr id="80" name="Ink 16">
                  <a:extLst>
                    <a:ext uri="{FF2B5EF4-FFF2-40B4-BE49-F238E27FC236}">
                      <a16:creationId xmlns:a16="http://schemas.microsoft.com/office/drawing/2014/main" id="{F8153240-5A7C-CDD5-E2A9-AFF4322199E9}"/>
                    </a:ext>
                    <a:ext uri="{C183D7F6-B498-43B3-948B-1728B52AA6E4}">
                      <adec:decorative xmlns:adec="http://schemas.microsoft.com/office/drawing/2017/decorative" val="1"/>
                    </a:ext>
                  </a:extLst>
                </p14:cNvPr>
                <p14:cNvContentPartPr/>
                <p14:nvPr/>
              </p14:nvContentPartPr>
              <p14:xfrm>
                <a:off x="1663191" y="2538747"/>
                <a:ext cx="360" cy="360"/>
              </p14:xfrm>
            </p:contentPart>
          </mc:Choice>
          <mc:Fallback xmlns="">
            <p:pic>
              <p:nvPicPr>
                <p:cNvPr id="80" name="Ink 16">
                  <a:extLst>
                    <a:ext uri="{FF2B5EF4-FFF2-40B4-BE49-F238E27FC236}">
                      <a16:creationId xmlns:a16="http://schemas.microsoft.com/office/drawing/2014/main" id="{F8153240-5A7C-CDD5-E2A9-AFF4322199E9}"/>
                    </a:ext>
                    <a:ext uri="{C183D7F6-B498-43B3-948B-1728B52AA6E4}">
                      <adec:decorative xmlns:adec="http://schemas.microsoft.com/office/drawing/2017/decorative" val="1"/>
                    </a:ext>
                  </a:extLst>
                </p:cNvPr>
                <p:cNvPicPr/>
                <p:nvPr/>
              </p:nvPicPr>
              <p:blipFill>
                <a:blip r:embed="rId10"/>
                <a:stretch>
                  <a:fillRect/>
                </a:stretch>
              </p:blipFill>
              <p:spPr>
                <a:xfrm>
                  <a:off x="1654191" y="2529747"/>
                  <a:ext cx="18000" cy="18000"/>
                </a:xfrm>
                <a:prstGeom prst="rect">
                  <a:avLst/>
                </a:prstGeom>
              </p:spPr>
            </p:pic>
          </mc:Fallback>
        </mc:AlternateContent>
      </p:grpSp>
      <p:sp>
        <p:nvSpPr>
          <p:cNvPr id="93" name="TextBox 29">
            <a:extLst>
              <a:ext uri="{FF2B5EF4-FFF2-40B4-BE49-F238E27FC236}">
                <a16:creationId xmlns:a16="http://schemas.microsoft.com/office/drawing/2014/main" id="{15E054C7-C09D-3C16-BBA0-AA818328BD37}"/>
              </a:ext>
            </a:extLst>
          </p:cNvPr>
          <p:cNvSpPr txBox="1"/>
          <p:nvPr/>
        </p:nvSpPr>
        <p:spPr>
          <a:xfrm>
            <a:off x="2242675" y="3683603"/>
            <a:ext cx="1985952" cy="1292662"/>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043A0"/>
                </a:solidFill>
                <a:effectLst/>
                <a:uLnTx/>
                <a:uFillTx/>
                <a:latin typeface="Segoe UI Semibold" panose="020B0702040204020203" pitchFamily="34" charset="0"/>
                <a:ea typeface="+mn-ea"/>
                <a:cs typeface="Segoe UI Semibold" panose="020B0702040204020203" pitchFamily="34" charset="0"/>
              </a:rPr>
              <a:t>Retrieval</a:t>
            </a:r>
            <a:endParaRPr kumimoji="0" lang="en-US" sz="1400" b="0" i="0" u="none" strike="noStrike" kern="1200" cap="none" spc="0" normalizeH="0" baseline="0" noProof="0">
              <a:ln>
                <a:noFill/>
              </a:ln>
              <a:solidFill>
                <a:srgbClr val="D043A0"/>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Semibold"/>
                <a:ea typeface="+mn-ea"/>
                <a:cs typeface="+mn-cs"/>
              </a:rPr>
              <a:t>Retrieve information </a:t>
            </a:r>
            <a:r>
              <a:rPr kumimoji="0" lang="en-US" sz="1300" b="0" i="0" u="none" strike="noStrike" kern="1200" cap="none" spc="0" normalizeH="0" baseline="0" noProof="0">
                <a:ln>
                  <a:noFill/>
                </a:ln>
                <a:solidFill>
                  <a:srgbClr val="000000"/>
                </a:solidFill>
                <a:effectLst/>
                <a:uLnTx/>
                <a:uFillTx/>
                <a:latin typeface="Segoe UI"/>
                <a:ea typeface="+mn-ea"/>
                <a:cs typeface="+mn-cs"/>
              </a:rPr>
              <a:t>from grounding data, reason, summarize, and answer user questions</a:t>
            </a:r>
            <a:endParaRPr kumimoji="0" lang="en-US" sz="1300" b="0" i="0" u="none" strike="noStrike" kern="1200" cap="none" spc="0" normalizeH="0" baseline="0" noProof="0">
              <a:ln>
                <a:noFill/>
              </a:ln>
              <a:solidFill>
                <a:srgbClr val="000000"/>
              </a:solidFill>
              <a:effectLst/>
              <a:uLnTx/>
              <a:uFillTx/>
              <a:latin typeface="Segoe UI"/>
              <a:ea typeface="+mn-ea"/>
              <a:cs typeface="Segoe UI"/>
            </a:endParaRPr>
          </a:p>
        </p:txBody>
      </p:sp>
      <p:sp>
        <p:nvSpPr>
          <p:cNvPr id="95" name="TextBox 31">
            <a:extLst>
              <a:ext uri="{FF2B5EF4-FFF2-40B4-BE49-F238E27FC236}">
                <a16:creationId xmlns:a16="http://schemas.microsoft.com/office/drawing/2014/main" id="{7FEFE4EA-FC7D-AE1E-EE6E-7DE2B299CB53}"/>
              </a:ext>
            </a:extLst>
          </p:cNvPr>
          <p:cNvSpPr txBox="1"/>
          <p:nvPr/>
        </p:nvSpPr>
        <p:spPr>
          <a:xfrm>
            <a:off x="5072145" y="3684492"/>
            <a:ext cx="1985952" cy="12926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595CCD"/>
                </a:solidFill>
                <a:effectLst/>
                <a:uLnTx/>
                <a:uFillTx/>
                <a:latin typeface="Segoe UI Semibold" panose="020B0702040204020203" pitchFamily="34" charset="0"/>
                <a:ea typeface="+mn-ea"/>
                <a:cs typeface="Segoe UI Semibold" panose="020B0702040204020203" pitchFamily="34" charset="0"/>
              </a:rPr>
              <a:t>Task</a:t>
            </a:r>
            <a:endParaRPr kumimoji="0" lang="en-US" sz="1400" b="0" i="0" u="none" strike="noStrike" kern="1200" cap="none" spc="0" normalizeH="0" baseline="0" noProof="0">
              <a:ln>
                <a:noFill/>
              </a:ln>
              <a:solidFill>
                <a:srgbClr val="595CCD"/>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Semibold"/>
                <a:ea typeface="+mn-ea"/>
                <a:cs typeface="+mn-cs"/>
              </a:rPr>
              <a:t>Take actions when asked</a:t>
            </a:r>
            <a:r>
              <a:rPr kumimoji="0" lang="en-US" sz="1300" b="0" i="0" u="none" strike="noStrike" kern="1200" cap="none" spc="0" normalizeH="0" baseline="0" noProof="0">
                <a:ln>
                  <a:noFill/>
                </a:ln>
                <a:solidFill>
                  <a:srgbClr val="000000"/>
                </a:solidFill>
                <a:effectLst/>
                <a:uLnTx/>
                <a:uFillTx/>
                <a:latin typeface="Segoe UI"/>
                <a:ea typeface="+mn-ea"/>
                <a:cs typeface="+mn-cs"/>
              </a:rPr>
              <a:t>, automate workflows, and replace repetitive tasks for users</a:t>
            </a:r>
          </a:p>
        </p:txBody>
      </p:sp>
      <p:sp>
        <p:nvSpPr>
          <p:cNvPr id="97" name="TextBox 33">
            <a:extLst>
              <a:ext uri="{FF2B5EF4-FFF2-40B4-BE49-F238E27FC236}">
                <a16:creationId xmlns:a16="http://schemas.microsoft.com/office/drawing/2014/main" id="{B9E53454-5108-548F-FA03-054EEC4D022A}"/>
              </a:ext>
            </a:extLst>
          </p:cNvPr>
          <p:cNvSpPr txBox="1"/>
          <p:nvPr/>
        </p:nvSpPr>
        <p:spPr>
          <a:xfrm>
            <a:off x="7816937" y="3685843"/>
            <a:ext cx="2149624" cy="12926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D8ECF"/>
                </a:solidFill>
                <a:effectLst/>
                <a:uLnTx/>
                <a:uFillTx/>
                <a:latin typeface="Segoe UI Semibold" panose="020B0702040204020203" pitchFamily="34" charset="0"/>
                <a:ea typeface="+mn-ea"/>
                <a:cs typeface="Segoe UI Semibold" panose="020B0702040204020203" pitchFamily="34" charset="0"/>
              </a:rPr>
              <a:t>Autonomous</a:t>
            </a:r>
            <a:endParaRPr kumimoji="0" lang="en-US" sz="1400" b="0" i="0" u="none" strike="noStrike" kern="1200" cap="none" spc="0" normalizeH="0" baseline="0" noProof="0">
              <a:ln>
                <a:noFill/>
              </a:ln>
              <a:solidFill>
                <a:srgbClr val="0D8ECF"/>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000000"/>
                </a:solidFill>
                <a:effectLst/>
                <a:uLnTx/>
                <a:uFillTx/>
                <a:latin typeface="Segoe UI Semibold"/>
                <a:ea typeface="+mn-ea"/>
                <a:cs typeface="+mn-cs"/>
              </a:rPr>
              <a:t>Operate independently,</a:t>
            </a:r>
            <a:r>
              <a:rPr kumimoji="0" lang="en-US" sz="1300" b="0" i="0" u="none" strike="noStrike" kern="1200" cap="none" spc="0" normalizeH="0" baseline="0" noProof="0">
                <a:ln>
                  <a:noFill/>
                </a:ln>
                <a:solidFill>
                  <a:srgbClr val="000000"/>
                </a:solidFill>
                <a:effectLst/>
                <a:uLnTx/>
                <a:uFillTx/>
                <a:latin typeface="Segoe UI"/>
                <a:ea typeface="+mn-ea"/>
                <a:cs typeface="+mn-cs"/>
              </a:rPr>
              <a:t> dynamically plan, orchestrate other agents, learn and escalate</a:t>
            </a:r>
          </a:p>
        </p:txBody>
      </p:sp>
    </p:spTree>
    <p:extLst>
      <p:ext uri="{BB962C8B-B14F-4D97-AF65-F5344CB8AC3E}">
        <p14:creationId xmlns:p14="http://schemas.microsoft.com/office/powerpoint/2010/main" val="226130416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B7C374-6045-8EF2-41B3-6417B94E225F}"/>
              </a:ext>
            </a:extLst>
          </p:cNvPr>
          <p:cNvSpPr>
            <a:spLocks noGrp="1"/>
          </p:cNvSpPr>
          <p:nvPr>
            <p:ph type="title"/>
          </p:nvPr>
        </p:nvSpPr>
        <p:spPr/>
        <p:txBody>
          <a:bodyPr/>
          <a:lstStyle/>
          <a:p>
            <a:r>
              <a:rPr lang="fr-FR" noProof="0" dirty="0"/>
              <a:t>Continuum of solutions</a:t>
            </a:r>
            <a:endParaRPr lang="fr-FR" dirty="0"/>
          </a:p>
        </p:txBody>
      </p:sp>
      <p:grpSp>
        <p:nvGrpSpPr>
          <p:cNvPr id="4" name="Group 39">
            <a:extLst>
              <a:ext uri="{FF2B5EF4-FFF2-40B4-BE49-F238E27FC236}">
                <a16:creationId xmlns:a16="http://schemas.microsoft.com/office/drawing/2014/main" id="{17730FAF-DFEA-22DE-9B69-996B2AB75D71}"/>
              </a:ext>
              <a:ext uri="{C183D7F6-B498-43B3-948B-1728B52AA6E4}">
                <adec:decorative xmlns:adec="http://schemas.microsoft.com/office/drawing/2017/decorative" val="1"/>
              </a:ext>
            </a:extLst>
          </p:cNvPr>
          <p:cNvGrpSpPr/>
          <p:nvPr/>
        </p:nvGrpSpPr>
        <p:grpSpPr>
          <a:xfrm>
            <a:off x="642421" y="2994595"/>
            <a:ext cx="11049399" cy="1565289"/>
            <a:chOff x="591621" y="3228275"/>
            <a:chExt cx="11049399" cy="1565289"/>
          </a:xfrm>
        </p:grpSpPr>
        <p:sp>
          <p:nvSpPr>
            <p:cNvPr id="7" name="Rectangle: Rounded Corners 40">
              <a:extLst>
                <a:ext uri="{FF2B5EF4-FFF2-40B4-BE49-F238E27FC236}">
                  <a16:creationId xmlns:a16="http://schemas.microsoft.com/office/drawing/2014/main" id="{2A5891AD-C78E-0511-B1A2-015C100D83A7}"/>
                </a:ext>
              </a:extLst>
            </p:cNvPr>
            <p:cNvSpPr/>
            <p:nvPr/>
          </p:nvSpPr>
          <p:spPr bwMode="auto">
            <a:xfrm>
              <a:off x="591621" y="3711511"/>
              <a:ext cx="11049399" cy="523220"/>
            </a:xfrm>
            <a:prstGeom prst="roundRect">
              <a:avLst>
                <a:gd name="adj" fmla="val 50000"/>
              </a:avLst>
            </a:prstGeom>
            <a:gradFill>
              <a:gsLst>
                <a:gs pos="100000">
                  <a:srgbClr val="2CC6C3"/>
                </a:gs>
                <a:gs pos="68000">
                  <a:srgbClr val="0078D4"/>
                </a:gs>
                <a:gs pos="32000">
                  <a:srgbClr val="C03BC4"/>
                </a:gs>
                <a:gs pos="0">
                  <a:srgbClr val="FF5C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mn-cs"/>
              </a:endParaRPr>
            </a:p>
          </p:txBody>
        </p:sp>
        <p:grpSp>
          <p:nvGrpSpPr>
            <p:cNvPr id="9" name="Group 41">
              <a:extLst>
                <a:ext uri="{FF2B5EF4-FFF2-40B4-BE49-F238E27FC236}">
                  <a16:creationId xmlns:a16="http://schemas.microsoft.com/office/drawing/2014/main" id="{C7242CAD-1889-244D-FB62-6FE4C8537865}"/>
                </a:ext>
              </a:extLst>
            </p:cNvPr>
            <p:cNvGrpSpPr/>
            <p:nvPr/>
          </p:nvGrpSpPr>
          <p:grpSpPr>
            <a:xfrm>
              <a:off x="2787259" y="3477450"/>
              <a:ext cx="991344" cy="991341"/>
              <a:chOff x="2926231" y="2534689"/>
              <a:chExt cx="991344" cy="991341"/>
            </a:xfrm>
          </p:grpSpPr>
          <p:grpSp>
            <p:nvGrpSpPr>
              <p:cNvPr id="28" name="Group 60">
                <a:extLst>
                  <a:ext uri="{FF2B5EF4-FFF2-40B4-BE49-F238E27FC236}">
                    <a16:creationId xmlns:a16="http://schemas.microsoft.com/office/drawing/2014/main" id="{A8090E94-EEBE-3BF9-2AAE-5F62FC21AD47}"/>
                  </a:ext>
                </a:extLst>
              </p:cNvPr>
              <p:cNvGrpSpPr/>
              <p:nvPr/>
            </p:nvGrpSpPr>
            <p:grpSpPr>
              <a:xfrm>
                <a:off x="2926231" y="2534689"/>
                <a:ext cx="991344" cy="991341"/>
                <a:chOff x="3031090" y="2734209"/>
                <a:chExt cx="752625" cy="752623"/>
              </a:xfrm>
            </p:grpSpPr>
            <p:sp>
              <p:nvSpPr>
                <p:cNvPr id="30" name="Oval 62">
                  <a:extLst>
                    <a:ext uri="{FF2B5EF4-FFF2-40B4-BE49-F238E27FC236}">
                      <a16:creationId xmlns:a16="http://schemas.microsoft.com/office/drawing/2014/main" id="{8AB66CC6-0697-3262-000E-0486BF63FECF}"/>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Oval 63">
                  <a:extLst>
                    <a:ext uri="{FF2B5EF4-FFF2-40B4-BE49-F238E27FC236}">
                      <a16:creationId xmlns:a16="http://schemas.microsoft.com/office/drawing/2014/main" id="{FC251663-F95C-23EA-1638-634B3C95041B}"/>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9" name="Graphic 61" descr="Chat outline">
                <a:extLst>
                  <a:ext uri="{FF2B5EF4-FFF2-40B4-BE49-F238E27FC236}">
                    <a16:creationId xmlns:a16="http://schemas.microsoft.com/office/drawing/2014/main" id="{28551F96-CDE9-853F-E967-75350E3B97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3588" y="2741063"/>
                <a:ext cx="591887" cy="591887"/>
              </a:xfrm>
              <a:prstGeom prst="rect">
                <a:avLst/>
              </a:prstGeom>
            </p:spPr>
          </p:pic>
        </p:grpSp>
        <p:grpSp>
          <p:nvGrpSpPr>
            <p:cNvPr id="10" name="Group 42">
              <a:extLst>
                <a:ext uri="{FF2B5EF4-FFF2-40B4-BE49-F238E27FC236}">
                  <a16:creationId xmlns:a16="http://schemas.microsoft.com/office/drawing/2014/main" id="{00766538-5FCE-93D4-0E7F-BE7C9059378E}"/>
                </a:ext>
              </a:extLst>
            </p:cNvPr>
            <p:cNvGrpSpPr/>
            <p:nvPr/>
          </p:nvGrpSpPr>
          <p:grpSpPr>
            <a:xfrm>
              <a:off x="5616729" y="3462726"/>
              <a:ext cx="991344" cy="991341"/>
              <a:chOff x="5693247" y="2519965"/>
              <a:chExt cx="991344" cy="991341"/>
            </a:xfrm>
          </p:grpSpPr>
          <p:grpSp>
            <p:nvGrpSpPr>
              <p:cNvPr id="24" name="Group 56">
                <a:extLst>
                  <a:ext uri="{FF2B5EF4-FFF2-40B4-BE49-F238E27FC236}">
                    <a16:creationId xmlns:a16="http://schemas.microsoft.com/office/drawing/2014/main" id="{63C8D41F-2DA6-AA0C-26FE-CABFD1046AA3}"/>
                  </a:ext>
                </a:extLst>
              </p:cNvPr>
              <p:cNvGrpSpPr/>
              <p:nvPr/>
            </p:nvGrpSpPr>
            <p:grpSpPr>
              <a:xfrm>
                <a:off x="5693247" y="2519965"/>
                <a:ext cx="991344" cy="991341"/>
                <a:chOff x="3031090" y="2734209"/>
                <a:chExt cx="752625" cy="752623"/>
              </a:xfrm>
            </p:grpSpPr>
            <p:sp>
              <p:nvSpPr>
                <p:cNvPr id="26" name="Oval 58">
                  <a:extLst>
                    <a:ext uri="{FF2B5EF4-FFF2-40B4-BE49-F238E27FC236}">
                      <a16:creationId xmlns:a16="http://schemas.microsoft.com/office/drawing/2014/main" id="{8B903A58-46EA-D788-BBF6-420A0E01F456}"/>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7" name="Oval 59">
                  <a:extLst>
                    <a:ext uri="{FF2B5EF4-FFF2-40B4-BE49-F238E27FC236}">
                      <a16:creationId xmlns:a16="http://schemas.microsoft.com/office/drawing/2014/main" id="{2817A9E6-94DE-9796-D741-94178DF2079B}"/>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5" name="Graphic 57" descr="Flowchart outline">
                <a:extLst>
                  <a:ext uri="{FF2B5EF4-FFF2-40B4-BE49-F238E27FC236}">
                    <a16:creationId xmlns:a16="http://schemas.microsoft.com/office/drawing/2014/main" id="{D7096279-96D2-BD1A-B7D9-37AF0A958B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4768" y="2731859"/>
                <a:ext cx="552075" cy="552075"/>
              </a:xfrm>
              <a:prstGeom prst="rect">
                <a:avLst/>
              </a:prstGeom>
            </p:spPr>
          </p:pic>
        </p:grpSp>
        <p:grpSp>
          <p:nvGrpSpPr>
            <p:cNvPr id="11" name="Group 43">
              <a:extLst>
                <a:ext uri="{FF2B5EF4-FFF2-40B4-BE49-F238E27FC236}">
                  <a16:creationId xmlns:a16="http://schemas.microsoft.com/office/drawing/2014/main" id="{81753876-C3A3-6B8F-755D-A1388B206DB2}"/>
                </a:ext>
              </a:extLst>
            </p:cNvPr>
            <p:cNvGrpSpPr/>
            <p:nvPr/>
          </p:nvGrpSpPr>
          <p:grpSpPr>
            <a:xfrm>
              <a:off x="8444770" y="3461914"/>
              <a:ext cx="991344" cy="991341"/>
              <a:chOff x="8326586" y="2528545"/>
              <a:chExt cx="991344" cy="991341"/>
            </a:xfrm>
          </p:grpSpPr>
          <p:grpSp>
            <p:nvGrpSpPr>
              <p:cNvPr id="20" name="Group 52">
                <a:extLst>
                  <a:ext uri="{FF2B5EF4-FFF2-40B4-BE49-F238E27FC236}">
                    <a16:creationId xmlns:a16="http://schemas.microsoft.com/office/drawing/2014/main" id="{B1813751-69FB-70D7-2AC0-091AA54FDF16}"/>
                  </a:ext>
                </a:extLst>
              </p:cNvPr>
              <p:cNvGrpSpPr/>
              <p:nvPr/>
            </p:nvGrpSpPr>
            <p:grpSpPr>
              <a:xfrm>
                <a:off x="8326586" y="2528545"/>
                <a:ext cx="991344" cy="991341"/>
                <a:chOff x="3031090" y="2734209"/>
                <a:chExt cx="752625" cy="752623"/>
              </a:xfrm>
            </p:grpSpPr>
            <p:sp>
              <p:nvSpPr>
                <p:cNvPr id="22" name="Oval 54">
                  <a:extLst>
                    <a:ext uri="{FF2B5EF4-FFF2-40B4-BE49-F238E27FC236}">
                      <a16:creationId xmlns:a16="http://schemas.microsoft.com/office/drawing/2014/main" id="{249760D1-87FD-239D-8652-D1850B4422A5}"/>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Oval 55">
                  <a:extLst>
                    <a:ext uri="{FF2B5EF4-FFF2-40B4-BE49-F238E27FC236}">
                      <a16:creationId xmlns:a16="http://schemas.microsoft.com/office/drawing/2014/main" id="{309ED63C-88AE-ABD3-B748-4124A0A4F903}"/>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21" name="Graphic 53" descr="Robot Hand outline">
                <a:extLst>
                  <a:ext uri="{FF2B5EF4-FFF2-40B4-BE49-F238E27FC236}">
                    <a16:creationId xmlns:a16="http://schemas.microsoft.com/office/drawing/2014/main" id="{62DB1E88-3B05-8E5D-5E19-5503234CE9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85864" y="2737513"/>
                <a:ext cx="549697" cy="549697"/>
              </a:xfrm>
              <a:prstGeom prst="rect">
                <a:avLst/>
              </a:prstGeom>
            </p:spPr>
          </p:pic>
        </p:grpSp>
        <p:sp>
          <p:nvSpPr>
            <p:cNvPr id="12" name="TextBox 44">
              <a:extLst>
                <a:ext uri="{FF2B5EF4-FFF2-40B4-BE49-F238E27FC236}">
                  <a16:creationId xmlns:a16="http://schemas.microsoft.com/office/drawing/2014/main" id="{6F50582D-4121-40D6-EC5F-B0E5C205AC02}"/>
                </a:ext>
              </a:extLst>
            </p:cNvPr>
            <p:cNvSpPr txBox="1"/>
            <p:nvPr/>
          </p:nvSpPr>
          <p:spPr>
            <a:xfrm>
              <a:off x="771315" y="3869498"/>
              <a:ext cx="1536655"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Simple</a:t>
              </a:r>
            </a:p>
          </p:txBody>
        </p:sp>
        <p:sp>
          <p:nvSpPr>
            <p:cNvPr id="13" name="TextBox 45">
              <a:extLst>
                <a:ext uri="{FF2B5EF4-FFF2-40B4-BE49-F238E27FC236}">
                  <a16:creationId xmlns:a16="http://schemas.microsoft.com/office/drawing/2014/main" id="{499901C1-504A-35B8-6E49-F25EBB544261}"/>
                </a:ext>
              </a:extLst>
            </p:cNvPr>
            <p:cNvSpPr txBox="1"/>
            <p:nvPr/>
          </p:nvSpPr>
          <p:spPr>
            <a:xfrm>
              <a:off x="10224306" y="3869498"/>
              <a:ext cx="1229181" cy="215444"/>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Advanced</a:t>
              </a:r>
            </a:p>
          </p:txBody>
        </p:sp>
        <p:cxnSp>
          <p:nvCxnSpPr>
            <p:cNvPr id="14" name="Straight Connector 46">
              <a:extLst>
                <a:ext uri="{FF2B5EF4-FFF2-40B4-BE49-F238E27FC236}">
                  <a16:creationId xmlns:a16="http://schemas.microsoft.com/office/drawing/2014/main" id="{D87CF717-C98E-39B6-B685-FB1067548C4D}"/>
                </a:ext>
              </a:extLst>
            </p:cNvPr>
            <p:cNvCxnSpPr>
              <a:cxnSpLocks/>
            </p:cNvCxnSpPr>
            <p:nvPr/>
          </p:nvCxnSpPr>
          <p:spPr>
            <a:xfrm>
              <a:off x="2082569" y="3228275"/>
              <a:ext cx="0" cy="483236"/>
            </a:xfrm>
            <a:prstGeom prst="line">
              <a:avLst/>
            </a:prstGeom>
            <a:ln w="19050">
              <a:solidFill>
                <a:srgbClr val="D043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47">
              <a:extLst>
                <a:ext uri="{FF2B5EF4-FFF2-40B4-BE49-F238E27FC236}">
                  <a16:creationId xmlns:a16="http://schemas.microsoft.com/office/drawing/2014/main" id="{66DEB61F-B7A3-6E55-87E6-BD25C28B8B66}"/>
                </a:ext>
              </a:extLst>
            </p:cNvPr>
            <p:cNvCxnSpPr>
              <a:cxnSpLocks/>
            </p:cNvCxnSpPr>
            <p:nvPr/>
          </p:nvCxnSpPr>
          <p:spPr>
            <a:xfrm>
              <a:off x="3778603" y="4234731"/>
              <a:ext cx="0" cy="558833"/>
            </a:xfrm>
            <a:prstGeom prst="line">
              <a:avLst/>
            </a:prstGeom>
            <a:ln w="19050">
              <a:solidFill>
                <a:srgbClr val="D043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48">
              <a:extLst>
                <a:ext uri="{FF2B5EF4-FFF2-40B4-BE49-F238E27FC236}">
                  <a16:creationId xmlns:a16="http://schemas.microsoft.com/office/drawing/2014/main" id="{9292BDB4-02C5-7FAE-1418-E49A782F9479}"/>
                </a:ext>
              </a:extLst>
            </p:cNvPr>
            <p:cNvCxnSpPr>
              <a:cxnSpLocks/>
            </p:cNvCxnSpPr>
            <p:nvPr/>
          </p:nvCxnSpPr>
          <p:spPr>
            <a:xfrm>
              <a:off x="5311515" y="3238697"/>
              <a:ext cx="0" cy="475160"/>
            </a:xfrm>
            <a:prstGeom prst="line">
              <a:avLst/>
            </a:prstGeom>
            <a:ln w="19050">
              <a:solidFill>
                <a:srgbClr val="595CC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49">
              <a:extLst>
                <a:ext uri="{FF2B5EF4-FFF2-40B4-BE49-F238E27FC236}">
                  <a16:creationId xmlns:a16="http://schemas.microsoft.com/office/drawing/2014/main" id="{003F6184-BF88-3666-8144-EEAD13DCD0A9}"/>
                </a:ext>
              </a:extLst>
            </p:cNvPr>
            <p:cNvCxnSpPr>
              <a:cxnSpLocks/>
            </p:cNvCxnSpPr>
            <p:nvPr/>
          </p:nvCxnSpPr>
          <p:spPr>
            <a:xfrm>
              <a:off x="7110643" y="4234731"/>
              <a:ext cx="0" cy="558833"/>
            </a:xfrm>
            <a:prstGeom prst="line">
              <a:avLst/>
            </a:prstGeom>
            <a:ln w="19050">
              <a:solidFill>
                <a:srgbClr val="595CC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50">
              <a:extLst>
                <a:ext uri="{FF2B5EF4-FFF2-40B4-BE49-F238E27FC236}">
                  <a16:creationId xmlns:a16="http://schemas.microsoft.com/office/drawing/2014/main" id="{197C1200-DE87-03CE-E47E-50705EEDD3D1}"/>
                </a:ext>
              </a:extLst>
            </p:cNvPr>
            <p:cNvCxnSpPr>
              <a:cxnSpLocks/>
            </p:cNvCxnSpPr>
            <p:nvPr/>
          </p:nvCxnSpPr>
          <p:spPr>
            <a:xfrm>
              <a:off x="8377338" y="3238697"/>
              <a:ext cx="0" cy="472814"/>
            </a:xfrm>
            <a:prstGeom prst="line">
              <a:avLst/>
            </a:prstGeom>
            <a:ln w="19050">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51">
              <a:extLst>
                <a:ext uri="{FF2B5EF4-FFF2-40B4-BE49-F238E27FC236}">
                  <a16:creationId xmlns:a16="http://schemas.microsoft.com/office/drawing/2014/main" id="{1F1D8D77-3741-1464-E357-8DF548DB94EB}"/>
                </a:ext>
              </a:extLst>
            </p:cNvPr>
            <p:cNvCxnSpPr>
              <a:cxnSpLocks/>
            </p:cNvCxnSpPr>
            <p:nvPr/>
          </p:nvCxnSpPr>
          <p:spPr>
            <a:xfrm>
              <a:off x="10418886" y="4234731"/>
              <a:ext cx="0" cy="558833"/>
            </a:xfrm>
            <a:prstGeom prst="line">
              <a:avLst/>
            </a:prstGeom>
            <a:ln w="19050">
              <a:solidFill>
                <a:srgbClr val="0D8EC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2" name="Group 64">
            <a:extLst>
              <a:ext uri="{FF2B5EF4-FFF2-40B4-BE49-F238E27FC236}">
                <a16:creationId xmlns:a16="http://schemas.microsoft.com/office/drawing/2014/main" id="{38DBDA20-F269-7454-1954-67BB8438791C}"/>
              </a:ext>
              <a:ext uri="{C183D7F6-B498-43B3-948B-1728B52AA6E4}">
                <adec:decorative xmlns:adec="http://schemas.microsoft.com/office/drawing/2017/decorative" val="1"/>
              </a:ext>
            </a:extLst>
          </p:cNvPr>
          <p:cNvGrpSpPr/>
          <p:nvPr/>
        </p:nvGrpSpPr>
        <p:grpSpPr>
          <a:xfrm>
            <a:off x="643807" y="2114067"/>
            <a:ext cx="10353948" cy="3342510"/>
            <a:chOff x="593007" y="2347747"/>
            <a:chExt cx="10353948" cy="3342510"/>
          </a:xfrm>
        </p:grpSpPr>
        <p:sp>
          <p:nvSpPr>
            <p:cNvPr id="33" name="Rectangle: Rounded Corners 6">
              <a:extLst>
                <a:ext uri="{FF2B5EF4-FFF2-40B4-BE49-F238E27FC236}">
                  <a16:creationId xmlns:a16="http://schemas.microsoft.com/office/drawing/2014/main" id="{C97EBF69-0CD5-D485-FBFF-E0BE6BD40636}"/>
                </a:ext>
                <a:ext uri="{C183D7F6-B498-43B3-948B-1728B52AA6E4}">
                  <adec:decorative xmlns:adec="http://schemas.microsoft.com/office/drawing/2017/decorative" val="1"/>
                </a:ext>
              </a:extLst>
            </p:cNvPr>
            <p:cNvSpPr/>
            <p:nvPr/>
          </p:nvSpPr>
          <p:spPr bwMode="auto">
            <a:xfrm>
              <a:off x="7610622" y="2353071"/>
              <a:ext cx="2580170" cy="890950"/>
            </a:xfrm>
            <a:prstGeom prst="roundRect">
              <a:avLst>
                <a:gd name="adj" fmla="val 8425"/>
              </a:avLst>
            </a:prstGeom>
            <a:solidFill>
              <a:schemeClr val="bg1"/>
            </a:solidFill>
            <a:ln w="19050">
              <a:solidFill>
                <a:srgbClr val="0D8EC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4" name="Graphic 66">
              <a:extLst>
                <a:ext uri="{FF2B5EF4-FFF2-40B4-BE49-F238E27FC236}">
                  <a16:creationId xmlns:a16="http://schemas.microsoft.com/office/drawing/2014/main" id="{735C13EB-A833-4430-1D12-32B9A7FFD5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75910" y="3000148"/>
              <a:ext cx="117643" cy="141171"/>
            </a:xfrm>
            <a:prstGeom prst="rect">
              <a:avLst/>
            </a:prstGeom>
          </p:spPr>
        </p:pic>
        <p:pic>
          <p:nvPicPr>
            <p:cNvPr id="35" name="Graphic 67">
              <a:extLst>
                <a:ext uri="{FF2B5EF4-FFF2-40B4-BE49-F238E27FC236}">
                  <a16:creationId xmlns:a16="http://schemas.microsoft.com/office/drawing/2014/main" id="{9C072E10-58A2-EA42-4F82-D00BD6D229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56826" y="3000148"/>
              <a:ext cx="141171" cy="141171"/>
            </a:xfrm>
            <a:prstGeom prst="rect">
              <a:avLst/>
            </a:prstGeom>
          </p:spPr>
        </p:pic>
        <p:pic>
          <p:nvPicPr>
            <p:cNvPr id="36" name="Graphic 68">
              <a:extLst>
                <a:ext uri="{FF2B5EF4-FFF2-40B4-BE49-F238E27FC236}">
                  <a16:creationId xmlns:a16="http://schemas.microsoft.com/office/drawing/2014/main" id="{B985178E-E17D-0239-FFA1-6A018A0419B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66604" y="3009461"/>
              <a:ext cx="117643" cy="117643"/>
            </a:xfrm>
            <a:prstGeom prst="rect">
              <a:avLst/>
            </a:prstGeom>
          </p:spPr>
        </p:pic>
        <p:sp>
          <p:nvSpPr>
            <p:cNvPr id="37" name="Rectangle: Rounded Corners 6">
              <a:extLst>
                <a:ext uri="{FF2B5EF4-FFF2-40B4-BE49-F238E27FC236}">
                  <a16:creationId xmlns:a16="http://schemas.microsoft.com/office/drawing/2014/main" id="{EE52EC18-24C8-D55B-A127-0AE2FE474416}"/>
                </a:ext>
                <a:ext uri="{C183D7F6-B498-43B3-948B-1728B52AA6E4}">
                  <adec:decorative xmlns:adec="http://schemas.microsoft.com/office/drawing/2017/decorative" val="1"/>
                </a:ext>
              </a:extLst>
            </p:cNvPr>
            <p:cNvSpPr/>
            <p:nvPr/>
          </p:nvSpPr>
          <p:spPr bwMode="auto">
            <a:xfrm>
              <a:off x="593007" y="2347747"/>
              <a:ext cx="2580170" cy="890950"/>
            </a:xfrm>
            <a:prstGeom prst="roundRect">
              <a:avLst>
                <a:gd name="adj" fmla="val 8425"/>
              </a:avLst>
            </a:prstGeom>
            <a:solidFill>
              <a:schemeClr val="bg1"/>
            </a:solidFill>
            <a:ln w="19050">
              <a:solidFill>
                <a:srgbClr val="D043A0"/>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8" name="Graphic 70">
              <a:extLst>
                <a:ext uri="{FF2B5EF4-FFF2-40B4-BE49-F238E27FC236}">
                  <a16:creationId xmlns:a16="http://schemas.microsoft.com/office/drawing/2014/main" id="{AC235ADB-7EEC-A515-5853-2F104D6154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8295" y="2994824"/>
              <a:ext cx="117643" cy="141171"/>
            </a:xfrm>
            <a:prstGeom prst="rect">
              <a:avLst/>
            </a:prstGeom>
          </p:spPr>
        </p:pic>
        <p:pic>
          <p:nvPicPr>
            <p:cNvPr id="39" name="Graphic 71">
              <a:extLst>
                <a:ext uri="{FF2B5EF4-FFF2-40B4-BE49-F238E27FC236}">
                  <a16:creationId xmlns:a16="http://schemas.microsoft.com/office/drawing/2014/main" id="{BBB98D4B-95C8-0236-147C-74F86745E5D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939211" y="2994824"/>
              <a:ext cx="141171" cy="141171"/>
            </a:xfrm>
            <a:prstGeom prst="rect">
              <a:avLst/>
            </a:prstGeom>
          </p:spPr>
        </p:pic>
        <p:pic>
          <p:nvPicPr>
            <p:cNvPr id="40" name="Graphic 72">
              <a:extLst>
                <a:ext uri="{FF2B5EF4-FFF2-40B4-BE49-F238E27FC236}">
                  <a16:creationId xmlns:a16="http://schemas.microsoft.com/office/drawing/2014/main" id="{7893FBB3-E9F5-ACA1-EBC4-FE5BA2D014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8989" y="3004137"/>
              <a:ext cx="117643" cy="117643"/>
            </a:xfrm>
            <a:prstGeom prst="rect">
              <a:avLst/>
            </a:prstGeom>
          </p:spPr>
        </p:pic>
        <p:sp>
          <p:nvSpPr>
            <p:cNvPr id="41" name="Rectangle: Rounded Corners 6">
              <a:extLst>
                <a:ext uri="{FF2B5EF4-FFF2-40B4-BE49-F238E27FC236}">
                  <a16:creationId xmlns:a16="http://schemas.microsoft.com/office/drawing/2014/main" id="{730F3345-3F9E-0593-6118-EC19612F9A6A}"/>
                </a:ext>
                <a:ext uri="{C183D7F6-B498-43B3-948B-1728B52AA6E4}">
                  <adec:decorative xmlns:adec="http://schemas.microsoft.com/office/drawing/2017/decorative" val="1"/>
                </a:ext>
              </a:extLst>
            </p:cNvPr>
            <p:cNvSpPr/>
            <p:nvPr/>
          </p:nvSpPr>
          <p:spPr bwMode="auto">
            <a:xfrm>
              <a:off x="1676859" y="4799307"/>
              <a:ext cx="2580170" cy="890950"/>
            </a:xfrm>
            <a:prstGeom prst="roundRect">
              <a:avLst>
                <a:gd name="adj" fmla="val 8425"/>
              </a:avLst>
            </a:prstGeom>
            <a:solidFill>
              <a:schemeClr val="bg1"/>
            </a:solidFill>
            <a:ln w="19050">
              <a:solidFill>
                <a:srgbClr val="D043A0"/>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2" name="Graphic 74">
              <a:extLst>
                <a:ext uri="{FF2B5EF4-FFF2-40B4-BE49-F238E27FC236}">
                  <a16:creationId xmlns:a16="http://schemas.microsoft.com/office/drawing/2014/main" id="{0E3D4F4A-5F31-E7C9-34B3-5641F1FE27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42147" y="5446384"/>
              <a:ext cx="117643" cy="141171"/>
            </a:xfrm>
            <a:prstGeom prst="rect">
              <a:avLst/>
            </a:prstGeom>
          </p:spPr>
        </p:pic>
        <p:pic>
          <p:nvPicPr>
            <p:cNvPr id="43" name="Graphic 75">
              <a:extLst>
                <a:ext uri="{FF2B5EF4-FFF2-40B4-BE49-F238E27FC236}">
                  <a16:creationId xmlns:a16="http://schemas.microsoft.com/office/drawing/2014/main" id="{951F26CF-626B-CBDA-54C7-FB6B0F61B2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23063" y="5446384"/>
              <a:ext cx="141171" cy="141171"/>
            </a:xfrm>
            <a:prstGeom prst="rect">
              <a:avLst/>
            </a:prstGeom>
          </p:spPr>
        </p:pic>
        <p:pic>
          <p:nvPicPr>
            <p:cNvPr id="44" name="Graphic 76">
              <a:extLst>
                <a:ext uri="{FF2B5EF4-FFF2-40B4-BE49-F238E27FC236}">
                  <a16:creationId xmlns:a16="http://schemas.microsoft.com/office/drawing/2014/main" id="{5EE4EB49-B5D0-64D9-9E00-642084C296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32841" y="5455697"/>
              <a:ext cx="117643" cy="117643"/>
            </a:xfrm>
            <a:prstGeom prst="rect">
              <a:avLst/>
            </a:prstGeom>
          </p:spPr>
        </p:pic>
        <p:sp>
          <p:nvSpPr>
            <p:cNvPr id="45" name="Rectangle: Rounded Corners 6">
              <a:extLst>
                <a:ext uri="{FF2B5EF4-FFF2-40B4-BE49-F238E27FC236}">
                  <a16:creationId xmlns:a16="http://schemas.microsoft.com/office/drawing/2014/main" id="{1508198A-F14D-3355-B17E-84F33BC13469}"/>
                </a:ext>
                <a:ext uri="{C183D7F6-B498-43B3-948B-1728B52AA6E4}">
                  <adec:decorative xmlns:adec="http://schemas.microsoft.com/office/drawing/2017/decorative" val="1"/>
                </a:ext>
              </a:extLst>
            </p:cNvPr>
            <p:cNvSpPr/>
            <p:nvPr/>
          </p:nvSpPr>
          <p:spPr bwMode="auto">
            <a:xfrm>
              <a:off x="4971286" y="4795667"/>
              <a:ext cx="2580170" cy="890950"/>
            </a:xfrm>
            <a:prstGeom prst="roundRect">
              <a:avLst>
                <a:gd name="adj" fmla="val 8425"/>
              </a:avLst>
            </a:prstGeom>
            <a:solidFill>
              <a:schemeClr val="bg1"/>
            </a:solidFill>
            <a:ln w="19050">
              <a:solidFill>
                <a:srgbClr val="595CCD"/>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46" name="Graphic 78">
              <a:extLst>
                <a:ext uri="{FF2B5EF4-FFF2-40B4-BE49-F238E27FC236}">
                  <a16:creationId xmlns:a16="http://schemas.microsoft.com/office/drawing/2014/main" id="{24443BFB-EA46-7C98-022D-877E0A44DD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36574" y="5442744"/>
              <a:ext cx="117643" cy="141171"/>
            </a:xfrm>
            <a:prstGeom prst="rect">
              <a:avLst/>
            </a:prstGeom>
          </p:spPr>
        </p:pic>
        <p:pic>
          <p:nvPicPr>
            <p:cNvPr id="47" name="Graphic 79">
              <a:extLst>
                <a:ext uri="{FF2B5EF4-FFF2-40B4-BE49-F238E27FC236}">
                  <a16:creationId xmlns:a16="http://schemas.microsoft.com/office/drawing/2014/main" id="{A77D82CF-A64D-9F5B-11D0-0CAC4E53B7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17490" y="5442744"/>
              <a:ext cx="141171" cy="141171"/>
            </a:xfrm>
            <a:prstGeom prst="rect">
              <a:avLst/>
            </a:prstGeom>
          </p:spPr>
        </p:pic>
        <p:pic>
          <p:nvPicPr>
            <p:cNvPr id="48" name="Graphic 80">
              <a:extLst>
                <a:ext uri="{FF2B5EF4-FFF2-40B4-BE49-F238E27FC236}">
                  <a16:creationId xmlns:a16="http://schemas.microsoft.com/office/drawing/2014/main" id="{A156C265-D957-49E6-A6B4-3DABC93532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227268" y="5452057"/>
              <a:ext cx="117643" cy="117643"/>
            </a:xfrm>
            <a:prstGeom prst="rect">
              <a:avLst/>
            </a:prstGeom>
          </p:spPr>
        </p:pic>
        <p:sp>
          <p:nvSpPr>
            <p:cNvPr id="49" name="Rectangle: Rounded Corners 6">
              <a:extLst>
                <a:ext uri="{FF2B5EF4-FFF2-40B4-BE49-F238E27FC236}">
                  <a16:creationId xmlns:a16="http://schemas.microsoft.com/office/drawing/2014/main" id="{ECAA33A2-3BCC-A386-C309-D58175B57D4C}"/>
                </a:ext>
                <a:ext uri="{C183D7F6-B498-43B3-948B-1728B52AA6E4}">
                  <adec:decorative xmlns:adec="http://schemas.microsoft.com/office/drawing/2017/decorative" val="1"/>
                </a:ext>
              </a:extLst>
            </p:cNvPr>
            <p:cNvSpPr/>
            <p:nvPr/>
          </p:nvSpPr>
          <p:spPr bwMode="auto">
            <a:xfrm>
              <a:off x="4149477" y="2350209"/>
              <a:ext cx="2580170" cy="890950"/>
            </a:xfrm>
            <a:prstGeom prst="roundRect">
              <a:avLst>
                <a:gd name="adj" fmla="val 8425"/>
              </a:avLst>
            </a:prstGeom>
            <a:solidFill>
              <a:schemeClr val="bg1"/>
            </a:solidFill>
            <a:ln w="19050">
              <a:solidFill>
                <a:srgbClr val="595CCD"/>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0" name="Graphic 82">
              <a:extLst>
                <a:ext uri="{FF2B5EF4-FFF2-40B4-BE49-F238E27FC236}">
                  <a16:creationId xmlns:a16="http://schemas.microsoft.com/office/drawing/2014/main" id="{B0CA6E97-937A-7468-D4D7-C8ABC1A652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14765" y="2997286"/>
              <a:ext cx="117643" cy="141171"/>
            </a:xfrm>
            <a:prstGeom prst="rect">
              <a:avLst/>
            </a:prstGeom>
          </p:spPr>
        </p:pic>
        <p:pic>
          <p:nvPicPr>
            <p:cNvPr id="51" name="Graphic 83">
              <a:extLst>
                <a:ext uri="{FF2B5EF4-FFF2-40B4-BE49-F238E27FC236}">
                  <a16:creationId xmlns:a16="http://schemas.microsoft.com/office/drawing/2014/main" id="{EECB7224-1CF9-843B-DC23-1BE7D3AD168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95681" y="2997286"/>
              <a:ext cx="141171" cy="141171"/>
            </a:xfrm>
            <a:prstGeom prst="rect">
              <a:avLst/>
            </a:prstGeom>
          </p:spPr>
        </p:pic>
        <p:pic>
          <p:nvPicPr>
            <p:cNvPr id="52" name="Graphic 84">
              <a:extLst>
                <a:ext uri="{FF2B5EF4-FFF2-40B4-BE49-F238E27FC236}">
                  <a16:creationId xmlns:a16="http://schemas.microsoft.com/office/drawing/2014/main" id="{D8C0FBE7-7822-833F-EF2C-CA026E436F5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405459" y="3006599"/>
              <a:ext cx="117643" cy="117643"/>
            </a:xfrm>
            <a:prstGeom prst="rect">
              <a:avLst/>
            </a:prstGeom>
          </p:spPr>
        </p:pic>
        <p:sp>
          <p:nvSpPr>
            <p:cNvPr id="53" name="Rectangle: Rounded Corners 6">
              <a:extLst>
                <a:ext uri="{FF2B5EF4-FFF2-40B4-BE49-F238E27FC236}">
                  <a16:creationId xmlns:a16="http://schemas.microsoft.com/office/drawing/2014/main" id="{7D341318-3CD2-DBF2-E273-1C73218FF74A}"/>
                </a:ext>
                <a:ext uri="{C183D7F6-B498-43B3-948B-1728B52AA6E4}">
                  <adec:decorative xmlns:adec="http://schemas.microsoft.com/office/drawing/2017/decorative" val="1"/>
                </a:ext>
              </a:extLst>
            </p:cNvPr>
            <p:cNvSpPr/>
            <p:nvPr/>
          </p:nvSpPr>
          <p:spPr bwMode="auto">
            <a:xfrm>
              <a:off x="8366785" y="4793564"/>
              <a:ext cx="2580170" cy="890950"/>
            </a:xfrm>
            <a:prstGeom prst="roundRect">
              <a:avLst>
                <a:gd name="adj" fmla="val 8425"/>
              </a:avLst>
            </a:prstGeom>
            <a:solidFill>
              <a:schemeClr val="bg1"/>
            </a:solidFill>
            <a:ln w="19050">
              <a:solidFill>
                <a:srgbClr val="0D8ECF"/>
              </a:solidFill>
            </a:ln>
            <a:effectLst>
              <a:outerShdw blurRad="300618" dist="16429" dir="2700000" algn="tl" rotWithShape="0">
                <a:prstClr val="black">
                  <a:alpha val="11839"/>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86">
              <a:extLst>
                <a:ext uri="{FF2B5EF4-FFF2-40B4-BE49-F238E27FC236}">
                  <a16:creationId xmlns:a16="http://schemas.microsoft.com/office/drawing/2014/main" id="{E3F345B3-867D-6081-8CA5-EB7E68F0559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932073" y="5440641"/>
              <a:ext cx="117643" cy="141171"/>
            </a:xfrm>
            <a:prstGeom prst="rect">
              <a:avLst/>
            </a:prstGeom>
          </p:spPr>
        </p:pic>
        <p:pic>
          <p:nvPicPr>
            <p:cNvPr id="55" name="Graphic 87">
              <a:extLst>
                <a:ext uri="{FF2B5EF4-FFF2-40B4-BE49-F238E27FC236}">
                  <a16:creationId xmlns:a16="http://schemas.microsoft.com/office/drawing/2014/main" id="{9386C3DE-E0FF-0C1D-2530-7E799DA5BA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12989" y="5440641"/>
              <a:ext cx="141171" cy="141171"/>
            </a:xfrm>
            <a:prstGeom prst="rect">
              <a:avLst/>
            </a:prstGeom>
          </p:spPr>
        </p:pic>
        <p:pic>
          <p:nvPicPr>
            <p:cNvPr id="56" name="Graphic 88">
              <a:extLst>
                <a:ext uri="{FF2B5EF4-FFF2-40B4-BE49-F238E27FC236}">
                  <a16:creationId xmlns:a16="http://schemas.microsoft.com/office/drawing/2014/main" id="{1F81D5F0-06DA-B905-0133-270AEE32300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22767" y="5449954"/>
              <a:ext cx="117643" cy="117643"/>
            </a:xfrm>
            <a:prstGeom prst="rect">
              <a:avLst/>
            </a:prstGeom>
          </p:spPr>
        </p:pic>
      </p:grpSp>
      <p:sp>
        <p:nvSpPr>
          <p:cNvPr id="57" name="TextBox 89">
            <a:extLst>
              <a:ext uri="{FF2B5EF4-FFF2-40B4-BE49-F238E27FC236}">
                <a16:creationId xmlns:a16="http://schemas.microsoft.com/office/drawing/2014/main" id="{C2A48FE0-ADBC-643C-54D7-59F35E9F3975}"/>
              </a:ext>
            </a:extLst>
          </p:cNvPr>
          <p:cNvSpPr txBox="1"/>
          <p:nvPr/>
        </p:nvSpPr>
        <p:spPr>
          <a:xfrm>
            <a:off x="655382" y="1878195"/>
            <a:ext cx="197953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Sans Text Semibold" pitchFamily="2" charset="0"/>
              </a:rPr>
              <a:t>IT Helpdesk agent</a:t>
            </a:r>
          </a:p>
        </p:txBody>
      </p:sp>
      <p:sp>
        <p:nvSpPr>
          <p:cNvPr id="58" name="Title 1">
            <a:extLst>
              <a:ext uri="{FF2B5EF4-FFF2-40B4-BE49-F238E27FC236}">
                <a16:creationId xmlns:a16="http://schemas.microsoft.com/office/drawing/2014/main" id="{7B53E690-EF6B-3102-00F0-0C4236EC2FD0}"/>
              </a:ext>
            </a:extLst>
          </p:cNvPr>
          <p:cNvSpPr txBox="1">
            <a:spLocks/>
          </p:cNvSpPr>
          <p:nvPr/>
        </p:nvSpPr>
        <p:spPr>
          <a:xfrm>
            <a:off x="785489" y="2202996"/>
            <a:ext cx="2319033" cy="367088"/>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ts val="15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How do I </a:t>
            </a:r>
            <a:r>
              <a:rPr kumimoji="0" lang="en-US" sz="1050" b="0" i="0" u="none" strike="noStrike" kern="1200" cap="none" spc="0" normalizeH="0" baseline="0" noProof="0">
                <a:ln>
                  <a:noFill/>
                </a:ln>
                <a:solidFill>
                  <a:srgbClr val="000000"/>
                </a:solidFill>
                <a:effectLst/>
                <a:uLnTx/>
                <a:uFillTx/>
                <a:latin typeface="Segoe UI"/>
                <a:ea typeface="+mn-ea"/>
                <a:cs typeface="Segoe UI" pitchFamily="34" charset="0"/>
              </a:rPr>
              <a:t>connect to the corporate network</a:t>
            </a: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a:t>
            </a:r>
          </a:p>
        </p:txBody>
      </p:sp>
      <p:sp>
        <p:nvSpPr>
          <p:cNvPr id="59" name="TextBox 91">
            <a:extLst>
              <a:ext uri="{FF2B5EF4-FFF2-40B4-BE49-F238E27FC236}">
                <a16:creationId xmlns:a16="http://schemas.microsoft.com/office/drawing/2014/main" id="{93273AD0-485B-5099-C48F-8AF16650AA40}"/>
              </a:ext>
            </a:extLst>
          </p:cNvPr>
          <p:cNvSpPr txBox="1"/>
          <p:nvPr/>
        </p:nvSpPr>
        <p:spPr>
          <a:xfrm>
            <a:off x="4211852" y="1878195"/>
            <a:ext cx="198412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Sans Text Semibold" pitchFamily="2" charset="0"/>
              </a:rPr>
              <a:t>Device Refresh agent</a:t>
            </a:r>
          </a:p>
        </p:txBody>
      </p:sp>
      <p:sp>
        <p:nvSpPr>
          <p:cNvPr id="60" name="Title 1">
            <a:extLst>
              <a:ext uri="{FF2B5EF4-FFF2-40B4-BE49-F238E27FC236}">
                <a16:creationId xmlns:a16="http://schemas.microsoft.com/office/drawing/2014/main" id="{C10DC3B5-DB9A-2452-9315-0E448A5DC2AB}"/>
              </a:ext>
            </a:extLst>
          </p:cNvPr>
          <p:cNvSpPr txBox="1">
            <a:spLocks/>
          </p:cNvSpPr>
          <p:nvPr/>
        </p:nvSpPr>
        <p:spPr>
          <a:xfrm>
            <a:off x="4341959" y="2205458"/>
            <a:ext cx="2319033" cy="367088"/>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ts val="15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Request a new laptop and send approvals via IT Service tool.</a:t>
            </a:r>
          </a:p>
        </p:txBody>
      </p:sp>
      <p:sp>
        <p:nvSpPr>
          <p:cNvPr id="61" name="TextBox 93">
            <a:extLst>
              <a:ext uri="{FF2B5EF4-FFF2-40B4-BE49-F238E27FC236}">
                <a16:creationId xmlns:a16="http://schemas.microsoft.com/office/drawing/2014/main" id="{F926A25C-75A4-A8F5-DBF0-70769629A710}"/>
              </a:ext>
            </a:extLst>
          </p:cNvPr>
          <p:cNvSpPr txBox="1"/>
          <p:nvPr/>
        </p:nvSpPr>
        <p:spPr>
          <a:xfrm>
            <a:off x="7672997" y="1878195"/>
            <a:ext cx="1984127"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Sans Text Semibold" pitchFamily="2" charset="0"/>
              </a:rPr>
              <a:t>Lead Gen agent</a:t>
            </a:r>
          </a:p>
        </p:txBody>
      </p:sp>
      <p:sp>
        <p:nvSpPr>
          <p:cNvPr id="62" name="Title 1">
            <a:extLst>
              <a:ext uri="{FF2B5EF4-FFF2-40B4-BE49-F238E27FC236}">
                <a16:creationId xmlns:a16="http://schemas.microsoft.com/office/drawing/2014/main" id="{6233938D-E86E-3E98-552F-58127672959D}"/>
              </a:ext>
            </a:extLst>
          </p:cNvPr>
          <p:cNvSpPr txBox="1">
            <a:spLocks/>
          </p:cNvSpPr>
          <p:nvPr/>
        </p:nvSpPr>
        <p:spPr>
          <a:xfrm>
            <a:off x="7803104" y="2208320"/>
            <a:ext cx="2438488" cy="367088"/>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ts val="15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The agent has identified and researched 15 new leads for you to review.</a:t>
            </a:r>
          </a:p>
        </p:txBody>
      </p:sp>
      <p:sp>
        <p:nvSpPr>
          <p:cNvPr id="63" name="TextBox 95">
            <a:extLst>
              <a:ext uri="{FF2B5EF4-FFF2-40B4-BE49-F238E27FC236}">
                <a16:creationId xmlns:a16="http://schemas.microsoft.com/office/drawing/2014/main" id="{C2D4164E-2F1A-2793-C405-264AF6D7AB65}"/>
              </a:ext>
            </a:extLst>
          </p:cNvPr>
          <p:cNvSpPr txBox="1"/>
          <p:nvPr/>
        </p:nvSpPr>
        <p:spPr>
          <a:xfrm>
            <a:off x="1739234" y="4324190"/>
            <a:ext cx="198325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Sans Text Semibold" pitchFamily="2" charset="0"/>
              </a:rPr>
              <a:t>Project Tracker agent</a:t>
            </a:r>
          </a:p>
        </p:txBody>
      </p:sp>
      <p:sp>
        <p:nvSpPr>
          <p:cNvPr id="64" name="Title 1">
            <a:extLst>
              <a:ext uri="{FF2B5EF4-FFF2-40B4-BE49-F238E27FC236}">
                <a16:creationId xmlns:a16="http://schemas.microsoft.com/office/drawing/2014/main" id="{68E1E9A9-5911-D66A-3A45-4B4BC5E7D161}"/>
              </a:ext>
            </a:extLst>
          </p:cNvPr>
          <p:cNvSpPr txBox="1">
            <a:spLocks/>
          </p:cNvSpPr>
          <p:nvPr/>
        </p:nvSpPr>
        <p:spPr>
          <a:xfrm>
            <a:off x="1869341" y="4654556"/>
            <a:ext cx="2319033" cy="367088"/>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ts val="15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What is the status of phase 2 for project X and the remaining budget?</a:t>
            </a:r>
          </a:p>
        </p:txBody>
      </p:sp>
      <p:sp>
        <p:nvSpPr>
          <p:cNvPr id="65" name="TextBox 97">
            <a:extLst>
              <a:ext uri="{FF2B5EF4-FFF2-40B4-BE49-F238E27FC236}">
                <a16:creationId xmlns:a16="http://schemas.microsoft.com/office/drawing/2014/main" id="{1A1A0617-CF0B-3CD7-CE4D-7B0AF480E802}"/>
              </a:ext>
            </a:extLst>
          </p:cNvPr>
          <p:cNvSpPr txBox="1"/>
          <p:nvPr/>
        </p:nvSpPr>
        <p:spPr>
          <a:xfrm>
            <a:off x="5032737" y="4324190"/>
            <a:ext cx="1983253"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Sans Text Semibold" pitchFamily="2" charset="0"/>
              </a:rPr>
              <a:t>Budget Management agent</a:t>
            </a:r>
          </a:p>
        </p:txBody>
      </p:sp>
      <p:sp>
        <p:nvSpPr>
          <p:cNvPr id="66" name="Title 1">
            <a:extLst>
              <a:ext uri="{FF2B5EF4-FFF2-40B4-BE49-F238E27FC236}">
                <a16:creationId xmlns:a16="http://schemas.microsoft.com/office/drawing/2014/main" id="{686631A8-0663-2503-E00A-4A6C51359300}"/>
              </a:ext>
            </a:extLst>
          </p:cNvPr>
          <p:cNvSpPr txBox="1">
            <a:spLocks/>
          </p:cNvSpPr>
          <p:nvPr/>
        </p:nvSpPr>
        <p:spPr>
          <a:xfrm>
            <a:off x="5163768" y="4650916"/>
            <a:ext cx="2319033" cy="367088"/>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ts val="15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Review outstanding open PO’s and begin financial planning.</a:t>
            </a:r>
          </a:p>
        </p:txBody>
      </p:sp>
      <p:sp>
        <p:nvSpPr>
          <p:cNvPr id="67" name="TextBox 99">
            <a:extLst>
              <a:ext uri="{FF2B5EF4-FFF2-40B4-BE49-F238E27FC236}">
                <a16:creationId xmlns:a16="http://schemas.microsoft.com/office/drawing/2014/main" id="{9F8E974C-F483-5666-8CAB-DD5FFBBAAE74}"/>
              </a:ext>
            </a:extLst>
          </p:cNvPr>
          <p:cNvSpPr txBox="1"/>
          <p:nvPr/>
        </p:nvSpPr>
        <p:spPr>
          <a:xfrm>
            <a:off x="8429160" y="4324190"/>
            <a:ext cx="2019459"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Sans Text Semibold" pitchFamily="2" charset="0"/>
              </a:rPr>
              <a:t>Customer Support agent</a:t>
            </a:r>
          </a:p>
        </p:txBody>
      </p:sp>
      <p:sp>
        <p:nvSpPr>
          <p:cNvPr id="68" name="Title 1">
            <a:extLst>
              <a:ext uri="{FF2B5EF4-FFF2-40B4-BE49-F238E27FC236}">
                <a16:creationId xmlns:a16="http://schemas.microsoft.com/office/drawing/2014/main" id="{A9336D46-11F9-635F-311A-EA98E1D99303}"/>
              </a:ext>
            </a:extLst>
          </p:cNvPr>
          <p:cNvSpPr txBox="1">
            <a:spLocks/>
          </p:cNvSpPr>
          <p:nvPr/>
        </p:nvSpPr>
        <p:spPr>
          <a:xfrm>
            <a:off x="8559267" y="4648813"/>
            <a:ext cx="2319033" cy="367088"/>
          </a:xfrm>
          <a:prstGeom prst="rect">
            <a:avLst/>
          </a:prstGeom>
        </p:spPr>
        <p:txBody>
          <a:bodyPr vert="horz" wrap="square" lIns="0" tIns="0" rIns="0" bIns="0" rtlCol="0" anchor="t">
            <a:spAutoFit/>
          </a:bodyPr>
          <a:lstStyle>
            <a:lvl1pPr algn="l" defTabSz="2402409" rtl="0" eaLnBrk="1" latinLnBrk="0" hangingPunct="1">
              <a:lnSpc>
                <a:spcPct val="100000"/>
              </a:lnSpc>
              <a:spcBef>
                <a:spcPct val="0"/>
              </a:spcBef>
              <a:buNone/>
              <a:defRPr lang="en-US" sz="9272" b="0" kern="1200" cap="none" spc="-129"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ts val="1500"/>
              </a:lnSpc>
              <a:spcBef>
                <a:spcPct val="0"/>
              </a:spcBef>
              <a:spcAft>
                <a:spcPct val="0"/>
              </a:spcAft>
              <a:buClrTx/>
              <a:buSzTx/>
              <a:buFontTx/>
              <a:buNone/>
              <a:tabLst/>
              <a:defRPr/>
            </a:pPr>
            <a:r>
              <a:rPr kumimoji="0" lang="en-US" sz="1050" b="0" i="0" u="none" strike="noStrike" kern="1200" cap="none" spc="0" normalizeH="0" baseline="0" noProof="0">
                <a:ln w="3175">
                  <a:noFill/>
                </a:ln>
                <a:solidFill>
                  <a:srgbClr val="000000"/>
                </a:solidFill>
                <a:effectLst/>
                <a:uLnTx/>
                <a:uFillTx/>
                <a:latin typeface="Segoe UI"/>
                <a:ea typeface="+mn-ea"/>
                <a:cs typeface="Segoe UI" pitchFamily="34" charset="0"/>
              </a:rPr>
              <a:t>The agent has identified new support issues and triaged to other agents.</a:t>
            </a:r>
          </a:p>
        </p:txBody>
      </p:sp>
    </p:spTree>
    <p:extLst>
      <p:ext uri="{BB962C8B-B14F-4D97-AF65-F5344CB8AC3E}">
        <p14:creationId xmlns:p14="http://schemas.microsoft.com/office/powerpoint/2010/main" val="32106413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F8B5F71-D102-DB83-FBBE-BB91CA796131}"/>
              </a:ext>
            </a:extLst>
          </p:cNvPr>
          <p:cNvSpPr>
            <a:spLocks noGrp="1"/>
          </p:cNvSpPr>
          <p:nvPr>
            <p:ph type="title"/>
          </p:nvPr>
        </p:nvSpPr>
        <p:spPr>
          <a:xfrm>
            <a:off x="588263" y="457200"/>
            <a:ext cx="11018520" cy="492443"/>
          </a:xfrm>
        </p:spPr>
        <p:txBody>
          <a:bodyPr wrap="square" anchor="t">
            <a:normAutofit/>
          </a:bodyPr>
          <a:lstStyle/>
          <a:p>
            <a:r>
              <a:rPr lang="fr-FR" noProof="0" dirty="0">
                <a:cs typeface="Segoe UI"/>
              </a:rPr>
              <a:t>AI agent structure</a:t>
            </a:r>
            <a:endParaRPr lang="fr-FR" noProof="0" dirty="0"/>
          </a:p>
        </p:txBody>
      </p:sp>
      <p:pic>
        <p:nvPicPr>
          <p:cNvPr id="5" name="Image 4" descr="Une image contenant texte, capture d’écran, diagramme, conception&#10;&#10;Description générée automatiquement">
            <a:extLst>
              <a:ext uri="{FF2B5EF4-FFF2-40B4-BE49-F238E27FC236}">
                <a16:creationId xmlns:a16="http://schemas.microsoft.com/office/drawing/2014/main" id="{BEB6B333-D0B5-2ECD-F134-75CAD2253B15}"/>
              </a:ext>
            </a:extLst>
          </p:cNvPr>
          <p:cNvPicPr>
            <a:picLocks noChangeAspect="1"/>
          </p:cNvPicPr>
          <p:nvPr/>
        </p:nvPicPr>
        <p:blipFill>
          <a:blip r:embed="rId3"/>
          <a:srcRect l="-16" t="-452" r="149" b="903"/>
          <a:stretch/>
        </p:blipFill>
        <p:spPr>
          <a:xfrm>
            <a:off x="1736720" y="1133426"/>
            <a:ext cx="8718560" cy="5103255"/>
          </a:xfrm>
          <a:prstGeom prst="rect">
            <a:avLst/>
          </a:prstGeom>
          <a:noFill/>
          <a:ln>
            <a:noFill/>
          </a:ln>
          <a:effectLst/>
        </p:spPr>
      </p:pic>
      <p:sp>
        <p:nvSpPr>
          <p:cNvPr id="6" name="ZoneTexte 5">
            <a:extLst>
              <a:ext uri="{FF2B5EF4-FFF2-40B4-BE49-F238E27FC236}">
                <a16:creationId xmlns:a16="http://schemas.microsoft.com/office/drawing/2014/main" id="{28F70E79-E5CC-8BFF-CF8D-5DF116FB4470}"/>
              </a:ext>
            </a:extLst>
          </p:cNvPr>
          <p:cNvSpPr txBox="1"/>
          <p:nvPr/>
        </p:nvSpPr>
        <p:spPr>
          <a:xfrm>
            <a:off x="4724400" y="6420465"/>
            <a:ext cx="359664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fr-FR" i="1" noProof="0" dirty="0">
                <a:latin typeface="WordVisi_MSFontService"/>
              </a:rPr>
              <a:t>Structure of an AI agent [</a:t>
            </a:r>
            <a:r>
              <a:rPr lang="fr-FR" i="1" noProof="0" dirty="0">
                <a:latin typeface="WordVisi_MSFontService"/>
                <a:hlinkClick r:id="rId4"/>
              </a:rPr>
              <a:t>link</a:t>
            </a:r>
            <a:r>
              <a:rPr lang="fr-FR" i="1" noProof="0" dirty="0">
                <a:latin typeface="WordVisi_MSFontService"/>
              </a:rPr>
              <a:t>]</a:t>
            </a:r>
            <a:endParaRPr lang="fr-FR" noProof="0" dirty="0"/>
          </a:p>
        </p:txBody>
      </p:sp>
    </p:spTree>
    <p:extLst>
      <p:ext uri="{BB962C8B-B14F-4D97-AF65-F5344CB8AC3E}">
        <p14:creationId xmlns:p14="http://schemas.microsoft.com/office/powerpoint/2010/main" val="77422042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Title 4">
            <a:extLst>
              <a:ext uri="{FF2B5EF4-FFF2-40B4-BE49-F238E27FC236}">
                <a16:creationId xmlns:a16="http://schemas.microsoft.com/office/drawing/2014/main" id="{807D568C-BE8E-6444-0693-C87F859E5B45}"/>
              </a:ext>
            </a:extLst>
          </p:cNvPr>
          <p:cNvSpPr>
            <a:spLocks noGrp="1"/>
          </p:cNvSpPr>
          <p:nvPr>
            <p:ph type="title"/>
          </p:nvPr>
        </p:nvSpPr>
        <p:spPr/>
        <p:txBody>
          <a:bodyPr anchor="t"/>
          <a:lstStyle/>
          <a:p>
            <a:r>
              <a:rPr lang="en-US" sz="3200" spc="0" dirty="0">
                <a:solidFill>
                  <a:schemeClr val="tx1"/>
                </a:solidFill>
                <a:latin typeface="Segoe UI Semibold"/>
                <a:cs typeface="Segoe UI Semibold"/>
              </a:rPr>
              <a:t>Different building journeys for different needs</a:t>
            </a:r>
            <a:endParaRPr lang="en-US" dirty="0">
              <a:solidFill>
                <a:schemeClr val="tx1"/>
              </a:solidFill>
              <a:cs typeface="Segoe UI"/>
            </a:endParaRPr>
          </a:p>
        </p:txBody>
      </p:sp>
      <p:grpSp>
        <p:nvGrpSpPr>
          <p:cNvPr id="23" name="Groupe 22">
            <a:extLst>
              <a:ext uri="{FF2B5EF4-FFF2-40B4-BE49-F238E27FC236}">
                <a16:creationId xmlns:a16="http://schemas.microsoft.com/office/drawing/2014/main" id="{2937BC74-8EE5-6120-B8B4-B3B7B273631F}"/>
              </a:ext>
            </a:extLst>
          </p:cNvPr>
          <p:cNvGrpSpPr>
            <a:grpSpLocks noChangeAspect="1"/>
          </p:cNvGrpSpPr>
          <p:nvPr/>
        </p:nvGrpSpPr>
        <p:grpSpPr>
          <a:xfrm>
            <a:off x="1558936" y="1427482"/>
            <a:ext cx="9530554" cy="4859780"/>
            <a:chOff x="1162694" y="1285241"/>
            <a:chExt cx="10032163" cy="5115559"/>
          </a:xfrm>
        </p:grpSpPr>
        <p:sp>
          <p:nvSpPr>
            <p:cNvPr id="20" name="Rectangle: Rounded Corners 26">
              <a:extLst>
                <a:ext uri="{FF2B5EF4-FFF2-40B4-BE49-F238E27FC236}">
                  <a16:creationId xmlns:a16="http://schemas.microsoft.com/office/drawing/2014/main" id="{E04302AF-12A3-EB66-A580-63FACB714B88}"/>
                </a:ext>
                <a:ext uri="{C183D7F6-B498-43B3-948B-1728B52AA6E4}">
                  <adec:decorative xmlns:adec="http://schemas.microsoft.com/office/drawing/2017/decorative" val="1"/>
                </a:ext>
              </a:extLst>
            </p:cNvPr>
            <p:cNvSpPr/>
            <p:nvPr/>
          </p:nvSpPr>
          <p:spPr bwMode="auto">
            <a:xfrm>
              <a:off x="4593139" y="2287131"/>
              <a:ext cx="6229536" cy="649478"/>
            </a:xfrm>
            <a:prstGeom prst="roundRect">
              <a:avLst>
                <a:gd name="adj" fmla="val 0"/>
              </a:avLst>
            </a:prstGeom>
            <a:solidFill>
              <a:schemeClr val="tx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chemeClr val="bg1"/>
                </a:solidFill>
                <a:cs typeface="Segoe UI" pitchFamily="34" charset="0"/>
              </a:endParaRPr>
            </a:p>
          </p:txBody>
        </p:sp>
        <p:sp>
          <p:nvSpPr>
            <p:cNvPr id="7" name="Rectangle: Rounded Corners 6">
              <a:extLst>
                <a:ext uri="{FF2B5EF4-FFF2-40B4-BE49-F238E27FC236}">
                  <a16:creationId xmlns:a16="http://schemas.microsoft.com/office/drawing/2014/main" id="{998DEB0D-5211-93BC-1DC1-DE0993F7BB9A}"/>
                </a:ext>
                <a:ext uri="{C183D7F6-B498-43B3-948B-1728B52AA6E4}">
                  <adec:decorative xmlns:adec="http://schemas.microsoft.com/office/drawing/2017/decorative" val="1"/>
                </a:ext>
              </a:extLst>
            </p:cNvPr>
            <p:cNvSpPr/>
            <p:nvPr/>
          </p:nvSpPr>
          <p:spPr bwMode="auto">
            <a:xfrm>
              <a:off x="7841187" y="2937668"/>
              <a:ext cx="2976260" cy="2207968"/>
            </a:xfrm>
            <a:prstGeom prst="roundRect">
              <a:avLst>
                <a:gd name="adj" fmla="val 3066"/>
              </a:avLst>
            </a:prstGeom>
            <a:solidFill>
              <a:schemeClr val="bg1"/>
            </a:solid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chemeClr val="bg1"/>
                </a:solidFill>
                <a:cs typeface="Segoe UI" pitchFamily="34" charset="0"/>
              </a:endParaRPr>
            </a:p>
          </p:txBody>
        </p:sp>
        <p:sp>
          <p:nvSpPr>
            <p:cNvPr id="4" name="Rectangle: Rounded Corners 3">
              <a:extLst>
                <a:ext uri="{FF2B5EF4-FFF2-40B4-BE49-F238E27FC236}">
                  <a16:creationId xmlns:a16="http://schemas.microsoft.com/office/drawing/2014/main" id="{A3DAFFAF-CC70-E1F7-9632-AB55BC81FE3D}"/>
                </a:ext>
                <a:ext uri="{C183D7F6-B498-43B3-948B-1728B52AA6E4}">
                  <adec:decorative xmlns:adec="http://schemas.microsoft.com/office/drawing/2017/decorative" val="1"/>
                </a:ext>
              </a:extLst>
            </p:cNvPr>
            <p:cNvSpPr/>
            <p:nvPr/>
          </p:nvSpPr>
          <p:spPr bwMode="auto">
            <a:xfrm>
              <a:off x="4602596" y="2937668"/>
              <a:ext cx="3003431" cy="2224370"/>
            </a:xfrm>
            <a:prstGeom prst="roundRect">
              <a:avLst>
                <a:gd name="adj" fmla="val 0"/>
              </a:avLst>
            </a:prstGeom>
            <a:solidFill>
              <a:schemeClr val="bg1"/>
            </a:solid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chemeClr val="bg1"/>
                </a:solidFill>
                <a:cs typeface="Segoe UI" pitchFamily="34" charset="0"/>
              </a:endParaRPr>
            </a:p>
          </p:txBody>
        </p:sp>
        <p:sp>
          <p:nvSpPr>
            <p:cNvPr id="5" name="Rectangle 4">
              <a:extLst>
                <a:ext uri="{FF2B5EF4-FFF2-40B4-BE49-F238E27FC236}">
                  <a16:creationId xmlns:a16="http://schemas.microsoft.com/office/drawing/2014/main" id="{F7AFC8BF-C0CD-0825-26DB-E9EDE7085852}"/>
                </a:ext>
                <a:ext uri="{C183D7F6-B498-43B3-948B-1728B52AA6E4}">
                  <adec:decorative xmlns:adec="http://schemas.microsoft.com/office/drawing/2017/decorative" val="1"/>
                </a:ext>
              </a:extLst>
            </p:cNvPr>
            <p:cNvSpPr/>
            <p:nvPr/>
          </p:nvSpPr>
          <p:spPr bwMode="auto">
            <a:xfrm>
              <a:off x="4602593" y="2292307"/>
              <a:ext cx="6222039" cy="646710"/>
            </a:xfrm>
            <a:prstGeom prst="rect">
              <a:avLst/>
            </a:prstGeom>
            <a:gradFill flip="none" rotWithShape="1">
              <a:gsLst>
                <a:gs pos="0">
                  <a:srgbClr val="FF5C39"/>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400" b="1" kern="0">
                <a:ln w="3175">
                  <a:noFill/>
                </a:ln>
                <a:solidFill>
                  <a:schemeClr val="bg1"/>
                </a:solidFill>
                <a:latin typeface="Segoe UI Semibold"/>
                <a:cs typeface="Segoe UI" pitchFamily="34" charset="0"/>
              </a:endParaRPr>
            </a:p>
          </p:txBody>
        </p:sp>
        <p:sp>
          <p:nvSpPr>
            <p:cNvPr id="16" name="Rectangle: Rounded Corners 26">
              <a:extLst>
                <a:ext uri="{FF2B5EF4-FFF2-40B4-BE49-F238E27FC236}">
                  <a16:creationId xmlns:a16="http://schemas.microsoft.com/office/drawing/2014/main" id="{0459114D-09C8-3B08-ACE7-0444004A7E7F}"/>
                </a:ext>
                <a:ext uri="{C183D7F6-B498-43B3-948B-1728B52AA6E4}">
                  <adec:decorative xmlns:adec="http://schemas.microsoft.com/office/drawing/2017/decorative" val="1"/>
                </a:ext>
              </a:extLst>
            </p:cNvPr>
            <p:cNvSpPr/>
            <p:nvPr/>
          </p:nvSpPr>
          <p:spPr bwMode="auto">
            <a:xfrm>
              <a:off x="1180070" y="2297821"/>
              <a:ext cx="3142816" cy="660251"/>
            </a:xfrm>
            <a:prstGeom prst="roundRect">
              <a:avLst>
                <a:gd name="adj" fmla="val 0"/>
              </a:avLst>
            </a:prstGeom>
            <a:solidFill>
              <a:schemeClr val="tx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chemeClr val="bg1"/>
                </a:solidFill>
                <a:cs typeface="Segoe UI" pitchFamily="34" charset="0"/>
              </a:endParaRPr>
            </a:p>
          </p:txBody>
        </p:sp>
        <p:sp>
          <p:nvSpPr>
            <p:cNvPr id="18" name="TextBox 17">
              <a:extLst>
                <a:ext uri="{FF2B5EF4-FFF2-40B4-BE49-F238E27FC236}">
                  <a16:creationId xmlns:a16="http://schemas.microsoft.com/office/drawing/2014/main" id="{58BC61D4-406C-ABF2-F7FA-D36B4E327C93}"/>
                </a:ext>
              </a:extLst>
            </p:cNvPr>
            <p:cNvSpPr txBox="1"/>
            <p:nvPr/>
          </p:nvSpPr>
          <p:spPr>
            <a:xfrm>
              <a:off x="4799843" y="3789486"/>
              <a:ext cx="2625908"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Rules-based dialog management and conversational orchestration with a prebuilt LLM</a:t>
              </a:r>
            </a:p>
          </p:txBody>
        </p:sp>
        <p:sp>
          <p:nvSpPr>
            <p:cNvPr id="27" name="Rectangle: Rounded Corners 26">
              <a:extLst>
                <a:ext uri="{FF2B5EF4-FFF2-40B4-BE49-F238E27FC236}">
                  <a16:creationId xmlns:a16="http://schemas.microsoft.com/office/drawing/2014/main" id="{56425F22-75D4-0C94-6598-3AE13C8CE0CA}"/>
                </a:ext>
                <a:ext uri="{C183D7F6-B498-43B3-948B-1728B52AA6E4}">
                  <adec:decorative xmlns:adec="http://schemas.microsoft.com/office/drawing/2017/decorative" val="1"/>
                </a:ext>
              </a:extLst>
            </p:cNvPr>
            <p:cNvSpPr/>
            <p:nvPr/>
          </p:nvSpPr>
          <p:spPr bwMode="auto">
            <a:xfrm>
              <a:off x="1180070" y="2955087"/>
              <a:ext cx="3142816" cy="2207968"/>
            </a:xfrm>
            <a:prstGeom prst="roundRect">
              <a:avLst>
                <a:gd name="adj" fmla="val 0"/>
              </a:avLst>
            </a:prstGeom>
            <a:solidFill>
              <a:schemeClr val="bg1"/>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chemeClr val="bg1"/>
                </a:solidFill>
                <a:cs typeface="Segoe UI" pitchFamily="34" charset="0"/>
              </a:endParaRPr>
            </a:p>
          </p:txBody>
        </p:sp>
        <p:sp>
          <p:nvSpPr>
            <p:cNvPr id="28" name="TextBox 27">
              <a:extLst>
                <a:ext uri="{FF2B5EF4-FFF2-40B4-BE49-F238E27FC236}">
                  <a16:creationId xmlns:a16="http://schemas.microsoft.com/office/drawing/2014/main" id="{FD0FAD71-4E6A-B3E8-969B-F4935E1BCA1A}"/>
                </a:ext>
              </a:extLst>
            </p:cNvPr>
            <p:cNvSpPr txBox="1"/>
            <p:nvPr/>
          </p:nvSpPr>
          <p:spPr>
            <a:xfrm>
              <a:off x="1421903" y="3172987"/>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Connect with your data sources outside of Copilots reach </a:t>
              </a:r>
            </a:p>
          </p:txBody>
        </p:sp>
        <p:sp>
          <p:nvSpPr>
            <p:cNvPr id="29" name="TextBox 28">
              <a:extLst>
                <a:ext uri="{FF2B5EF4-FFF2-40B4-BE49-F238E27FC236}">
                  <a16:creationId xmlns:a16="http://schemas.microsoft.com/office/drawing/2014/main" id="{5AC4469D-47DA-B576-425D-D5EA94710435}"/>
                </a:ext>
              </a:extLst>
            </p:cNvPr>
            <p:cNvSpPr txBox="1"/>
            <p:nvPr/>
          </p:nvSpPr>
          <p:spPr>
            <a:xfrm>
              <a:off x="1421903" y="3874498"/>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a:ea typeface="+mn-ea"/>
                  <a:cs typeface="+mn-cs"/>
                </a:rPr>
                <a:t>Call your redesigned business processes and workflows</a:t>
              </a:r>
            </a:p>
          </p:txBody>
        </p:sp>
        <p:sp>
          <p:nvSpPr>
            <p:cNvPr id="30" name="TextBox 29">
              <a:extLst>
                <a:ext uri="{FF2B5EF4-FFF2-40B4-BE49-F238E27FC236}">
                  <a16:creationId xmlns:a16="http://schemas.microsoft.com/office/drawing/2014/main" id="{AFEFD2E3-F15B-D3F2-0D9D-1B57C0D1B6B8}"/>
                </a:ext>
              </a:extLst>
            </p:cNvPr>
            <p:cNvSpPr txBox="1"/>
            <p:nvPr/>
          </p:nvSpPr>
          <p:spPr>
            <a:xfrm>
              <a:off x="1421903" y="4576007"/>
              <a:ext cx="262769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a:ea typeface="+mn-ea"/>
                  <a:cs typeface="+mn-cs"/>
                </a:rPr>
                <a:t>Configure Copilot responses to</a:t>
              </a:r>
              <a:br>
                <a:rPr kumimoji="0" lang="en-US" sz="1100" b="0" i="0" u="none" strike="noStrike" kern="1200" cap="none" spc="0" normalizeH="0" baseline="0" noProof="0">
                  <a:ln>
                    <a:noFill/>
                  </a:ln>
                  <a:effectLst/>
                  <a:uLnTx/>
                  <a:uFillTx/>
                  <a:latin typeface="Segoe UI"/>
                  <a:ea typeface="+mn-ea"/>
                  <a:cs typeface="+mn-cs"/>
                </a:rPr>
              </a:br>
              <a:r>
                <a:rPr kumimoji="0" lang="en-US" sz="1100" b="0" i="0" u="none" strike="noStrike" kern="1200" cap="none" spc="0" normalizeH="0" baseline="0" noProof="0">
                  <a:ln>
                    <a:noFill/>
                  </a:ln>
                  <a:effectLst/>
                  <a:uLnTx/>
                  <a:uFillTx/>
                  <a:latin typeface="Segoe UI"/>
                  <a:ea typeface="+mn-ea"/>
                  <a:cs typeface="+mn-cs"/>
                </a:rPr>
                <a:t>specific questions</a:t>
              </a:r>
            </a:p>
          </p:txBody>
        </p:sp>
        <p:sp>
          <p:nvSpPr>
            <p:cNvPr id="33" name="Rectangle: Top Corners Rounded 32">
              <a:extLst>
                <a:ext uri="{FF2B5EF4-FFF2-40B4-BE49-F238E27FC236}">
                  <a16:creationId xmlns:a16="http://schemas.microsoft.com/office/drawing/2014/main" id="{AAA47243-95F5-0121-67D6-6ED35E3E0000}"/>
                </a:ext>
                <a:ext uri="{C183D7F6-B498-43B3-948B-1728B52AA6E4}">
                  <adec:decorative xmlns:adec="http://schemas.microsoft.com/office/drawing/2017/decorative" val="1"/>
                </a:ext>
              </a:extLst>
            </p:cNvPr>
            <p:cNvSpPr/>
            <p:nvPr/>
          </p:nvSpPr>
          <p:spPr bwMode="auto">
            <a:xfrm>
              <a:off x="1175603" y="2204307"/>
              <a:ext cx="3153737" cy="745501"/>
            </a:xfrm>
            <a:prstGeom prst="round2SameRect">
              <a:avLst>
                <a:gd name="adj1" fmla="val 16667"/>
                <a:gd name="adj2" fmla="val 0"/>
              </a:avLst>
            </a:prstGeom>
            <a:gradFill flip="none" rotWithShape="1">
              <a:gsLst>
                <a:gs pos="0">
                  <a:srgbClr val="FF5C39">
                    <a:alpha val="25000"/>
                  </a:srgbClr>
                </a:gs>
                <a:gs pos="32000">
                  <a:srgbClr val="C03BC4">
                    <a:alpha val="25000"/>
                  </a:srgbClr>
                </a:gs>
                <a:gs pos="68000">
                  <a:srgbClr val="0078D4">
                    <a:alpha val="25000"/>
                  </a:srgbClr>
                </a:gs>
                <a:gs pos="100000">
                  <a:srgbClr val="399A91">
                    <a:alpha val="25000"/>
                  </a:srgbClr>
                </a:gs>
              </a:gsLst>
              <a:path path="circle">
                <a:fillToRect l="100000" t="100000"/>
              </a:path>
              <a:tileRect r="-100000" b="-100000"/>
            </a:gradFill>
            <a:ln w="12700">
              <a:solidFill>
                <a:schemeClr val="bg1">
                  <a:lumMod val="6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ctr" anchorCtr="0" forceAA="0" compatLnSpc="1">
              <a:prstTxWarp prst="textNoShape">
                <a:avLst/>
              </a:prstTxWarp>
              <a:noAutofit/>
            </a:bodyPr>
            <a:lstStyle/>
            <a:p>
              <a:pPr algn="ctr" defTabSz="857219" fontAlgn="base">
                <a:spcBef>
                  <a:spcPct val="0"/>
                </a:spcBef>
                <a:spcAft>
                  <a:spcPct val="0"/>
                </a:spcAft>
              </a:pPr>
              <a:endParaRPr lang="en-US" sz="1400" b="1" kern="0">
                <a:ln w="3175">
                  <a:noFill/>
                </a:ln>
                <a:solidFill>
                  <a:schemeClr val="bg1"/>
                </a:solidFill>
                <a:latin typeface="Segoe UI Semibold"/>
                <a:cs typeface="Segoe UI" pitchFamily="34" charset="0"/>
              </a:endParaRPr>
            </a:p>
          </p:txBody>
        </p:sp>
        <p:cxnSp>
          <p:nvCxnSpPr>
            <p:cNvPr id="34" name="!!Line 1">
              <a:extLst>
                <a:ext uri="{FF2B5EF4-FFF2-40B4-BE49-F238E27FC236}">
                  <a16:creationId xmlns:a16="http://schemas.microsoft.com/office/drawing/2014/main" id="{0B91D524-B7EC-2738-0D2B-24A8A53FB299}"/>
                </a:ext>
                <a:ext uri="{C183D7F6-B498-43B3-948B-1728B52AA6E4}">
                  <adec:decorative xmlns:adec="http://schemas.microsoft.com/office/drawing/2017/decorative" val="1"/>
                </a:ext>
              </a:extLst>
            </p:cNvPr>
            <p:cNvCxnSpPr>
              <a:cxnSpLocks/>
            </p:cNvCxnSpPr>
            <p:nvPr/>
          </p:nvCxnSpPr>
          <p:spPr>
            <a:xfrm>
              <a:off x="1169148" y="3713440"/>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Line 1">
              <a:extLst>
                <a:ext uri="{FF2B5EF4-FFF2-40B4-BE49-F238E27FC236}">
                  <a16:creationId xmlns:a16="http://schemas.microsoft.com/office/drawing/2014/main" id="{F6C617D6-FD64-4543-0626-162AF00FA4F9}"/>
                </a:ext>
                <a:ext uri="{C183D7F6-B498-43B3-948B-1728B52AA6E4}">
                  <adec:decorative xmlns:adec="http://schemas.microsoft.com/office/drawing/2017/decorative" val="1"/>
                </a:ext>
              </a:extLst>
            </p:cNvPr>
            <p:cNvCxnSpPr>
              <a:cxnSpLocks/>
            </p:cNvCxnSpPr>
            <p:nvPr/>
          </p:nvCxnSpPr>
          <p:spPr>
            <a:xfrm>
              <a:off x="1162694" y="4414951"/>
              <a:ext cx="3160192"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8" name="TextBox 47">
              <a:extLst>
                <a:ext uri="{FF2B5EF4-FFF2-40B4-BE49-F238E27FC236}">
                  <a16:creationId xmlns:a16="http://schemas.microsoft.com/office/drawing/2014/main" id="{40C870A4-25F7-0DF6-1B70-275324E002AA}"/>
                </a:ext>
              </a:extLst>
            </p:cNvPr>
            <p:cNvSpPr txBox="1"/>
            <p:nvPr/>
          </p:nvSpPr>
          <p:spPr>
            <a:xfrm>
              <a:off x="8195510" y="3887143"/>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a:ea typeface="+mn-ea"/>
                  <a:cs typeface="+mn-cs"/>
                </a:rPr>
                <a:t>Configure LLMs with prompt engineering</a:t>
              </a:r>
              <a:endParaRPr kumimoji="0" lang="en-US" sz="1100" b="1" i="0" u="none" strike="noStrike" kern="1200" cap="none" spc="0" normalizeH="0" baseline="0" noProof="0">
                <a:ln>
                  <a:noFill/>
                </a:ln>
                <a:effectLst/>
                <a:uLnTx/>
                <a:uFillTx/>
                <a:latin typeface="Segoe UI"/>
                <a:ea typeface="+mn-ea"/>
                <a:cs typeface="+mn-cs"/>
              </a:endParaRPr>
            </a:p>
          </p:txBody>
        </p:sp>
        <p:sp>
          <p:nvSpPr>
            <p:cNvPr id="49" name="TextBox 48">
              <a:extLst>
                <a:ext uri="{FF2B5EF4-FFF2-40B4-BE49-F238E27FC236}">
                  <a16:creationId xmlns:a16="http://schemas.microsoft.com/office/drawing/2014/main" id="{9B59F4AB-7279-0302-549C-9B2417B1A2AE}"/>
                </a:ext>
              </a:extLst>
            </p:cNvPr>
            <p:cNvSpPr txBox="1"/>
            <p:nvPr/>
          </p:nvSpPr>
          <p:spPr>
            <a:xfrm>
              <a:off x="4790249" y="4551941"/>
              <a:ext cx="262590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a:ea typeface="+mn-ea"/>
                  <a:cs typeface="+mn-cs"/>
                </a:rPr>
                <a:t>Managed SaaS, no infrastructure, built in security and governance</a:t>
              </a:r>
              <a:endParaRPr kumimoji="0" lang="en-US" sz="1100" b="1" i="0" u="none" strike="noStrike" kern="1200" cap="none" spc="0" normalizeH="0" baseline="0" noProof="0">
                <a:ln>
                  <a:noFill/>
                </a:ln>
                <a:effectLst/>
                <a:uLnTx/>
                <a:uFillTx/>
                <a:latin typeface="Segoe UI"/>
                <a:ea typeface="+mn-ea"/>
                <a:cs typeface="+mn-cs"/>
              </a:endParaRPr>
            </a:p>
          </p:txBody>
        </p:sp>
        <p:sp>
          <p:nvSpPr>
            <p:cNvPr id="50" name="TextBox 49">
              <a:extLst>
                <a:ext uri="{FF2B5EF4-FFF2-40B4-BE49-F238E27FC236}">
                  <a16:creationId xmlns:a16="http://schemas.microsoft.com/office/drawing/2014/main" id="{D927EDDE-829C-809B-8092-F16CC714A470}"/>
                </a:ext>
              </a:extLst>
            </p:cNvPr>
            <p:cNvSpPr txBox="1"/>
            <p:nvPr/>
          </p:nvSpPr>
          <p:spPr>
            <a:xfrm>
              <a:off x="8185793" y="4559840"/>
              <a:ext cx="224037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a:ea typeface="+mn-ea"/>
                  <a:cs typeface="+mn-cs"/>
                </a:rPr>
                <a:t>Manage own infrastructure, custom dev and security</a:t>
              </a:r>
              <a:endParaRPr kumimoji="0" lang="en-US" sz="1100" b="1" i="0" u="none" strike="noStrike" kern="1200" cap="none" spc="0" normalizeH="0" baseline="0" noProof="0">
                <a:ln>
                  <a:noFill/>
                </a:ln>
                <a:effectLst/>
                <a:uLnTx/>
                <a:uFillTx/>
                <a:latin typeface="Segoe UI"/>
                <a:ea typeface="+mn-ea"/>
                <a:cs typeface="+mn-cs"/>
              </a:endParaRPr>
            </a:p>
          </p:txBody>
        </p:sp>
        <p:cxnSp>
          <p:nvCxnSpPr>
            <p:cNvPr id="43" name="!!Line 1">
              <a:extLst>
                <a:ext uri="{FF2B5EF4-FFF2-40B4-BE49-F238E27FC236}">
                  <a16:creationId xmlns:a16="http://schemas.microsoft.com/office/drawing/2014/main" id="{EC64BA58-E318-0FC2-52BE-C92FED9E0DBA}"/>
                </a:ext>
                <a:ext uri="{C183D7F6-B498-43B3-948B-1728B52AA6E4}">
                  <adec:decorative xmlns:adec="http://schemas.microsoft.com/office/drawing/2017/decorative" val="1"/>
                </a:ext>
              </a:extLst>
            </p:cNvPr>
            <p:cNvCxnSpPr>
              <a:cxnSpLocks/>
            </p:cNvCxnSpPr>
            <p:nvPr/>
          </p:nvCxnSpPr>
          <p:spPr>
            <a:xfrm>
              <a:off x="4585899" y="4398365"/>
              <a:ext cx="3020128"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2" name="!!Line 1">
              <a:extLst>
                <a:ext uri="{FF2B5EF4-FFF2-40B4-BE49-F238E27FC236}">
                  <a16:creationId xmlns:a16="http://schemas.microsoft.com/office/drawing/2014/main" id="{6C656987-62E3-653B-0606-1944B13F7637}"/>
                </a:ext>
                <a:ext uri="{C183D7F6-B498-43B3-948B-1728B52AA6E4}">
                  <adec:decorative xmlns:adec="http://schemas.microsoft.com/office/drawing/2017/decorative" val="1"/>
                </a:ext>
              </a:extLst>
            </p:cNvPr>
            <p:cNvCxnSpPr>
              <a:cxnSpLocks/>
            </p:cNvCxnSpPr>
            <p:nvPr/>
          </p:nvCxnSpPr>
          <p:spPr>
            <a:xfrm>
              <a:off x="7842211" y="4398365"/>
              <a:ext cx="2982421"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59" name="Rectangle: Top Corners Rounded 158">
              <a:extLst>
                <a:ext uri="{FF2B5EF4-FFF2-40B4-BE49-F238E27FC236}">
                  <a16:creationId xmlns:a16="http://schemas.microsoft.com/office/drawing/2014/main" id="{87A16734-5508-EAA5-129D-49243574FF4E}"/>
                </a:ext>
                <a:ext uri="{C183D7F6-B498-43B3-948B-1728B52AA6E4}">
                  <adec:decorative xmlns:adec="http://schemas.microsoft.com/office/drawing/2017/decorative" val="1"/>
                </a:ext>
              </a:extLst>
            </p:cNvPr>
            <p:cNvSpPr/>
            <p:nvPr/>
          </p:nvSpPr>
          <p:spPr bwMode="auto">
            <a:xfrm>
              <a:off x="7814773" y="1736573"/>
              <a:ext cx="3007902" cy="558030"/>
            </a:xfrm>
            <a:prstGeom prst="round2SameRect">
              <a:avLst/>
            </a:prstGeom>
            <a:gradFill flip="none" rotWithShape="1">
              <a:gsLst>
                <a:gs pos="0">
                  <a:srgbClr val="FF5C39"/>
                </a:gs>
                <a:gs pos="8000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0" name="Rectangle 159">
              <a:extLst>
                <a:ext uri="{FF2B5EF4-FFF2-40B4-BE49-F238E27FC236}">
                  <a16:creationId xmlns:a16="http://schemas.microsoft.com/office/drawing/2014/main" id="{16D60F60-9223-0BBC-868F-AF82A0741516}"/>
                </a:ext>
                <a:ext uri="{C183D7F6-B498-43B3-948B-1728B52AA6E4}">
                  <adec:decorative xmlns:adec="http://schemas.microsoft.com/office/drawing/2017/decorative" val="1"/>
                </a:ext>
              </a:extLst>
            </p:cNvPr>
            <p:cNvSpPr/>
            <p:nvPr/>
          </p:nvSpPr>
          <p:spPr bwMode="auto">
            <a:xfrm>
              <a:off x="1180071" y="1834693"/>
              <a:ext cx="3149269" cy="457849"/>
            </a:xfrm>
            <a:prstGeom prst="rect">
              <a:avLst/>
            </a:prstGeom>
            <a:gradFill flip="none" rotWithShape="1">
              <a:gsLst>
                <a:gs pos="0">
                  <a:srgbClr val="0078D4"/>
                </a:gs>
                <a:gs pos="80000">
                  <a:srgbClr val="399A9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4577BCD1-69FA-60B0-9B4C-0990C9B430E9}"/>
                </a:ext>
                <a:ext uri="{C183D7F6-B498-43B3-948B-1728B52AA6E4}">
                  <adec:decorative xmlns:adec="http://schemas.microsoft.com/office/drawing/2017/decorative" val="1"/>
                </a:ext>
              </a:extLst>
            </p:cNvPr>
            <p:cNvSpPr/>
            <p:nvPr/>
          </p:nvSpPr>
          <p:spPr bwMode="auto">
            <a:xfrm>
              <a:off x="4598126" y="1836754"/>
              <a:ext cx="3007902" cy="457849"/>
            </a:xfrm>
            <a:prstGeom prst="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2" name="Rectangle: Top Corners Rounded 161">
              <a:extLst>
                <a:ext uri="{FF2B5EF4-FFF2-40B4-BE49-F238E27FC236}">
                  <a16:creationId xmlns:a16="http://schemas.microsoft.com/office/drawing/2014/main" id="{DB3AA707-93C9-BE85-8BC8-4DC14F513157}"/>
                </a:ext>
                <a:ext uri="{C183D7F6-B498-43B3-948B-1728B52AA6E4}">
                  <adec:decorative xmlns:adec="http://schemas.microsoft.com/office/drawing/2017/decorative" val="1"/>
                </a:ext>
              </a:extLst>
            </p:cNvPr>
            <p:cNvSpPr/>
            <p:nvPr/>
          </p:nvSpPr>
          <p:spPr bwMode="auto">
            <a:xfrm>
              <a:off x="1180070" y="1285241"/>
              <a:ext cx="6425957" cy="554060"/>
            </a:xfrm>
            <a:prstGeom prst="round2Same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3" name="Group 162" descr="Copilot Studio">
              <a:extLst>
                <a:ext uri="{FF2B5EF4-FFF2-40B4-BE49-F238E27FC236}">
                  <a16:creationId xmlns:a16="http://schemas.microsoft.com/office/drawing/2014/main" id="{CD124A0B-6875-DFF4-CAC9-3B6026CA4948}"/>
                </a:ext>
              </a:extLst>
            </p:cNvPr>
            <p:cNvGrpSpPr/>
            <p:nvPr/>
          </p:nvGrpSpPr>
          <p:grpSpPr>
            <a:xfrm>
              <a:off x="2999322" y="1394740"/>
              <a:ext cx="3426594" cy="319202"/>
              <a:chOff x="3360657" y="97468"/>
              <a:chExt cx="3426594" cy="319202"/>
            </a:xfrm>
          </p:grpSpPr>
          <p:sp>
            <p:nvSpPr>
              <p:cNvPr id="164" name="TextBox 163">
                <a:extLst>
                  <a:ext uri="{FF2B5EF4-FFF2-40B4-BE49-F238E27FC236}">
                    <a16:creationId xmlns:a16="http://schemas.microsoft.com/office/drawing/2014/main" id="{BD54A026-FCEA-1ABC-2197-6D369520FCC2}"/>
                  </a:ext>
                </a:extLst>
              </p:cNvPr>
              <p:cNvSpPr txBox="1"/>
              <p:nvPr/>
            </p:nvSpPr>
            <p:spPr>
              <a:xfrm>
                <a:off x="3360657" y="149204"/>
                <a:ext cx="3426594" cy="2267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Copilot Studio</a:t>
                </a:r>
              </a:p>
            </p:txBody>
          </p:sp>
          <p:pic>
            <p:nvPicPr>
              <p:cNvPr id="166" name="Graphic 165">
                <a:extLst>
                  <a:ext uri="{FF2B5EF4-FFF2-40B4-BE49-F238E27FC236}">
                    <a16:creationId xmlns:a16="http://schemas.microsoft.com/office/drawing/2014/main" id="{B367C3A4-61F4-196A-5A72-E4EAC8212C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59324" y="97468"/>
                <a:ext cx="319202" cy="319202"/>
              </a:xfrm>
              <a:prstGeom prst="rect">
                <a:avLst/>
              </a:prstGeom>
              <a:effectLst/>
            </p:spPr>
          </p:pic>
        </p:grpSp>
        <p:grpSp>
          <p:nvGrpSpPr>
            <p:cNvPr id="167" name="Group 166" descr="Azure AI Studio">
              <a:extLst>
                <a:ext uri="{FF2B5EF4-FFF2-40B4-BE49-F238E27FC236}">
                  <a16:creationId xmlns:a16="http://schemas.microsoft.com/office/drawing/2014/main" id="{0B100D13-696D-A6F9-1D2F-6FFB79256451}"/>
                </a:ext>
              </a:extLst>
            </p:cNvPr>
            <p:cNvGrpSpPr/>
            <p:nvPr/>
          </p:nvGrpSpPr>
          <p:grpSpPr>
            <a:xfrm>
              <a:off x="7768263" y="1825118"/>
              <a:ext cx="3426594" cy="370132"/>
              <a:chOff x="8929299" y="531542"/>
              <a:chExt cx="3426594" cy="370132"/>
            </a:xfrm>
          </p:grpSpPr>
          <p:sp>
            <p:nvSpPr>
              <p:cNvPr id="168" name="TextBox 167">
                <a:extLst>
                  <a:ext uri="{FF2B5EF4-FFF2-40B4-BE49-F238E27FC236}">
                    <a16:creationId xmlns:a16="http://schemas.microsoft.com/office/drawing/2014/main" id="{8883B2BC-99C5-4C3E-788B-929EBCFC2108}"/>
                  </a:ext>
                </a:extLst>
              </p:cNvPr>
              <p:cNvSpPr txBox="1"/>
              <p:nvPr/>
            </p:nvSpPr>
            <p:spPr>
              <a:xfrm>
                <a:off x="8929299" y="586522"/>
                <a:ext cx="3426594" cy="2267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mn-cs"/>
                  </a:rPr>
                  <a:t>Azure AI Foundry</a:t>
                </a:r>
              </a:p>
            </p:txBody>
          </p:sp>
          <p:pic>
            <p:nvPicPr>
              <p:cNvPr id="170" name="Graphic 169">
                <a:extLst>
                  <a:ext uri="{FF2B5EF4-FFF2-40B4-BE49-F238E27FC236}">
                    <a16:creationId xmlns:a16="http://schemas.microsoft.com/office/drawing/2014/main" id="{D5B57B23-612D-65E8-C5F5-6D0222188C1F}"/>
                  </a:ext>
                </a:extLst>
              </p:cNvPr>
              <p:cNvPicPr>
                <a:picLocks noChangeAspect="1" noChangeArrowheads="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bwMode="auto">
              <a:xfrm>
                <a:off x="9420325" y="531542"/>
                <a:ext cx="370132" cy="370132"/>
              </a:xfrm>
              <a:prstGeom prst="rect">
                <a:avLst/>
              </a:prstGeom>
              <a:noFill/>
              <a:effectLst/>
              <a:extLst>
                <a:ext uri="{909E8E84-426E-40DD-AFC4-6F175D3DCCD1}">
                  <a14:hiddenFill xmlns:a14="http://schemas.microsoft.com/office/drawing/2010/main">
                    <a:solidFill>
                      <a:srgbClr val="FFFFFF"/>
                    </a:solidFill>
                  </a14:hiddenFill>
                </a:ext>
              </a:extLst>
            </p:spPr>
          </p:pic>
        </p:grpSp>
        <p:sp>
          <p:nvSpPr>
            <p:cNvPr id="172" name="TextBox 171">
              <a:extLst>
                <a:ext uri="{FF2B5EF4-FFF2-40B4-BE49-F238E27FC236}">
                  <a16:creationId xmlns:a16="http://schemas.microsoft.com/office/drawing/2014/main" id="{EADD27AC-8665-75CE-9C0E-7CA77EFF6DDE}"/>
                </a:ext>
              </a:extLst>
            </p:cNvPr>
            <p:cNvSpPr txBox="1"/>
            <p:nvPr/>
          </p:nvSpPr>
          <p:spPr>
            <a:xfrm>
              <a:off x="4543321" y="1942239"/>
              <a:ext cx="3426594" cy="2267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Standalone</a:t>
              </a:r>
            </a:p>
          </p:txBody>
        </p:sp>
        <p:pic>
          <p:nvPicPr>
            <p:cNvPr id="175" name="Graphic 174">
              <a:extLst>
                <a:ext uri="{FF2B5EF4-FFF2-40B4-BE49-F238E27FC236}">
                  <a16:creationId xmlns:a16="http://schemas.microsoft.com/office/drawing/2014/main" id="{35C711EA-A747-0E99-F90D-ACF68FC1514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87013" y="1924381"/>
              <a:ext cx="282633" cy="282633"/>
            </a:xfrm>
            <a:prstGeom prst="rect">
              <a:avLst/>
            </a:prstGeom>
            <a:effectLst/>
          </p:spPr>
        </p:pic>
        <p:grpSp>
          <p:nvGrpSpPr>
            <p:cNvPr id="176" name="Group 175" descr="Included in Copilot for M365">
              <a:extLst>
                <a:ext uri="{FF2B5EF4-FFF2-40B4-BE49-F238E27FC236}">
                  <a16:creationId xmlns:a16="http://schemas.microsoft.com/office/drawing/2014/main" id="{4BA7CA4B-139E-599A-EF15-BE97956B1927}"/>
                </a:ext>
              </a:extLst>
            </p:cNvPr>
            <p:cNvGrpSpPr/>
            <p:nvPr/>
          </p:nvGrpSpPr>
          <p:grpSpPr>
            <a:xfrm>
              <a:off x="1239247" y="1911122"/>
              <a:ext cx="3486028" cy="282633"/>
              <a:chOff x="1744963" y="619607"/>
              <a:chExt cx="3486028" cy="282633"/>
            </a:xfrm>
          </p:grpSpPr>
          <p:sp>
            <p:nvSpPr>
              <p:cNvPr id="177" name="TextBox 176">
                <a:extLst>
                  <a:ext uri="{FF2B5EF4-FFF2-40B4-BE49-F238E27FC236}">
                    <a16:creationId xmlns:a16="http://schemas.microsoft.com/office/drawing/2014/main" id="{78E380C9-6832-1925-0B18-C665A60F4F60}"/>
                  </a:ext>
                </a:extLst>
              </p:cNvPr>
              <p:cNvSpPr txBox="1"/>
              <p:nvPr/>
            </p:nvSpPr>
            <p:spPr>
              <a:xfrm>
                <a:off x="1804397" y="678583"/>
                <a:ext cx="3426594"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tab pos="2290763" algn="l"/>
                  </a:tabLst>
                  <a:defRPr/>
                </a:pPr>
                <a:r>
                  <a:rPr kumimoji="0" lang="en-US" sz="1100" b="0" i="0" u="none" strike="noStrike" kern="1200" cap="none" spc="0" normalizeH="0" baseline="0" noProof="0" dirty="0">
                    <a:ln>
                      <a:noFill/>
                    </a:ln>
                    <a:solidFill>
                      <a:srgbClr val="FFFFFF"/>
                    </a:solidFill>
                    <a:effectLst/>
                    <a:uLnTx/>
                    <a:uFillTx/>
                    <a:latin typeface="Segoe UI Semibold"/>
                    <a:ea typeface="+mn-ea"/>
                    <a:cs typeface="+mn-cs"/>
                  </a:rPr>
                  <a:t>         Included in Copilot for M365</a:t>
                </a:r>
              </a:p>
            </p:txBody>
          </p:sp>
          <p:pic>
            <p:nvPicPr>
              <p:cNvPr id="179" name="Graphic 178">
                <a:extLst>
                  <a:ext uri="{FF2B5EF4-FFF2-40B4-BE49-F238E27FC236}">
                    <a16:creationId xmlns:a16="http://schemas.microsoft.com/office/drawing/2014/main" id="{B4010ECF-1052-D823-B29D-742D1954E8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02502" y="619607"/>
                <a:ext cx="282633" cy="282633"/>
              </a:xfrm>
              <a:prstGeom prst="rect">
                <a:avLst/>
              </a:prstGeom>
              <a:effectLst/>
            </p:spPr>
          </p:pic>
          <p:pic>
            <p:nvPicPr>
              <p:cNvPr id="181" name="Picture 180" descr="A rainbow colored logo on a black background&#10;&#10;Description automatically generated">
                <a:extLst>
                  <a:ext uri="{FF2B5EF4-FFF2-40B4-BE49-F238E27FC236}">
                    <a16:creationId xmlns:a16="http://schemas.microsoft.com/office/drawing/2014/main" id="{15E62995-01F5-ECAF-1458-EB2FBBD82C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44963" y="629351"/>
                <a:ext cx="457132" cy="257137"/>
              </a:xfrm>
              <a:prstGeom prst="rect">
                <a:avLst/>
              </a:prstGeom>
              <a:effectLst/>
            </p:spPr>
          </p:pic>
          <p:pic>
            <p:nvPicPr>
              <p:cNvPr id="182" name="Graphic 181" descr="Add with solid fill">
                <a:extLst>
                  <a:ext uri="{FF2B5EF4-FFF2-40B4-BE49-F238E27FC236}">
                    <a16:creationId xmlns:a16="http://schemas.microsoft.com/office/drawing/2014/main" id="{3720F6A9-1318-E0C7-17FB-D2299F910BC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3782" y="717358"/>
                <a:ext cx="137537" cy="137537"/>
              </a:xfrm>
              <a:prstGeom prst="rect">
                <a:avLst/>
              </a:prstGeom>
            </p:spPr>
          </p:pic>
        </p:grpSp>
        <p:sp>
          <p:nvSpPr>
            <p:cNvPr id="183" name="TextBox 182">
              <a:extLst>
                <a:ext uri="{FF2B5EF4-FFF2-40B4-BE49-F238E27FC236}">
                  <a16:creationId xmlns:a16="http://schemas.microsoft.com/office/drawing/2014/main" id="{DEC8344A-B863-7D0E-B0FA-6095F67EB16D}"/>
                </a:ext>
              </a:extLst>
            </p:cNvPr>
            <p:cNvSpPr txBox="1"/>
            <p:nvPr/>
          </p:nvSpPr>
          <p:spPr>
            <a:xfrm>
              <a:off x="1213327" y="2509429"/>
              <a:ext cx="3076602" cy="194385"/>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mn-ea"/>
                  <a:cs typeface="Segoe Sans Display Semibold" pitchFamily="2" charset="0"/>
                </a:rPr>
                <a:t>Customize Microsoft Copilot</a:t>
              </a:r>
            </a:p>
          </p:txBody>
        </p:sp>
        <p:sp>
          <p:nvSpPr>
            <p:cNvPr id="2" name="Rectangle: Rounded Corners 1">
              <a:extLst>
                <a:ext uri="{FF2B5EF4-FFF2-40B4-BE49-F238E27FC236}">
                  <a16:creationId xmlns:a16="http://schemas.microsoft.com/office/drawing/2014/main" id="{E0FFB8D1-F749-D85F-365D-18C779EFB9AE}"/>
                </a:ext>
                <a:ext uri="{C183D7F6-B498-43B3-948B-1728B52AA6E4}">
                  <adec:decorative xmlns:adec="http://schemas.microsoft.com/office/drawing/2017/decorative" val="1"/>
                </a:ext>
              </a:extLst>
            </p:cNvPr>
            <p:cNvSpPr/>
            <p:nvPr/>
          </p:nvSpPr>
          <p:spPr bwMode="auto">
            <a:xfrm>
              <a:off x="1169148" y="5218817"/>
              <a:ext cx="3166646" cy="492440"/>
            </a:xfrm>
            <a:prstGeom prst="roundRect">
              <a:avLst/>
            </a:prstGeom>
            <a:gradFill flip="none" rotWithShape="1">
              <a:gsLst>
                <a:gs pos="0">
                  <a:srgbClr val="0078D4"/>
                </a:gs>
                <a:gs pos="80000">
                  <a:srgbClr val="399A91"/>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err="1">
                <a:solidFill>
                  <a:srgbClr val="FFFFFF"/>
                </a:solidFill>
                <a:latin typeface="Segoe UI"/>
                <a:cs typeface="Segoe UI" pitchFamily="34" charset="0"/>
              </a:endParaRPr>
            </a:p>
          </p:txBody>
        </p:sp>
        <p:sp>
          <p:nvSpPr>
            <p:cNvPr id="8" name="Rectangle: Rounded Corners 7">
              <a:extLst>
                <a:ext uri="{FF2B5EF4-FFF2-40B4-BE49-F238E27FC236}">
                  <a16:creationId xmlns:a16="http://schemas.microsoft.com/office/drawing/2014/main" id="{5FDD9EB7-E6F1-FEFE-3801-EA7A2BD61532}"/>
                </a:ext>
                <a:ext uri="{C183D7F6-B498-43B3-948B-1728B52AA6E4}">
                  <adec:decorative xmlns:adec="http://schemas.microsoft.com/office/drawing/2017/decorative" val="1"/>
                </a:ext>
              </a:extLst>
            </p:cNvPr>
            <p:cNvSpPr/>
            <p:nvPr/>
          </p:nvSpPr>
          <p:spPr bwMode="auto">
            <a:xfrm>
              <a:off x="4608238" y="2937667"/>
              <a:ext cx="6209210" cy="775773"/>
            </a:xfrm>
            <a:prstGeom prst="roundRect">
              <a:avLst>
                <a:gd name="adj" fmla="val 0"/>
              </a:avLst>
            </a:prstGeom>
            <a:solidFill>
              <a:schemeClr val="bg1"/>
            </a:solidFill>
            <a:ln w="127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solidFill>
                  <a:schemeClr val="bg1"/>
                </a:solidFill>
                <a:cs typeface="Segoe UI" pitchFamily="34" charset="0"/>
              </a:endParaRPr>
            </a:p>
          </p:txBody>
        </p:sp>
        <p:sp>
          <p:nvSpPr>
            <p:cNvPr id="17" name="TextBox 16">
              <a:extLst>
                <a:ext uri="{FF2B5EF4-FFF2-40B4-BE49-F238E27FC236}">
                  <a16:creationId xmlns:a16="http://schemas.microsoft.com/office/drawing/2014/main" id="{3AACC97D-8B41-9734-09EE-B5D0228227A2}"/>
                </a:ext>
              </a:extLst>
            </p:cNvPr>
            <p:cNvSpPr txBox="1"/>
            <p:nvPr/>
          </p:nvSpPr>
          <p:spPr>
            <a:xfrm>
              <a:off x="4799843" y="3145707"/>
              <a:ext cx="5808859"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a:ea typeface="+mn-ea"/>
                  <a:cs typeface="+mn-cs"/>
                </a:rPr>
                <a:t>Build customer or internal facing agents with your data and workflows, </a:t>
              </a:r>
              <a:br>
                <a:rPr kumimoji="0" lang="ru-RU" sz="1100" b="0" i="0" u="none" strike="noStrike" kern="1200" cap="none" spc="0" normalizeH="0" baseline="0" noProof="0">
                  <a:ln>
                    <a:noFill/>
                  </a:ln>
                  <a:effectLst/>
                  <a:uLnTx/>
                  <a:uFillTx/>
                  <a:latin typeface="Segoe UI"/>
                  <a:ea typeface="+mn-ea"/>
                  <a:cs typeface="+mn-cs"/>
                </a:rPr>
              </a:br>
              <a:r>
                <a:rPr kumimoji="0" lang="en-US" sz="1100" b="0" i="0" u="none" strike="noStrike" kern="1200" cap="none" spc="0" normalizeH="0" baseline="0" noProof="0">
                  <a:ln>
                    <a:noFill/>
                  </a:ln>
                  <a:effectLst/>
                  <a:uLnTx/>
                  <a:uFillTx/>
                  <a:latin typeface="Segoe UI"/>
                  <a:ea typeface="+mn-ea"/>
                  <a:cs typeface="+mn-cs"/>
                </a:rPr>
                <a:t>on channels that work for you</a:t>
              </a:r>
              <a:endParaRPr kumimoji="0" lang="en-US" sz="1100" b="1" i="0" u="none" strike="noStrike" kern="1200" cap="none" spc="0" normalizeH="0" baseline="0" noProof="0">
                <a:ln>
                  <a:noFill/>
                </a:ln>
                <a:effectLst/>
                <a:uLnTx/>
                <a:uFillTx/>
                <a:latin typeface="Segoe UI"/>
                <a:ea typeface="+mn-ea"/>
                <a:cs typeface="+mn-cs"/>
              </a:endParaRPr>
            </a:p>
          </p:txBody>
        </p:sp>
        <p:sp>
          <p:nvSpPr>
            <p:cNvPr id="185" name="TextBox 184">
              <a:extLst>
                <a:ext uri="{FF2B5EF4-FFF2-40B4-BE49-F238E27FC236}">
                  <a16:creationId xmlns:a16="http://schemas.microsoft.com/office/drawing/2014/main" id="{F3EE8E71-289F-9156-32C0-9AA5E6FBBB9B}"/>
                </a:ext>
              </a:extLst>
            </p:cNvPr>
            <p:cNvSpPr txBox="1"/>
            <p:nvPr/>
          </p:nvSpPr>
          <p:spPr>
            <a:xfrm>
              <a:off x="5940017" y="2503549"/>
              <a:ext cx="3528509" cy="194385"/>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Segoe UI Semibold"/>
                  <a:ea typeface="+mn-ea"/>
                  <a:cs typeface="Segoe Sans Display Semibold" pitchFamily="2" charset="0"/>
                </a:rPr>
                <a:t>Build your own custom agents</a:t>
              </a:r>
            </a:p>
          </p:txBody>
        </p:sp>
        <p:cxnSp>
          <p:nvCxnSpPr>
            <p:cNvPr id="19" name="!!Line 1">
              <a:extLst>
                <a:ext uri="{FF2B5EF4-FFF2-40B4-BE49-F238E27FC236}">
                  <a16:creationId xmlns:a16="http://schemas.microsoft.com/office/drawing/2014/main" id="{7F267555-278B-16D9-F1F0-7CA687158D71}"/>
                </a:ext>
                <a:ext uri="{C183D7F6-B498-43B3-948B-1728B52AA6E4}">
                  <adec:decorative xmlns:adec="http://schemas.microsoft.com/office/drawing/2017/decorative" val="1"/>
                </a:ext>
              </a:extLst>
            </p:cNvPr>
            <p:cNvCxnSpPr>
              <a:cxnSpLocks/>
            </p:cNvCxnSpPr>
            <p:nvPr/>
          </p:nvCxnSpPr>
          <p:spPr>
            <a:xfrm>
              <a:off x="4602593" y="3714498"/>
              <a:ext cx="6181420" cy="0"/>
            </a:xfrm>
            <a:prstGeom prst="line">
              <a:avLst/>
            </a:prstGeom>
            <a:noFill/>
            <a:ln w="6350">
              <a:solidFill>
                <a:schemeClr val="tx1">
                  <a:lumMod val="50000"/>
                  <a:lumOff val="50000"/>
                  <a:alpha val="2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6" name="TextBox 45">
              <a:extLst>
                <a:ext uri="{FF2B5EF4-FFF2-40B4-BE49-F238E27FC236}">
                  <a16:creationId xmlns:a16="http://schemas.microsoft.com/office/drawing/2014/main" id="{14ADB068-7F6F-FD69-991A-324F27E26B6D}"/>
                </a:ext>
              </a:extLst>
            </p:cNvPr>
            <p:cNvSpPr txBox="1"/>
            <p:nvPr/>
          </p:nvSpPr>
          <p:spPr>
            <a:xfrm>
              <a:off x="1474267" y="5337413"/>
              <a:ext cx="2662932" cy="194385"/>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Segoe Sans Display Semibold" pitchFamily="2" charset="0"/>
                </a:rPr>
                <a:t>Building Copilot agents</a:t>
              </a:r>
            </a:p>
          </p:txBody>
        </p:sp>
        <p:sp>
          <p:nvSpPr>
            <p:cNvPr id="6" name="Rectangle: Rounded Corners 5">
              <a:extLst>
                <a:ext uri="{FF2B5EF4-FFF2-40B4-BE49-F238E27FC236}">
                  <a16:creationId xmlns:a16="http://schemas.microsoft.com/office/drawing/2014/main" id="{9580A7C4-E32B-F29D-F745-4417668E46A2}"/>
                </a:ext>
                <a:ext uri="{C183D7F6-B498-43B3-948B-1728B52AA6E4}">
                  <adec:decorative xmlns:adec="http://schemas.microsoft.com/office/drawing/2017/decorative" val="1"/>
                </a:ext>
              </a:extLst>
            </p:cNvPr>
            <p:cNvSpPr/>
            <p:nvPr/>
          </p:nvSpPr>
          <p:spPr bwMode="auto">
            <a:xfrm>
              <a:off x="4593139" y="5222506"/>
              <a:ext cx="3020128" cy="501469"/>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err="1">
                <a:solidFill>
                  <a:srgbClr val="FFFFFF"/>
                </a:solidFill>
                <a:latin typeface="Segoe UI"/>
                <a:cs typeface="Segoe UI" pitchFamily="34" charset="0"/>
              </a:endParaRPr>
            </a:p>
          </p:txBody>
        </p:sp>
        <p:sp>
          <p:nvSpPr>
            <p:cNvPr id="9" name="TextBox 8">
              <a:extLst>
                <a:ext uri="{FF2B5EF4-FFF2-40B4-BE49-F238E27FC236}">
                  <a16:creationId xmlns:a16="http://schemas.microsoft.com/office/drawing/2014/main" id="{C023CB84-F548-F269-2D77-D83E97C3A4CD}"/>
                </a:ext>
              </a:extLst>
            </p:cNvPr>
            <p:cNvSpPr txBox="1"/>
            <p:nvPr/>
          </p:nvSpPr>
          <p:spPr>
            <a:xfrm>
              <a:off x="4712619" y="5257796"/>
              <a:ext cx="2662932" cy="194385"/>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Segoe Sans Display Semibold" pitchFamily="2" charset="0"/>
                </a:rPr>
                <a:t>Build conversational orchestration</a:t>
              </a:r>
            </a:p>
          </p:txBody>
        </p:sp>
        <p:sp>
          <p:nvSpPr>
            <p:cNvPr id="10" name="Rectangle: Rounded Corners 9">
              <a:extLst>
                <a:ext uri="{FF2B5EF4-FFF2-40B4-BE49-F238E27FC236}">
                  <a16:creationId xmlns:a16="http://schemas.microsoft.com/office/drawing/2014/main" id="{B9E5679A-5E42-A7A1-C3F6-45234FE420D5}"/>
                </a:ext>
                <a:ext uri="{C183D7F6-B498-43B3-948B-1728B52AA6E4}">
                  <adec:decorative xmlns:adec="http://schemas.microsoft.com/office/drawing/2017/decorative" val="1"/>
                </a:ext>
              </a:extLst>
            </p:cNvPr>
            <p:cNvSpPr/>
            <p:nvPr/>
          </p:nvSpPr>
          <p:spPr bwMode="auto">
            <a:xfrm>
              <a:off x="7841187" y="5210297"/>
              <a:ext cx="3020128" cy="501469"/>
            </a:xfrm>
            <a:prstGeom prst="roundRect">
              <a:avLst/>
            </a:prstGeom>
            <a:gradFill flip="none" rotWithShape="1">
              <a:gsLst>
                <a:gs pos="0">
                  <a:srgbClr val="FF5C39"/>
                </a:gs>
                <a:gs pos="80000">
                  <a:srgbClr val="C03BC4"/>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kern="0" err="1">
                <a:solidFill>
                  <a:srgbClr val="FFFFFF"/>
                </a:solidFill>
                <a:latin typeface="Segoe UI"/>
                <a:cs typeface="Segoe UI" pitchFamily="34" charset="0"/>
              </a:endParaRPr>
            </a:p>
          </p:txBody>
        </p:sp>
        <p:sp>
          <p:nvSpPr>
            <p:cNvPr id="11" name="TextBox 10">
              <a:extLst>
                <a:ext uri="{FF2B5EF4-FFF2-40B4-BE49-F238E27FC236}">
                  <a16:creationId xmlns:a16="http://schemas.microsoft.com/office/drawing/2014/main" id="{A61EF6F0-5ECF-87BE-C836-91C66CC0BF38}"/>
                </a:ext>
              </a:extLst>
            </p:cNvPr>
            <p:cNvSpPr txBox="1"/>
            <p:nvPr/>
          </p:nvSpPr>
          <p:spPr>
            <a:xfrm>
              <a:off x="8001533" y="5284644"/>
              <a:ext cx="2662932" cy="194385"/>
            </a:xfrm>
            <a:prstGeom prst="rect">
              <a:avLst/>
            </a:prstGeom>
            <a:noFill/>
          </p:spPr>
          <p:txBody>
            <a:bodyPr wrap="square" lIns="0" tIns="0" rIns="0" bIns="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Semibold"/>
                  <a:ea typeface="+mn-ea"/>
                  <a:cs typeface="Segoe Sans Display Semibold" pitchFamily="2" charset="0"/>
                </a:rPr>
                <a:t>Build models</a:t>
              </a:r>
            </a:p>
          </p:txBody>
        </p:sp>
        <p:sp>
          <p:nvSpPr>
            <p:cNvPr id="12" name="Rectangle: Rounded Corners 11">
              <a:extLst>
                <a:ext uri="{FF2B5EF4-FFF2-40B4-BE49-F238E27FC236}">
                  <a16:creationId xmlns:a16="http://schemas.microsoft.com/office/drawing/2014/main" id="{87A711E3-8361-70D1-7676-AD5608764B12}"/>
                </a:ext>
              </a:extLst>
            </p:cNvPr>
            <p:cNvSpPr/>
            <p:nvPr/>
          </p:nvSpPr>
          <p:spPr bwMode="auto">
            <a:xfrm>
              <a:off x="6591768" y="5978045"/>
              <a:ext cx="2263681" cy="422755"/>
            </a:xfrm>
            <a:prstGeom prst="roundRect">
              <a:avLst>
                <a:gd name="adj" fmla="val 50000"/>
              </a:avLst>
            </a:prstGeom>
            <a:solidFill>
              <a:schemeClr val="bg1"/>
            </a:solidFill>
            <a:ln w="15875" cap="flat" cmpd="sng" algn="ctr">
              <a:gradFill flip="none" rotWithShape="1">
                <a:gsLst>
                  <a:gs pos="0">
                    <a:schemeClr val="bg2"/>
                  </a:gs>
                  <a:gs pos="100000">
                    <a:schemeClr val="accent5">
                      <a:lumMod val="90000"/>
                      <a:lumOff val="10000"/>
                    </a:schemeClr>
                  </a:gs>
                </a:gsLst>
                <a:lin ang="0" scaled="1"/>
                <a:tileRect/>
              </a:gradFill>
              <a:prstDash val="sys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Segoe Sans Display Semibold" pitchFamily="2" charset="0"/>
                  <a:ea typeface="+mn-ea"/>
                  <a:cs typeface="Segoe Sans Display Semibold" pitchFamily="2" charset="0"/>
                </a:rPr>
                <a:t>Extend Copilot Studio with Azure AI </a:t>
              </a:r>
              <a:r>
                <a:rPr lang="en-US" sz="1100" kern="0" dirty="0">
                  <a:latin typeface="Segoe Sans Display Semibold" pitchFamily="2" charset="0"/>
                  <a:cs typeface="Segoe Sans Display Semibold" pitchFamily="2" charset="0"/>
                </a:rPr>
                <a:t>Foundry</a:t>
              </a:r>
              <a:endParaRPr kumimoji="0" lang="en-US" sz="1100" b="0" i="0" u="none" strike="noStrike" kern="0" cap="none" spc="0" normalizeH="0" baseline="0" noProof="0" dirty="0">
                <a:ln>
                  <a:noFill/>
                </a:ln>
                <a:effectLst/>
                <a:uLnTx/>
                <a:uFillTx/>
                <a:latin typeface="Segoe Sans Display Semibold" pitchFamily="2" charset="0"/>
                <a:ea typeface="+mn-ea"/>
                <a:cs typeface="Segoe Sans Display Semibold" pitchFamily="2" charset="0"/>
              </a:endParaRPr>
            </a:p>
          </p:txBody>
        </p:sp>
        <p:cxnSp>
          <p:nvCxnSpPr>
            <p:cNvPr id="13" name="Straight Connector 12">
              <a:extLst>
                <a:ext uri="{FF2B5EF4-FFF2-40B4-BE49-F238E27FC236}">
                  <a16:creationId xmlns:a16="http://schemas.microsoft.com/office/drawing/2014/main" id="{7244C015-963A-E8BF-031C-B43237F3114D}"/>
                </a:ext>
              </a:extLst>
            </p:cNvPr>
            <p:cNvCxnSpPr>
              <a:cxnSpLocks/>
            </p:cNvCxnSpPr>
            <p:nvPr/>
          </p:nvCxnSpPr>
          <p:spPr>
            <a:xfrm>
              <a:off x="7723609" y="5610722"/>
              <a:ext cx="0" cy="360651"/>
            </a:xfrm>
            <a:prstGeom prst="line">
              <a:avLst/>
            </a:prstGeom>
            <a:ln>
              <a:gradFill>
                <a:gsLst>
                  <a:gs pos="0">
                    <a:schemeClr val="bg2"/>
                  </a:gs>
                  <a:gs pos="100000">
                    <a:schemeClr val="accent5">
                      <a:lumMod val="90000"/>
                      <a:lumOff val="10000"/>
                    </a:schemeClr>
                  </a:gs>
                </a:gsLst>
                <a:lin ang="5400000" scaled="1"/>
              </a:gra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38D7976-E0CB-45DC-7600-9B1CABC49433}"/>
                </a:ext>
              </a:extLst>
            </p:cNvPr>
            <p:cNvCxnSpPr>
              <a:cxnSpLocks/>
            </p:cNvCxnSpPr>
            <p:nvPr/>
          </p:nvCxnSpPr>
          <p:spPr>
            <a:xfrm flipV="1">
              <a:off x="7282901" y="5583474"/>
              <a:ext cx="850920" cy="5814"/>
            </a:xfrm>
            <a:prstGeom prst="line">
              <a:avLst/>
            </a:prstGeom>
            <a:ln>
              <a:gradFill flip="none" rotWithShape="1">
                <a:gsLst>
                  <a:gs pos="0">
                    <a:schemeClr val="bg2"/>
                  </a:gs>
                  <a:gs pos="100000">
                    <a:schemeClr val="accent5">
                      <a:lumMod val="90000"/>
                      <a:lumOff val="10000"/>
                    </a:schemeClr>
                  </a:gs>
                </a:gsLst>
                <a:lin ang="0" scaled="1"/>
                <a:tileRect/>
              </a:gra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pic>
        <p:nvPicPr>
          <p:cNvPr id="21" name="Graphic 5">
            <a:extLst>
              <a:ext uri="{FF2B5EF4-FFF2-40B4-BE49-F238E27FC236}">
                <a16:creationId xmlns:a16="http://schemas.microsoft.com/office/drawing/2014/main" id="{F84B14BF-D623-C911-E998-6BFB2190B577}"/>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69550" y="5211247"/>
            <a:ext cx="1822450" cy="1646753"/>
          </a:xfrm>
          <a:prstGeom prst="rect">
            <a:avLst/>
          </a:prstGeom>
        </p:spPr>
      </p:pic>
      <p:pic>
        <p:nvPicPr>
          <p:cNvPr id="24" name="Picture 6">
            <a:extLst>
              <a:ext uri="{FF2B5EF4-FFF2-40B4-BE49-F238E27FC236}">
                <a16:creationId xmlns:a16="http://schemas.microsoft.com/office/drawing/2014/main" id="{C464637B-73E3-5BA0-5CE9-7404CBF9A48B}"/>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11603737" y="6175755"/>
            <a:ext cx="436993" cy="469362"/>
          </a:xfrm>
          <a:prstGeom prst="rect">
            <a:avLst/>
          </a:prstGeom>
        </p:spPr>
      </p:pic>
    </p:spTree>
    <p:extLst>
      <p:ext uri="{BB962C8B-B14F-4D97-AF65-F5344CB8AC3E}">
        <p14:creationId xmlns:p14="http://schemas.microsoft.com/office/powerpoint/2010/main" val="224221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02F7D5-FF03-2E29-AA65-57D3D6EDCB8C}"/>
              </a:ext>
            </a:extLst>
          </p:cNvPr>
          <p:cNvSpPr>
            <a:spLocks noGrp="1"/>
          </p:cNvSpPr>
          <p:nvPr>
            <p:ph type="title"/>
          </p:nvPr>
        </p:nvSpPr>
        <p:spPr/>
        <p:txBody>
          <a:bodyPr/>
          <a:lstStyle/>
          <a:p>
            <a:r>
              <a:rPr lang="en-US" dirty="0"/>
              <a:t>Start building agents with Copilot Studio…</a:t>
            </a:r>
          </a:p>
        </p:txBody>
      </p:sp>
      <p:sp>
        <p:nvSpPr>
          <p:cNvPr id="3" name="Espace réservé du texte 2">
            <a:extLst>
              <a:ext uri="{FF2B5EF4-FFF2-40B4-BE49-F238E27FC236}">
                <a16:creationId xmlns:a16="http://schemas.microsoft.com/office/drawing/2014/main" id="{638488EB-F095-50FF-43B4-B93A6C48D3B6}"/>
              </a:ext>
            </a:extLst>
          </p:cNvPr>
          <p:cNvSpPr>
            <a:spLocks noGrp="1"/>
          </p:cNvSpPr>
          <p:nvPr>
            <p:ph type="body" sz="quarter" idx="10"/>
          </p:nvPr>
        </p:nvSpPr>
        <p:spPr>
          <a:xfrm>
            <a:off x="586740" y="1234557"/>
            <a:ext cx="11018520" cy="812530"/>
          </a:xfrm>
        </p:spPr>
        <p:txBody>
          <a:bodyPr/>
          <a:lstStyle/>
          <a:p>
            <a:r>
              <a:rPr lang="en-US" sz="2400" dirty="0">
                <a:latin typeface="Segoe Sans Display Semibold"/>
                <a:cs typeface="Segoe Sans Display"/>
              </a:rPr>
              <a:t>Build, deploy, realize value and prototype faster for simple scenarios</a:t>
            </a:r>
          </a:p>
          <a:p>
            <a:endParaRPr lang="en-US" dirty="0"/>
          </a:p>
        </p:txBody>
      </p:sp>
      <p:grpSp>
        <p:nvGrpSpPr>
          <p:cNvPr id="18" name="Groupe 17">
            <a:extLst>
              <a:ext uri="{FF2B5EF4-FFF2-40B4-BE49-F238E27FC236}">
                <a16:creationId xmlns:a16="http://schemas.microsoft.com/office/drawing/2014/main" id="{DE04B512-7963-66B6-78EE-710BE3BCA61D}"/>
              </a:ext>
            </a:extLst>
          </p:cNvPr>
          <p:cNvGrpSpPr>
            <a:grpSpLocks noChangeAspect="1"/>
          </p:cNvGrpSpPr>
          <p:nvPr/>
        </p:nvGrpSpPr>
        <p:grpSpPr>
          <a:xfrm>
            <a:off x="2747453" y="1948044"/>
            <a:ext cx="6922192" cy="4227711"/>
            <a:chOff x="2396933" y="1852182"/>
            <a:chExt cx="7269903" cy="4440074"/>
          </a:xfrm>
        </p:grpSpPr>
        <p:sp>
          <p:nvSpPr>
            <p:cNvPr id="4" name="Rectangle: Rounded Corners 84">
              <a:extLst>
                <a:ext uri="{FF2B5EF4-FFF2-40B4-BE49-F238E27FC236}">
                  <a16:creationId xmlns:a16="http://schemas.microsoft.com/office/drawing/2014/main" id="{162BCC3A-B27E-1BAE-9C8B-EF8FB03C6A0F}"/>
                </a:ext>
              </a:extLst>
            </p:cNvPr>
            <p:cNvSpPr/>
            <p:nvPr/>
          </p:nvSpPr>
          <p:spPr bwMode="auto">
            <a:xfrm>
              <a:off x="2396933" y="2387313"/>
              <a:ext cx="3289300" cy="3903018"/>
            </a:xfrm>
            <a:prstGeom prst="roundRect">
              <a:avLst>
                <a:gd name="adj" fmla="val 1513"/>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a:rPr>
                <a:t>Build agents for business processes without setting up &amp; managing your own infrastructure…</a:t>
              </a:r>
            </a:p>
          </p:txBody>
        </p:sp>
        <p:grpSp>
          <p:nvGrpSpPr>
            <p:cNvPr id="5" name="Group 88">
              <a:extLst>
                <a:ext uri="{FF2B5EF4-FFF2-40B4-BE49-F238E27FC236}">
                  <a16:creationId xmlns:a16="http://schemas.microsoft.com/office/drawing/2014/main" id="{33CFBFBA-0A32-1612-E48C-F82A97E184D0}"/>
                </a:ext>
              </a:extLst>
            </p:cNvPr>
            <p:cNvGrpSpPr/>
            <p:nvPr/>
          </p:nvGrpSpPr>
          <p:grpSpPr>
            <a:xfrm>
              <a:off x="2884429" y="1893698"/>
              <a:ext cx="2148101" cy="365760"/>
              <a:chOff x="1989847" y="1612461"/>
              <a:chExt cx="2148101" cy="365760"/>
            </a:xfrm>
          </p:grpSpPr>
          <p:pic>
            <p:nvPicPr>
              <p:cNvPr id="6" name="Picture 2" descr="A blue and green folded paper&#10;&#10;Description automatically generated">
                <a:extLst>
                  <a:ext uri="{FF2B5EF4-FFF2-40B4-BE49-F238E27FC236}">
                    <a16:creationId xmlns:a16="http://schemas.microsoft.com/office/drawing/2014/main" id="{EDD70674-F928-758A-A213-FCC54D9C4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9847" y="1612461"/>
                <a:ext cx="372660" cy="36576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F24592A4-228C-C6A7-BA7A-1358663AB7E2}"/>
                  </a:ext>
                </a:extLst>
              </p:cNvPr>
              <p:cNvSpPr txBox="1">
                <a:spLocks/>
              </p:cNvSpPr>
              <p:nvPr/>
            </p:nvSpPr>
            <p:spPr>
              <a:xfrm>
                <a:off x="2460799" y="1690640"/>
                <a:ext cx="1677149" cy="258589"/>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Copilot Studio</a:t>
                </a:r>
              </a:p>
            </p:txBody>
          </p:sp>
        </p:grpSp>
        <p:grpSp>
          <p:nvGrpSpPr>
            <p:cNvPr id="8" name="Group 92">
              <a:extLst>
                <a:ext uri="{FF2B5EF4-FFF2-40B4-BE49-F238E27FC236}">
                  <a16:creationId xmlns:a16="http://schemas.microsoft.com/office/drawing/2014/main" id="{C9DE705B-1E2D-F1C3-0840-E6EB670898DD}"/>
                </a:ext>
              </a:extLst>
            </p:cNvPr>
            <p:cNvGrpSpPr/>
            <p:nvPr/>
          </p:nvGrpSpPr>
          <p:grpSpPr>
            <a:xfrm>
              <a:off x="6552236" y="1852182"/>
              <a:ext cx="2897985" cy="462548"/>
              <a:chOff x="8003673" y="1606884"/>
              <a:chExt cx="2897985" cy="462548"/>
            </a:xfrm>
          </p:grpSpPr>
          <p:sp>
            <p:nvSpPr>
              <p:cNvPr id="9" name="Title 6">
                <a:extLst>
                  <a:ext uri="{FF2B5EF4-FFF2-40B4-BE49-F238E27FC236}">
                    <a16:creationId xmlns:a16="http://schemas.microsoft.com/office/drawing/2014/main" id="{2EB2055B-5496-7DB0-DF57-EAC74B07C10C}"/>
                  </a:ext>
                </a:extLst>
              </p:cNvPr>
              <p:cNvSpPr txBox="1">
                <a:spLocks/>
              </p:cNvSpPr>
              <p:nvPr/>
            </p:nvSpPr>
            <p:spPr>
              <a:xfrm>
                <a:off x="8591060" y="1731173"/>
                <a:ext cx="2310598" cy="258589"/>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Variable Display Semibold"/>
                    <a:cs typeface="Segoe UI"/>
                  </a:rPr>
                  <a:t>Azure AI Foundry</a:t>
                </a:r>
                <a:endParaRPr lang="en-US" sz="1600" b="0" i="0" u="none" strike="noStrike" kern="1200" cap="none" spc="0" normalizeH="0" baseline="0" noProof="0">
                  <a:ln>
                    <a:noFill/>
                  </a:ln>
                  <a:solidFill>
                    <a:schemeClr val="tx1"/>
                  </a:solidFill>
                  <a:effectLst/>
                  <a:uLnTx/>
                  <a:uFillTx/>
                  <a:latin typeface="Segoe UI Variable Display Semibold"/>
                  <a:cs typeface="Segoe UI"/>
                </a:endParaRPr>
              </a:p>
            </p:txBody>
          </p:sp>
          <p:pic>
            <p:nvPicPr>
              <p:cNvPr id="10" name="Picture 91" descr="A blue and pink logo&#10;&#10;Description automatically generated">
                <a:extLst>
                  <a:ext uri="{FF2B5EF4-FFF2-40B4-BE49-F238E27FC236}">
                    <a16:creationId xmlns:a16="http://schemas.microsoft.com/office/drawing/2014/main" id="{9A7D164F-AE4D-346E-FDFE-79232B2B500C}"/>
                  </a:ext>
                </a:extLst>
              </p:cNvPr>
              <p:cNvPicPr>
                <a:picLocks noChangeAspect="1"/>
              </p:cNvPicPr>
              <p:nvPr/>
            </p:nvPicPr>
            <p:blipFill>
              <a:blip r:embed="rId4"/>
              <a:stretch>
                <a:fillRect/>
              </a:stretch>
            </p:blipFill>
            <p:spPr>
              <a:xfrm>
                <a:off x="8003673" y="1606884"/>
                <a:ext cx="489285" cy="462548"/>
              </a:xfrm>
              <a:prstGeom prst="rect">
                <a:avLst/>
              </a:prstGeom>
            </p:spPr>
          </p:pic>
        </p:grpSp>
        <p:sp>
          <p:nvSpPr>
            <p:cNvPr id="11" name="Rectangle: Rounded Corners 94">
              <a:extLst>
                <a:ext uri="{FF2B5EF4-FFF2-40B4-BE49-F238E27FC236}">
                  <a16:creationId xmlns:a16="http://schemas.microsoft.com/office/drawing/2014/main" id="{CBA74D94-87A2-8CBB-0926-F79ED54501C0}"/>
                </a:ext>
              </a:extLst>
            </p:cNvPr>
            <p:cNvSpPr/>
            <p:nvPr/>
          </p:nvSpPr>
          <p:spPr bwMode="auto">
            <a:xfrm>
              <a:off x="6377536" y="2389238"/>
              <a:ext cx="3289300" cy="3903018"/>
            </a:xfrm>
            <a:prstGeom prst="roundRect">
              <a:avLst>
                <a:gd name="adj" fmla="val 1513"/>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a:rPr>
                <a:t>...and scale with Azure AI</a:t>
              </a:r>
            </a:p>
            <a:p>
              <a:pPr algn="ctr" defTabSz="932472">
                <a:spcBef>
                  <a:spcPct val="0"/>
                </a:spcBef>
                <a:spcAft>
                  <a:spcPct val="0"/>
                </a:spcAft>
              </a:pPr>
              <a:endParaRPr lang="en-US" sz="1600" dirty="0">
                <a:solidFill>
                  <a:schemeClr val="tx1"/>
                </a:solidFill>
                <a:ea typeface="Segoe UI" pitchFamily="34" charset="0"/>
                <a:cs typeface="Segoe UI"/>
              </a:endParaRPr>
            </a:p>
            <a:p>
              <a:pPr algn="ctr" defTabSz="932472">
                <a:spcBef>
                  <a:spcPct val="0"/>
                </a:spcBef>
                <a:spcAft>
                  <a:spcPct val="0"/>
                </a:spcAft>
              </a:pPr>
              <a:endParaRPr lang="en-US" sz="1600" dirty="0">
                <a:solidFill>
                  <a:schemeClr val="tx1"/>
                </a:solidFill>
                <a:ea typeface="Segoe UI" pitchFamily="34" charset="0"/>
                <a:cs typeface="Segoe UI"/>
              </a:endParaRPr>
            </a:p>
            <a:p>
              <a:pPr algn="ctr" defTabSz="932472">
                <a:spcBef>
                  <a:spcPct val="0"/>
                </a:spcBef>
                <a:spcAft>
                  <a:spcPct val="0"/>
                </a:spcAft>
              </a:pPr>
              <a:endParaRPr lang="en-US" sz="1600" dirty="0">
                <a:solidFill>
                  <a:schemeClr val="tx1"/>
                </a:solidFill>
                <a:ea typeface="Segoe UI" pitchFamily="34" charset="0"/>
                <a:cs typeface="Segoe UI"/>
              </a:endParaRPr>
            </a:p>
            <a:p>
              <a:pPr algn="ctr" defTabSz="932472">
                <a:spcBef>
                  <a:spcPct val="0"/>
                </a:spcBef>
                <a:spcAft>
                  <a:spcPct val="0"/>
                </a:spcAft>
              </a:pPr>
              <a:endParaRPr lang="en-US" sz="1600" dirty="0">
                <a:solidFill>
                  <a:schemeClr val="tx1"/>
                </a:solidFill>
                <a:ea typeface="Segoe UI" pitchFamily="34" charset="0"/>
                <a:cs typeface="Segoe UI"/>
              </a:endParaRPr>
            </a:p>
            <a:p>
              <a:pPr algn="ctr" defTabSz="932472">
                <a:spcBef>
                  <a:spcPct val="0"/>
                </a:spcBef>
                <a:spcAft>
                  <a:spcPct val="0"/>
                </a:spcAft>
              </a:pPr>
              <a:endParaRPr lang="en-US" sz="1600" dirty="0">
                <a:solidFill>
                  <a:schemeClr val="tx1"/>
                </a:solidFill>
                <a:ea typeface="Segoe UI" pitchFamily="34" charset="0"/>
                <a:cs typeface="Segoe UI"/>
              </a:endParaRPr>
            </a:p>
            <a:p>
              <a:pPr algn="ctr" defTabSz="932472">
                <a:spcBef>
                  <a:spcPct val="0"/>
                </a:spcBef>
                <a:spcAft>
                  <a:spcPct val="0"/>
                </a:spcAft>
              </a:pPr>
              <a:endParaRPr lang="en-US" sz="1600" dirty="0">
                <a:solidFill>
                  <a:schemeClr val="tx1"/>
                </a:solidFill>
                <a:ea typeface="Segoe UI" pitchFamily="34" charset="0"/>
                <a:cs typeface="Segoe UI"/>
              </a:endParaRPr>
            </a:p>
            <a:p>
              <a:pPr algn="ctr" defTabSz="932472">
                <a:spcBef>
                  <a:spcPct val="0"/>
                </a:spcBef>
                <a:spcAft>
                  <a:spcPct val="0"/>
                </a:spcAft>
              </a:pPr>
              <a:endParaRPr lang="en-US" sz="1600" dirty="0">
                <a:solidFill>
                  <a:schemeClr val="tx1"/>
                </a:solidFill>
                <a:ea typeface="Segoe UI" pitchFamily="34" charset="0"/>
                <a:cs typeface="Segoe UI"/>
              </a:endParaRPr>
            </a:p>
            <a:p>
              <a:pPr algn="ctr" defTabSz="932472">
                <a:spcBef>
                  <a:spcPct val="0"/>
                </a:spcBef>
                <a:spcAft>
                  <a:spcPct val="0"/>
                </a:spcAft>
              </a:pPr>
              <a:endParaRPr lang="en-US" sz="1600" dirty="0">
                <a:solidFill>
                  <a:schemeClr val="tx1"/>
                </a:solidFill>
                <a:ea typeface="Segoe UI" pitchFamily="34" charset="0"/>
                <a:cs typeface="Segoe UI"/>
              </a:endParaRPr>
            </a:p>
          </p:txBody>
        </p:sp>
        <p:sp>
          <p:nvSpPr>
            <p:cNvPr id="12" name="Rectangle: Rounded Corners 96">
              <a:extLst>
                <a:ext uri="{FF2B5EF4-FFF2-40B4-BE49-F238E27FC236}">
                  <a16:creationId xmlns:a16="http://schemas.microsoft.com/office/drawing/2014/main" id="{88A6B3CD-D811-6500-DD6A-BCA52414A5F5}"/>
                </a:ext>
              </a:extLst>
            </p:cNvPr>
            <p:cNvSpPr/>
            <p:nvPr/>
          </p:nvSpPr>
          <p:spPr bwMode="auto">
            <a:xfrm>
              <a:off x="6374812" y="3683996"/>
              <a:ext cx="3289300" cy="692470"/>
            </a:xfrm>
            <a:prstGeom prst="roundRect">
              <a:avLst>
                <a:gd name="adj" fmla="val 1513"/>
              </a:avLst>
            </a:prstGeom>
            <a:solidFill>
              <a:srgbClr val="0D549B"/>
            </a:solidFill>
            <a:ln>
              <a:noFill/>
              <a:headEnd type="none" w="med" len="med"/>
              <a:tailEnd type="none" w="med" len="med"/>
            </a:ln>
            <a:effectLst>
              <a:outerShdw blurRad="63500" sx="102000" sy="102000" algn="ctr" rotWithShape="0">
                <a:schemeClr val="bg1">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1100" dirty="0">
                  <a:solidFill>
                    <a:schemeClr val="bg1"/>
                  </a:solidFill>
                  <a:ea typeface="Segoe UI" pitchFamily="34" charset="0"/>
                  <a:cs typeface="Segoe UI"/>
                </a:rPr>
                <a:t>Bring your vectorized indices</a:t>
              </a:r>
            </a:p>
            <a:p>
              <a:pPr algn="ctr" defTabSz="932472" fontAlgn="base">
                <a:spcBef>
                  <a:spcPct val="0"/>
                </a:spcBef>
                <a:spcAft>
                  <a:spcPct val="0"/>
                </a:spcAft>
              </a:pPr>
              <a:r>
                <a:rPr lang="en-US" sz="1100" dirty="0">
                  <a:solidFill>
                    <a:schemeClr val="bg1"/>
                  </a:solidFill>
                  <a:ea typeface="Segoe UI" pitchFamily="34" charset="0"/>
                  <a:cs typeface="Segoe UI"/>
                </a:rPr>
                <a:t>from </a:t>
              </a:r>
              <a:r>
                <a:rPr lang="en-US" sz="1100" dirty="0">
                  <a:solidFill>
                    <a:schemeClr val="bg1"/>
                  </a:solidFill>
                  <a:latin typeface="+mj-lt"/>
                  <a:ea typeface="Segoe UI" pitchFamily="34" charset="0"/>
                  <a:cs typeface="Segoe UI"/>
                </a:rPr>
                <a:t>Azure AI Search</a:t>
              </a:r>
            </a:p>
          </p:txBody>
        </p:sp>
        <p:sp>
          <p:nvSpPr>
            <p:cNvPr id="13" name="Rectangle: Rounded Corners 98">
              <a:extLst>
                <a:ext uri="{FF2B5EF4-FFF2-40B4-BE49-F238E27FC236}">
                  <a16:creationId xmlns:a16="http://schemas.microsoft.com/office/drawing/2014/main" id="{5246438A-2810-5339-A92F-6FCFD153614A}"/>
                </a:ext>
              </a:extLst>
            </p:cNvPr>
            <p:cNvSpPr/>
            <p:nvPr/>
          </p:nvSpPr>
          <p:spPr bwMode="auto">
            <a:xfrm>
              <a:off x="6374812" y="4965560"/>
              <a:ext cx="3289300" cy="692470"/>
            </a:xfrm>
            <a:prstGeom prst="roundRect">
              <a:avLst>
                <a:gd name="adj" fmla="val 1513"/>
              </a:avLst>
            </a:prstGeom>
            <a:solidFill>
              <a:srgbClr val="0D549B"/>
            </a:solidFill>
            <a:ln>
              <a:noFill/>
              <a:headEnd type="none" w="med" len="med"/>
              <a:tailEnd type="none" w="med" len="med"/>
            </a:ln>
            <a:effectLst>
              <a:outerShdw blurRad="63500" sx="102000" sy="102000" algn="ctr" rotWithShape="0">
                <a:schemeClr val="bg1">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r>
                <a:rPr lang="en-US" sz="1100" dirty="0">
                  <a:solidFill>
                    <a:schemeClr val="bg1"/>
                  </a:solidFill>
                  <a:ea typeface="Segoe UI" pitchFamily="34" charset="0"/>
                  <a:cs typeface="Segoe UI"/>
                </a:rPr>
                <a:t>Access 1800+ models from</a:t>
              </a:r>
              <a:endParaRPr lang="en-US" sz="1200" b="1" dirty="0">
                <a:solidFill>
                  <a:schemeClr val="bg1"/>
                </a:solidFill>
                <a:ea typeface="Segoe UI" pitchFamily="34" charset="0"/>
                <a:cs typeface="Segoe Sans Text"/>
              </a:endParaRPr>
            </a:p>
            <a:p>
              <a:pPr algn="ctr" defTabSz="932472">
                <a:spcBef>
                  <a:spcPct val="0"/>
                </a:spcBef>
                <a:spcAft>
                  <a:spcPct val="0"/>
                </a:spcAft>
              </a:pPr>
              <a:r>
                <a:rPr lang="en-US" sz="1100" dirty="0">
                  <a:solidFill>
                    <a:schemeClr val="bg1"/>
                  </a:solidFill>
                  <a:latin typeface="+mj-lt"/>
                  <a:ea typeface="Segoe UI" pitchFamily="34" charset="0"/>
                  <a:cs typeface="Segoe UI"/>
                </a:rPr>
                <a:t>Azure AI model catalog</a:t>
              </a:r>
              <a:endParaRPr lang="en-US" sz="1200" dirty="0">
                <a:solidFill>
                  <a:schemeClr val="bg1"/>
                </a:solidFill>
                <a:latin typeface="+mj-lt"/>
                <a:cs typeface="Segoe Sans Text"/>
              </a:endParaRPr>
            </a:p>
          </p:txBody>
        </p:sp>
        <p:cxnSp>
          <p:nvCxnSpPr>
            <p:cNvPr id="14" name="Straight Arrow Connector 3">
              <a:extLst>
                <a:ext uri="{FF2B5EF4-FFF2-40B4-BE49-F238E27FC236}">
                  <a16:creationId xmlns:a16="http://schemas.microsoft.com/office/drawing/2014/main" id="{178AF4F0-96AB-134A-B1E0-62CA2250A2BB}"/>
                </a:ext>
              </a:extLst>
            </p:cNvPr>
            <p:cNvCxnSpPr>
              <a:cxnSpLocks/>
              <a:stCxn id="12" idx="1"/>
            </p:cNvCxnSpPr>
            <p:nvPr/>
          </p:nvCxnSpPr>
          <p:spPr>
            <a:xfrm flipH="1">
              <a:off x="5686233" y="4030231"/>
              <a:ext cx="688579" cy="0"/>
            </a:xfrm>
            <a:prstGeom prst="straightConnector1">
              <a:avLst/>
            </a:prstGeom>
            <a:ln>
              <a:solidFill>
                <a:schemeClr val="tx1">
                  <a:lumMod val="65000"/>
                  <a:lumOff val="3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5">
              <a:extLst>
                <a:ext uri="{FF2B5EF4-FFF2-40B4-BE49-F238E27FC236}">
                  <a16:creationId xmlns:a16="http://schemas.microsoft.com/office/drawing/2014/main" id="{855E6828-5DEC-4ECF-C99F-AC863A177E3E}"/>
                </a:ext>
              </a:extLst>
            </p:cNvPr>
            <p:cNvCxnSpPr>
              <a:cxnSpLocks/>
            </p:cNvCxnSpPr>
            <p:nvPr/>
          </p:nvCxnSpPr>
          <p:spPr>
            <a:xfrm flipH="1">
              <a:off x="5686233" y="5304849"/>
              <a:ext cx="688579" cy="0"/>
            </a:xfrm>
            <a:prstGeom prst="straightConnector1">
              <a:avLst/>
            </a:prstGeom>
            <a:ln>
              <a:solidFill>
                <a:schemeClr val="tx1">
                  <a:lumMod val="65000"/>
                  <a:lumOff val="3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16" name="Graphic 5">
            <a:extLst>
              <a:ext uri="{FF2B5EF4-FFF2-40B4-BE49-F238E27FC236}">
                <a16:creationId xmlns:a16="http://schemas.microsoft.com/office/drawing/2014/main" id="{D1CE0B79-2834-476B-D7D4-BD4FE553B98F}"/>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69550" y="5211247"/>
            <a:ext cx="1822450" cy="1646753"/>
          </a:xfrm>
          <a:prstGeom prst="rect">
            <a:avLst/>
          </a:prstGeom>
        </p:spPr>
      </p:pic>
      <p:pic>
        <p:nvPicPr>
          <p:cNvPr id="30" name="Picture 6">
            <a:extLst>
              <a:ext uri="{FF2B5EF4-FFF2-40B4-BE49-F238E27FC236}">
                <a16:creationId xmlns:a16="http://schemas.microsoft.com/office/drawing/2014/main" id="{493386D8-8EF7-6060-1028-1EAF0BC25277}"/>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1603737" y="6175755"/>
            <a:ext cx="436993" cy="469362"/>
          </a:xfrm>
          <a:prstGeom prst="rect">
            <a:avLst/>
          </a:prstGeom>
        </p:spPr>
      </p:pic>
    </p:spTree>
    <p:extLst>
      <p:ext uri="{BB962C8B-B14F-4D97-AF65-F5344CB8AC3E}">
        <p14:creationId xmlns:p14="http://schemas.microsoft.com/office/powerpoint/2010/main" val="54873236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16936D-C1F0-1810-D779-F71BCEB4EB1B}"/>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60AF205-74D3-AF12-A5FC-9124DA72A9CF}"/>
              </a:ext>
            </a:extLst>
          </p:cNvPr>
          <p:cNvSpPr>
            <a:spLocks noGrp="1"/>
          </p:cNvSpPr>
          <p:nvPr>
            <p:ph type="title"/>
          </p:nvPr>
        </p:nvSpPr>
        <p:spPr/>
        <p:txBody>
          <a:bodyPr/>
          <a:lstStyle/>
          <a:p>
            <a:r>
              <a:rPr lang="en-US" dirty="0"/>
              <a:t>...or you can start with code first solutions</a:t>
            </a:r>
          </a:p>
        </p:txBody>
      </p:sp>
      <p:sp>
        <p:nvSpPr>
          <p:cNvPr id="3" name="Espace réservé du texte 2">
            <a:extLst>
              <a:ext uri="{FF2B5EF4-FFF2-40B4-BE49-F238E27FC236}">
                <a16:creationId xmlns:a16="http://schemas.microsoft.com/office/drawing/2014/main" id="{E1D0C87A-3B62-FBD1-3896-7BA471EC2DE9}"/>
              </a:ext>
            </a:extLst>
          </p:cNvPr>
          <p:cNvSpPr>
            <a:spLocks noGrp="1"/>
          </p:cNvSpPr>
          <p:nvPr>
            <p:ph type="body" sz="quarter" idx="10"/>
          </p:nvPr>
        </p:nvSpPr>
        <p:spPr>
          <a:xfrm>
            <a:off x="586740" y="1234557"/>
            <a:ext cx="11018520" cy="812530"/>
          </a:xfrm>
        </p:spPr>
        <p:txBody>
          <a:bodyPr/>
          <a:lstStyle/>
          <a:p>
            <a:r>
              <a:rPr lang="en-US" sz="2400" dirty="0">
                <a:latin typeface="Segoe Sans Display Semibold"/>
                <a:cs typeface="Segoe Sans Display"/>
              </a:rPr>
              <a:t>Control and customize with options to manage your own infrastructure</a:t>
            </a:r>
          </a:p>
          <a:p>
            <a:endParaRPr lang="en-US" dirty="0"/>
          </a:p>
        </p:txBody>
      </p:sp>
      <p:sp>
        <p:nvSpPr>
          <p:cNvPr id="25" name="TextBox 11">
            <a:extLst>
              <a:ext uri="{FF2B5EF4-FFF2-40B4-BE49-F238E27FC236}">
                <a16:creationId xmlns:a16="http://schemas.microsoft.com/office/drawing/2014/main" id="{FDC2FE64-9908-C08D-7C3C-BB1A07D54D28}"/>
              </a:ext>
            </a:extLst>
          </p:cNvPr>
          <p:cNvSpPr txBox="1"/>
          <p:nvPr/>
        </p:nvSpPr>
        <p:spPr>
          <a:xfrm>
            <a:off x="799585" y="6354812"/>
            <a:ext cx="5013432" cy="369332"/>
          </a:xfrm>
          <a:prstGeom prst="rect">
            <a:avLst/>
          </a:prstGeom>
        </p:spPr>
        <p:txBody>
          <a:bodyPr vert="horz" wrap="square" lIns="0" tIns="0" rIns="0" bIns="0" rtlCol="0" anchor="t">
            <a:spAutoFit/>
          </a:bodyPr>
          <a:lstStyle>
            <a:defPPr>
              <a:defRPr lang="en-US"/>
            </a:defPPr>
            <a:lvl1pPr algn="ctr" defTabSz="932742">
              <a:lnSpc>
                <a:spcPct val="100000"/>
              </a:lnSpc>
              <a:spcBef>
                <a:spcPct val="0"/>
              </a:spcBef>
              <a:buNone/>
              <a:defRPr sz="2200" b="1" i="0" cap="none" spc="-50" baseline="0">
                <a:ln w="3175">
                  <a:noFill/>
                </a:ln>
                <a:effectLst/>
                <a:latin typeface="Segoe Sans Display Semibold"/>
                <a:cs typeface="Segoe Sans Display"/>
              </a:defRPr>
            </a:lvl1pPr>
          </a:lstStyle>
          <a:p>
            <a:pPr algn="l"/>
            <a:r>
              <a:rPr lang="en-US" sz="1200" b="0" spc="0" dirty="0">
                <a:latin typeface="+mn-lt"/>
                <a:cs typeface="Segoe Sans Text"/>
              </a:rPr>
              <a:t>Learn more about the better-together with Copilot Studio and Azure AI Foundry: </a:t>
            </a:r>
            <a:r>
              <a:rPr lang="en-US" sz="1200" b="0" dirty="0">
                <a:solidFill>
                  <a:srgbClr val="0078D4"/>
                </a:solidFill>
                <a:latin typeface="+mn-lt"/>
                <a:hlinkClick r:id="rId3">
                  <a:extLst>
                    <a:ext uri="{A12FA001-AC4F-418D-AE19-62706E023703}">
                      <ahyp:hlinkClr xmlns:ahyp="http://schemas.microsoft.com/office/drawing/2018/hyperlinkcolor" val="tx"/>
                    </a:ext>
                  </a:extLst>
                </a:hlinkClick>
              </a:rPr>
              <a:t>Better </a:t>
            </a:r>
            <a:r>
              <a:rPr lang="en-US" sz="1200" b="0" dirty="0">
                <a:solidFill>
                  <a:schemeClr val="accent1"/>
                </a:solidFill>
                <a:latin typeface="+mn-lt"/>
                <a:hlinkClick r:id="rId3">
                  <a:extLst>
                    <a:ext uri="{A12FA001-AC4F-418D-AE19-62706E023703}">
                      <ahyp:hlinkClr xmlns:ahyp="http://schemas.microsoft.com/office/drawing/2018/hyperlinkcolor" val="tx"/>
                    </a:ext>
                  </a:extLst>
                </a:hlinkClick>
              </a:rPr>
              <a:t>together: Copilot Studio and Azure AI</a:t>
            </a:r>
            <a:r>
              <a:rPr lang="en-US" sz="1200" b="0" spc="0" dirty="0">
                <a:solidFill>
                  <a:schemeClr val="accent1"/>
                </a:solidFill>
                <a:latin typeface="+mn-lt"/>
                <a:cs typeface="Segoe Sans Text"/>
              </a:rPr>
              <a:t> </a:t>
            </a:r>
          </a:p>
        </p:txBody>
      </p:sp>
      <p:grpSp>
        <p:nvGrpSpPr>
          <p:cNvPr id="32" name="Groupe 31">
            <a:extLst>
              <a:ext uri="{FF2B5EF4-FFF2-40B4-BE49-F238E27FC236}">
                <a16:creationId xmlns:a16="http://schemas.microsoft.com/office/drawing/2014/main" id="{D41352FF-5FD2-393C-DC86-8D3408FAB252}"/>
              </a:ext>
            </a:extLst>
          </p:cNvPr>
          <p:cNvGrpSpPr>
            <a:grpSpLocks noChangeAspect="1"/>
          </p:cNvGrpSpPr>
          <p:nvPr/>
        </p:nvGrpSpPr>
        <p:grpSpPr>
          <a:xfrm>
            <a:off x="2747453" y="1948045"/>
            <a:ext cx="6919599" cy="4223738"/>
            <a:chOff x="2396933" y="1854691"/>
            <a:chExt cx="7269903" cy="4437565"/>
          </a:xfrm>
        </p:grpSpPr>
        <p:sp>
          <p:nvSpPr>
            <p:cNvPr id="33" name="Rectangle: Rounded Corners 84">
              <a:extLst>
                <a:ext uri="{FF2B5EF4-FFF2-40B4-BE49-F238E27FC236}">
                  <a16:creationId xmlns:a16="http://schemas.microsoft.com/office/drawing/2014/main" id="{6213A49C-F8F5-1423-93B1-099639D8562E}"/>
                </a:ext>
              </a:extLst>
            </p:cNvPr>
            <p:cNvSpPr/>
            <p:nvPr/>
          </p:nvSpPr>
          <p:spPr bwMode="auto">
            <a:xfrm>
              <a:off x="2396933" y="2387313"/>
              <a:ext cx="3289300" cy="3903018"/>
            </a:xfrm>
            <a:prstGeom prst="roundRect">
              <a:avLst>
                <a:gd name="adj" fmla="val 1513"/>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a:rPr>
                <a:t>Build highly customized apps, Agents, and APIs using </a:t>
              </a:r>
              <a:r>
                <a:rPr lang="en-US" sz="1400" dirty="0">
                  <a:solidFill>
                    <a:schemeClr val="tx1"/>
                  </a:solidFill>
                  <a:latin typeface="+mj-lt"/>
                  <a:ea typeface="Segoe UI" pitchFamily="34" charset="0"/>
                  <a:cs typeface="Segoe UI"/>
                </a:rPr>
                <a:t>Azure AI Foundry</a:t>
              </a:r>
              <a:r>
                <a:rPr lang="en-US" sz="1400" dirty="0">
                  <a:solidFill>
                    <a:schemeClr val="tx1"/>
                  </a:solidFill>
                  <a:ea typeface="Segoe UI" pitchFamily="34" charset="0"/>
                  <a:cs typeface="Segoe UI"/>
                </a:rPr>
                <a:t>...</a:t>
              </a:r>
            </a:p>
          </p:txBody>
        </p:sp>
        <p:sp>
          <p:nvSpPr>
            <p:cNvPr id="34" name="Rectangle: Rounded Corners 94">
              <a:extLst>
                <a:ext uri="{FF2B5EF4-FFF2-40B4-BE49-F238E27FC236}">
                  <a16:creationId xmlns:a16="http://schemas.microsoft.com/office/drawing/2014/main" id="{E0E97E69-788F-2942-EF17-74C8FE99FAF5}"/>
                </a:ext>
              </a:extLst>
            </p:cNvPr>
            <p:cNvSpPr/>
            <p:nvPr/>
          </p:nvSpPr>
          <p:spPr bwMode="auto">
            <a:xfrm>
              <a:off x="6377536" y="2389238"/>
              <a:ext cx="3289300" cy="3903018"/>
            </a:xfrm>
            <a:prstGeom prst="roundRect">
              <a:avLst>
                <a:gd name="adj" fmla="val 1513"/>
              </a:avLst>
            </a:prstGeom>
            <a:solidFill>
              <a:schemeClr val="bg1"/>
            </a:solidFill>
            <a:ln>
              <a:noFill/>
              <a:headEnd type="none" w="med" len="med"/>
              <a:tailEnd type="none" w="med" len="med"/>
            </a:ln>
            <a:effectLst>
              <a:outerShdw blurRad="63500" sx="102000" sy="102000" algn="ctr" rotWithShape="0">
                <a:schemeClr val="bg1">
                  <a:lumMod val="50000"/>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ea typeface="Segoe UI" pitchFamily="34" charset="0"/>
                  <a:cs typeface="Segoe UI"/>
                </a:rPr>
                <a:t>...and integrate </a:t>
              </a:r>
              <a:r>
                <a:rPr lang="en-US" sz="1400" dirty="0">
                  <a:solidFill>
                    <a:schemeClr val="tx1"/>
                  </a:solidFill>
                  <a:latin typeface="+mj-lt"/>
                  <a:ea typeface="Segoe UI" pitchFamily="34" charset="0"/>
                  <a:cs typeface="Segoe UI"/>
                </a:rPr>
                <a:t>Copilot Studio </a:t>
              </a:r>
              <a:r>
                <a:rPr lang="en-US" sz="1400" dirty="0">
                  <a:solidFill>
                    <a:schemeClr val="tx1"/>
                  </a:solidFill>
                  <a:ea typeface="Segoe UI" pitchFamily="34" charset="0"/>
                  <a:cs typeface="Segoe UI"/>
                </a:rPr>
                <a:t>components with </a:t>
              </a:r>
              <a:r>
                <a:rPr lang="en-US" sz="1400" b="1" dirty="0">
                  <a:solidFill>
                    <a:schemeClr val="tx1"/>
                  </a:solidFill>
                  <a:latin typeface="+mj-lt"/>
                  <a:ea typeface="Segoe UI" pitchFamily="34" charset="0"/>
                  <a:cs typeface="Segoe UI"/>
                </a:rPr>
                <a:t>Microsoft 365 Agent SDK</a:t>
              </a:r>
              <a:r>
                <a:rPr lang="en-US" sz="1400" dirty="0">
                  <a:solidFill>
                    <a:schemeClr val="tx1"/>
                  </a:solidFill>
                  <a:latin typeface="+mj-lt"/>
                  <a:ea typeface="Segoe UI" pitchFamily="34" charset="0"/>
                  <a:cs typeface="Segoe UI"/>
                </a:rPr>
                <a:t> </a:t>
              </a:r>
              <a:endParaRPr lang="en-US" sz="1400" dirty="0">
                <a:solidFill>
                  <a:schemeClr val="tx1"/>
                </a:solidFill>
                <a:latin typeface="+mj-lt"/>
                <a:ea typeface="Segoe UI" pitchFamily="34" charset="0"/>
                <a:cs typeface="Segoe Sans Text"/>
              </a:endParaRPr>
            </a:p>
            <a:p>
              <a:pPr algn="ctr" defTabSz="932472">
                <a:spcBef>
                  <a:spcPct val="0"/>
                </a:spcBef>
                <a:spcAft>
                  <a:spcPct val="0"/>
                </a:spcAft>
              </a:pPr>
              <a:endParaRPr lang="en-US" sz="1400" dirty="0">
                <a:solidFill>
                  <a:schemeClr val="tx1"/>
                </a:solidFill>
                <a:ea typeface="Segoe UI" pitchFamily="34" charset="0"/>
                <a:cs typeface="Segoe UI"/>
              </a:endParaRPr>
            </a:p>
            <a:p>
              <a:pPr algn="ctr" defTabSz="932472">
                <a:spcBef>
                  <a:spcPct val="0"/>
                </a:spcBef>
                <a:spcAft>
                  <a:spcPct val="0"/>
                </a:spcAft>
              </a:pPr>
              <a:r>
                <a:rPr lang="en-US" sz="1400" dirty="0">
                  <a:solidFill>
                    <a:schemeClr val="tx1"/>
                  </a:solidFill>
                  <a:cs typeface="Segoe UI"/>
                </a:rPr>
                <a:t>including the ability to customize and deploy app UI to 15+ channels</a:t>
              </a:r>
              <a:endParaRPr lang="en-US" sz="1400" dirty="0">
                <a:solidFill>
                  <a:schemeClr val="tx1"/>
                </a:solidFill>
                <a:cs typeface="Segoe Sans Text"/>
              </a:endParaRPr>
            </a:p>
          </p:txBody>
        </p:sp>
        <p:grpSp>
          <p:nvGrpSpPr>
            <p:cNvPr id="35" name="Group 8">
              <a:extLst>
                <a:ext uri="{FF2B5EF4-FFF2-40B4-BE49-F238E27FC236}">
                  <a16:creationId xmlns:a16="http://schemas.microsoft.com/office/drawing/2014/main" id="{0A951345-E636-58C8-D9D8-F059E3CC17BB}"/>
                </a:ext>
              </a:extLst>
            </p:cNvPr>
            <p:cNvGrpSpPr/>
            <p:nvPr/>
          </p:nvGrpSpPr>
          <p:grpSpPr>
            <a:xfrm>
              <a:off x="6759908" y="1854691"/>
              <a:ext cx="2148101" cy="365760"/>
              <a:chOff x="1989847" y="1612461"/>
              <a:chExt cx="2148101" cy="365760"/>
            </a:xfrm>
          </p:grpSpPr>
          <p:pic>
            <p:nvPicPr>
              <p:cNvPr id="41" name="Picture 2" descr="A blue and green folded paper&#10;&#10;Description automatically generated">
                <a:extLst>
                  <a:ext uri="{FF2B5EF4-FFF2-40B4-BE49-F238E27FC236}">
                    <a16:creationId xmlns:a16="http://schemas.microsoft.com/office/drawing/2014/main" id="{B89FA4E1-5DA1-861B-49F9-4B8F357CA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847" y="1612461"/>
                <a:ext cx="372660" cy="365760"/>
              </a:xfrm>
              <a:prstGeom prst="rect">
                <a:avLst/>
              </a:prstGeom>
              <a:noFill/>
              <a:extLst>
                <a:ext uri="{909E8E84-426E-40DD-AFC4-6F175D3DCCD1}">
                  <a14:hiddenFill xmlns:a14="http://schemas.microsoft.com/office/drawing/2010/main">
                    <a:solidFill>
                      <a:srgbClr val="FFFFFF"/>
                    </a:solidFill>
                  </a14:hiddenFill>
                </a:ext>
              </a:extLst>
            </p:spPr>
          </p:pic>
          <p:sp>
            <p:nvSpPr>
              <p:cNvPr id="42" name="Title 6">
                <a:extLst>
                  <a:ext uri="{FF2B5EF4-FFF2-40B4-BE49-F238E27FC236}">
                    <a16:creationId xmlns:a16="http://schemas.microsoft.com/office/drawing/2014/main" id="{0A0F2562-39ED-FBEA-7FB2-1A1348AF284E}"/>
                  </a:ext>
                </a:extLst>
              </p:cNvPr>
              <p:cNvSpPr txBox="1">
                <a:spLocks/>
              </p:cNvSpPr>
              <p:nvPr/>
            </p:nvSpPr>
            <p:spPr>
              <a:xfrm>
                <a:off x="2460799" y="1690544"/>
                <a:ext cx="1677149" cy="25868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Variable Display Semibold" pitchFamily="2" charset="0"/>
                    <a:ea typeface="+mn-ea"/>
                    <a:cs typeface="Segoe UI" pitchFamily="34" charset="0"/>
                  </a:rPr>
                  <a:t>Copilot Studio</a:t>
                </a:r>
              </a:p>
            </p:txBody>
          </p:sp>
        </p:grpSp>
        <p:grpSp>
          <p:nvGrpSpPr>
            <p:cNvPr id="36" name="Group 9">
              <a:extLst>
                <a:ext uri="{FF2B5EF4-FFF2-40B4-BE49-F238E27FC236}">
                  <a16:creationId xmlns:a16="http://schemas.microsoft.com/office/drawing/2014/main" id="{4799C86C-2FF9-7A6C-827E-F4E7E92BACFF}"/>
                </a:ext>
              </a:extLst>
            </p:cNvPr>
            <p:cNvGrpSpPr/>
            <p:nvPr/>
          </p:nvGrpSpPr>
          <p:grpSpPr>
            <a:xfrm>
              <a:off x="2579459" y="1948437"/>
              <a:ext cx="3224637" cy="266811"/>
              <a:chOff x="2495125" y="2046699"/>
              <a:chExt cx="3224637" cy="266811"/>
            </a:xfrm>
          </p:grpSpPr>
          <p:pic>
            <p:nvPicPr>
              <p:cNvPr id="38" name="Picture 1">
                <a:extLst>
                  <a:ext uri="{FF2B5EF4-FFF2-40B4-BE49-F238E27FC236}">
                    <a16:creationId xmlns:a16="http://schemas.microsoft.com/office/drawing/2014/main" id="{BF2D969B-C82B-9220-F2CB-075C5261A491}"/>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5125" y="2046699"/>
                <a:ext cx="408529" cy="255330"/>
              </a:xfrm>
              <a:prstGeom prst="rect">
                <a:avLst/>
              </a:prstGeom>
              <a:ln w="6657" cap="flat">
                <a:noFill/>
                <a:prstDash val="solid"/>
                <a:miter/>
              </a:ln>
              <a:effectLst/>
            </p:spPr>
          </p:pic>
          <p:pic>
            <p:nvPicPr>
              <p:cNvPr id="39" name="Graphic 3">
                <a:extLst>
                  <a:ext uri="{FF2B5EF4-FFF2-40B4-BE49-F238E27FC236}">
                    <a16:creationId xmlns:a16="http://schemas.microsoft.com/office/drawing/2014/main" id="{594DE018-CFFE-D8BF-9E67-C5178C8A9676}"/>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99739" y="2046699"/>
                <a:ext cx="258876" cy="255330"/>
              </a:xfrm>
              <a:prstGeom prst="rect">
                <a:avLst/>
              </a:prstGeom>
              <a:effectLst/>
            </p:spPr>
          </p:pic>
          <p:sp>
            <p:nvSpPr>
              <p:cNvPr id="40" name="Title 6">
                <a:extLst>
                  <a:ext uri="{FF2B5EF4-FFF2-40B4-BE49-F238E27FC236}">
                    <a16:creationId xmlns:a16="http://schemas.microsoft.com/office/drawing/2014/main" id="{C73D2AFB-E907-9C0A-705F-772CAAB4FA84}"/>
                  </a:ext>
                </a:extLst>
              </p:cNvPr>
              <p:cNvSpPr txBox="1">
                <a:spLocks/>
              </p:cNvSpPr>
              <p:nvPr/>
            </p:nvSpPr>
            <p:spPr>
              <a:xfrm>
                <a:off x="3207761" y="2054824"/>
                <a:ext cx="2512001" cy="258686"/>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lang="en-US" sz="1600" spc="0" dirty="0">
                    <a:ln>
                      <a:noFill/>
                    </a:ln>
                    <a:solidFill>
                      <a:srgbClr val="000000"/>
                    </a:solidFill>
                    <a:latin typeface="Segoe UI Variable Display Semibold" pitchFamily="2" charset="0"/>
                  </a:rPr>
                  <a:t>Visual Studio/ GitHub</a:t>
                </a:r>
                <a:endParaRPr kumimoji="0" lang="en-US" sz="1600" b="0" i="0" u="none" strike="noStrike" kern="1200" cap="none" spc="0" normalizeH="0" baseline="0" noProof="0" dirty="0">
                  <a:ln>
                    <a:noFill/>
                  </a:ln>
                  <a:solidFill>
                    <a:srgbClr val="000000"/>
                  </a:solidFill>
                  <a:effectLst/>
                  <a:uLnTx/>
                  <a:uFillTx/>
                  <a:latin typeface="Segoe UI Variable Display Semibold" pitchFamily="2" charset="0"/>
                </a:endParaRPr>
              </a:p>
            </p:txBody>
          </p:sp>
        </p:grpSp>
        <p:cxnSp>
          <p:nvCxnSpPr>
            <p:cNvPr id="37" name="Straight Arrow Connector 10">
              <a:extLst>
                <a:ext uri="{FF2B5EF4-FFF2-40B4-BE49-F238E27FC236}">
                  <a16:creationId xmlns:a16="http://schemas.microsoft.com/office/drawing/2014/main" id="{D70BD494-683B-C9B8-0C43-2EF8825F6E7C}"/>
                </a:ext>
              </a:extLst>
            </p:cNvPr>
            <p:cNvCxnSpPr>
              <a:cxnSpLocks/>
            </p:cNvCxnSpPr>
            <p:nvPr/>
          </p:nvCxnSpPr>
          <p:spPr>
            <a:xfrm>
              <a:off x="5804096" y="4100357"/>
              <a:ext cx="440641" cy="0"/>
            </a:xfrm>
            <a:prstGeom prst="straightConnector1">
              <a:avLst/>
            </a:prstGeom>
            <a:ln>
              <a:solidFill>
                <a:schemeClr val="tx1">
                  <a:lumMod val="65000"/>
                  <a:lumOff val="35000"/>
                </a:schemeClr>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43" name="Graphic 5">
            <a:extLst>
              <a:ext uri="{FF2B5EF4-FFF2-40B4-BE49-F238E27FC236}">
                <a16:creationId xmlns:a16="http://schemas.microsoft.com/office/drawing/2014/main" id="{F0F7CFED-CF77-2C0F-630E-DF7055882855}"/>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369550" y="5211247"/>
            <a:ext cx="1822450" cy="1646753"/>
          </a:xfrm>
          <a:prstGeom prst="rect">
            <a:avLst/>
          </a:prstGeom>
        </p:spPr>
      </p:pic>
      <p:pic>
        <p:nvPicPr>
          <p:cNvPr id="44" name="Picture 6">
            <a:extLst>
              <a:ext uri="{FF2B5EF4-FFF2-40B4-BE49-F238E27FC236}">
                <a16:creationId xmlns:a16="http://schemas.microsoft.com/office/drawing/2014/main" id="{9F9588CB-45E2-9C68-0A1A-F4E0C871CB37}"/>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11603737" y="6175755"/>
            <a:ext cx="436993" cy="469362"/>
          </a:xfrm>
          <a:prstGeom prst="rect">
            <a:avLst/>
          </a:prstGeom>
        </p:spPr>
      </p:pic>
    </p:spTree>
    <p:extLst>
      <p:ext uri="{BB962C8B-B14F-4D97-AF65-F5344CB8AC3E}">
        <p14:creationId xmlns:p14="http://schemas.microsoft.com/office/powerpoint/2010/main" val="288581768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0777790F-70F2-F70E-6084-BFEF9D732F77}"/>
              </a:ext>
              <a:ext uri="{C183D7F6-B498-43B3-948B-1728B52AA6E4}">
                <adec:decorative xmlns:adec="http://schemas.microsoft.com/office/drawing/2017/decorative" val="1"/>
              </a:ext>
            </a:extLst>
          </p:cNvPr>
          <p:cNvSpPr/>
          <p:nvPr/>
        </p:nvSpPr>
        <p:spPr bwMode="auto">
          <a:xfrm>
            <a:off x="-9258" y="0"/>
            <a:ext cx="5519115" cy="6858000"/>
          </a:xfrm>
          <a:prstGeom prst="homePlate">
            <a:avLst>
              <a:gd name="adj" fmla="val 11432"/>
            </a:avLst>
          </a:prstGeom>
          <a:gradFill flip="none" rotWithShape="1">
            <a:gsLst>
              <a:gs pos="32000">
                <a:schemeClr val="accent4"/>
              </a:gs>
              <a:gs pos="6800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Segoe UI" pitchFamily="34" charset="0"/>
              <a:cs typeface="Segoe Sans Text" pitchFamily="2" charset="0"/>
            </a:endParaRPr>
          </a:p>
        </p:txBody>
      </p:sp>
      <p:sp>
        <p:nvSpPr>
          <p:cNvPr id="5" name="TextBox 26">
            <a:extLst>
              <a:ext uri="{FF2B5EF4-FFF2-40B4-BE49-F238E27FC236}">
                <a16:creationId xmlns:a16="http://schemas.microsoft.com/office/drawing/2014/main" id="{AEED5350-724D-779A-8CC9-71A82CACE179}"/>
              </a:ext>
            </a:extLst>
          </p:cNvPr>
          <p:cNvSpPr txBox="1"/>
          <p:nvPr/>
        </p:nvSpPr>
        <p:spPr>
          <a:xfrm>
            <a:off x="1205250" y="1142742"/>
            <a:ext cx="3459480" cy="954107"/>
          </a:xfrm>
          <a:prstGeom prst="rect">
            <a:avLst/>
          </a:prstGeom>
          <a:noFill/>
        </p:spPr>
        <p:txBody>
          <a:bodyPr wrap="square" rtlCol="0">
            <a:spAutoFit/>
          </a:bodyPr>
          <a:lstStyle/>
          <a:p>
            <a:r>
              <a:rPr lang="en-US" sz="2800" dirty="0"/>
              <a:t>Deploy agents with </a:t>
            </a:r>
            <a:r>
              <a:rPr lang="en-US" sz="2800" dirty="0">
                <a:latin typeface="+mj-lt"/>
              </a:rPr>
              <a:t>Azure AI Foundry</a:t>
            </a:r>
          </a:p>
        </p:txBody>
      </p:sp>
      <p:sp>
        <p:nvSpPr>
          <p:cNvPr id="6" name="TextBox 27">
            <a:extLst>
              <a:ext uri="{FF2B5EF4-FFF2-40B4-BE49-F238E27FC236}">
                <a16:creationId xmlns:a16="http://schemas.microsoft.com/office/drawing/2014/main" id="{783C2A6A-9604-5607-C702-14BE33CBD1A2}"/>
              </a:ext>
            </a:extLst>
          </p:cNvPr>
          <p:cNvSpPr txBox="1"/>
          <p:nvPr/>
        </p:nvSpPr>
        <p:spPr>
          <a:xfrm>
            <a:off x="6161868" y="1151969"/>
            <a:ext cx="5227318" cy="954107"/>
          </a:xfrm>
          <a:prstGeom prst="rect">
            <a:avLst/>
          </a:prstGeom>
          <a:noFill/>
        </p:spPr>
        <p:txBody>
          <a:bodyPr wrap="square" rtlCol="0">
            <a:spAutoFit/>
          </a:bodyPr>
          <a:lstStyle/>
          <a:p>
            <a:r>
              <a:rPr lang="en-US" sz="2800"/>
              <a:t>Orchestrate them together with </a:t>
            </a:r>
            <a:r>
              <a:rPr lang="en-US" sz="2800">
                <a:latin typeface="+mj-lt"/>
              </a:rPr>
              <a:t>AutoGen</a:t>
            </a:r>
            <a:r>
              <a:rPr lang="en-US" sz="2800"/>
              <a:t> and </a:t>
            </a:r>
            <a:r>
              <a:rPr lang="en-US" sz="2800">
                <a:latin typeface="+mj-lt"/>
              </a:rPr>
              <a:t>Semantic Kernel</a:t>
            </a:r>
          </a:p>
        </p:txBody>
      </p:sp>
      <p:sp>
        <p:nvSpPr>
          <p:cNvPr id="7" name="TextBox 28">
            <a:extLst>
              <a:ext uri="{FF2B5EF4-FFF2-40B4-BE49-F238E27FC236}">
                <a16:creationId xmlns:a16="http://schemas.microsoft.com/office/drawing/2014/main" id="{E2C9418C-5758-DB6E-064A-AC772C9F2C64}"/>
              </a:ext>
            </a:extLst>
          </p:cNvPr>
          <p:cNvSpPr txBox="1"/>
          <p:nvPr/>
        </p:nvSpPr>
        <p:spPr>
          <a:xfrm>
            <a:off x="1235730" y="844192"/>
            <a:ext cx="1220206" cy="307777"/>
          </a:xfrm>
          <a:prstGeom prst="rect">
            <a:avLst/>
          </a:prstGeom>
          <a:noFill/>
        </p:spPr>
        <p:txBody>
          <a:bodyPr wrap="none" rtlCol="0">
            <a:spAutoFit/>
          </a:bodyPr>
          <a:lstStyle/>
          <a:p>
            <a:r>
              <a:rPr lang="en-US" sz="1400" b="1">
                <a:latin typeface="+mj-lt"/>
                <a:cs typeface="Segoe UI" panose="020B0502040204020203" pitchFamily="34" charset="0"/>
              </a:rPr>
              <a:t>Single-agent</a:t>
            </a:r>
          </a:p>
        </p:txBody>
      </p:sp>
      <p:sp>
        <p:nvSpPr>
          <p:cNvPr id="8" name="TextBox 29">
            <a:extLst>
              <a:ext uri="{FF2B5EF4-FFF2-40B4-BE49-F238E27FC236}">
                <a16:creationId xmlns:a16="http://schemas.microsoft.com/office/drawing/2014/main" id="{E9344A0B-5E0E-572A-021E-11D118907A46}"/>
              </a:ext>
            </a:extLst>
          </p:cNvPr>
          <p:cNvSpPr txBox="1"/>
          <p:nvPr/>
        </p:nvSpPr>
        <p:spPr>
          <a:xfrm>
            <a:off x="6161868" y="867170"/>
            <a:ext cx="1194558" cy="307777"/>
          </a:xfrm>
          <a:prstGeom prst="rect">
            <a:avLst/>
          </a:prstGeom>
          <a:noFill/>
        </p:spPr>
        <p:txBody>
          <a:bodyPr wrap="none" rtlCol="0">
            <a:spAutoFit/>
          </a:bodyPr>
          <a:lstStyle/>
          <a:p>
            <a:r>
              <a:rPr lang="en-US" sz="1400" b="1">
                <a:latin typeface="+mj-lt"/>
                <a:cs typeface="Segoe UI" panose="020B0502040204020203" pitchFamily="34" charset="0"/>
              </a:rPr>
              <a:t>Multi-agent</a:t>
            </a:r>
          </a:p>
        </p:txBody>
      </p:sp>
      <p:pic>
        <p:nvPicPr>
          <p:cNvPr id="9" name="Graphic 30">
            <a:extLst>
              <a:ext uri="{FF2B5EF4-FFF2-40B4-BE49-F238E27FC236}">
                <a16:creationId xmlns:a16="http://schemas.microsoft.com/office/drawing/2014/main" id="{472B4265-F7B4-FC5A-69F0-609DDFAB9F2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5280" y="2640517"/>
            <a:ext cx="1948036" cy="1948036"/>
          </a:xfrm>
          <a:prstGeom prst="rect">
            <a:avLst/>
          </a:prstGeom>
        </p:spPr>
      </p:pic>
      <p:pic>
        <p:nvPicPr>
          <p:cNvPr id="10" name="Picture 4" descr="Semantic Kernel's new icon and the art of teamwork ...">
            <a:extLst>
              <a:ext uri="{FF2B5EF4-FFF2-40B4-BE49-F238E27FC236}">
                <a16:creationId xmlns:a16="http://schemas.microsoft.com/office/drawing/2014/main" id="{CA20A796-95D6-387D-FB14-F1A34B5496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7368" y="2533837"/>
            <a:ext cx="2191862" cy="21918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AutoGen - Reviews, Pros &amp; Cons | Companies using AutoGen">
            <a:extLst>
              <a:ext uri="{FF2B5EF4-FFF2-40B4-BE49-F238E27FC236}">
                <a16:creationId xmlns:a16="http://schemas.microsoft.com/office/drawing/2014/main" id="{0C58BA69-AE99-B962-5A74-B85377F3B62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5839" y="2711841"/>
            <a:ext cx="1927295" cy="1927295"/>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2" name="TextBox 33">
            <a:extLst>
              <a:ext uri="{FF2B5EF4-FFF2-40B4-BE49-F238E27FC236}">
                <a16:creationId xmlns:a16="http://schemas.microsoft.com/office/drawing/2014/main" id="{1C185C2A-180B-5ED5-2D99-B907EC7F49F7}"/>
              </a:ext>
            </a:extLst>
          </p:cNvPr>
          <p:cNvSpPr txBox="1"/>
          <p:nvPr/>
        </p:nvSpPr>
        <p:spPr>
          <a:xfrm>
            <a:off x="641370" y="728670"/>
            <a:ext cx="420308" cy="584775"/>
          </a:xfrm>
          <a:prstGeom prst="rect">
            <a:avLst/>
          </a:prstGeom>
          <a:solidFill>
            <a:schemeClr val="bg1"/>
          </a:solidFill>
        </p:spPr>
        <p:txBody>
          <a:bodyPr wrap="none" rtlCol="0">
            <a:spAutoFit/>
          </a:bodyPr>
          <a:lstStyle/>
          <a:p>
            <a:r>
              <a:rPr lang="en-US" sz="3200" b="1">
                <a:latin typeface="Segoe UI" panose="020B0502040204020203" pitchFamily="34" charset="0"/>
                <a:cs typeface="Segoe UI" panose="020B0502040204020203" pitchFamily="34" charset="0"/>
              </a:rPr>
              <a:t>1</a:t>
            </a:r>
          </a:p>
        </p:txBody>
      </p:sp>
      <p:sp>
        <p:nvSpPr>
          <p:cNvPr id="13" name="TextBox 34">
            <a:extLst>
              <a:ext uri="{FF2B5EF4-FFF2-40B4-BE49-F238E27FC236}">
                <a16:creationId xmlns:a16="http://schemas.microsoft.com/office/drawing/2014/main" id="{7CA295C0-099E-D0D7-B584-95FA18D04972}"/>
              </a:ext>
            </a:extLst>
          </p:cNvPr>
          <p:cNvSpPr txBox="1"/>
          <p:nvPr/>
        </p:nvSpPr>
        <p:spPr>
          <a:xfrm>
            <a:off x="5570714" y="705692"/>
            <a:ext cx="420308" cy="584775"/>
          </a:xfrm>
          <a:prstGeom prst="rect">
            <a:avLst/>
          </a:prstGeom>
          <a:solidFill>
            <a:schemeClr val="accent5">
              <a:lumMod val="60000"/>
              <a:lumOff val="40000"/>
            </a:schemeClr>
          </a:solidFill>
        </p:spPr>
        <p:txBody>
          <a:bodyPr wrap="none" rtlCol="0">
            <a:spAutoFit/>
          </a:bodyPr>
          <a:lstStyle/>
          <a:p>
            <a:r>
              <a:rPr lang="en-US" sz="3200" b="1">
                <a:latin typeface="Segoe UI" panose="020B0502040204020203" pitchFamily="34" charset="0"/>
                <a:cs typeface="Segoe UI" panose="020B0502040204020203" pitchFamily="34" charset="0"/>
              </a:rPr>
              <a:t>2</a:t>
            </a:r>
          </a:p>
        </p:txBody>
      </p:sp>
      <p:sp>
        <p:nvSpPr>
          <p:cNvPr id="14" name="TextBox 35">
            <a:extLst>
              <a:ext uri="{FF2B5EF4-FFF2-40B4-BE49-F238E27FC236}">
                <a16:creationId xmlns:a16="http://schemas.microsoft.com/office/drawing/2014/main" id="{81F5DABC-C25D-FCCC-3E69-76F05C64F41E}"/>
              </a:ext>
            </a:extLst>
          </p:cNvPr>
          <p:cNvSpPr txBox="1"/>
          <p:nvPr/>
        </p:nvSpPr>
        <p:spPr>
          <a:xfrm>
            <a:off x="6544735" y="4977249"/>
            <a:ext cx="1469505" cy="523220"/>
          </a:xfrm>
          <a:prstGeom prst="rect">
            <a:avLst/>
          </a:prstGeom>
          <a:noFill/>
        </p:spPr>
        <p:txBody>
          <a:bodyPr wrap="none" rtlCol="0">
            <a:spAutoFit/>
          </a:bodyPr>
          <a:lstStyle/>
          <a:p>
            <a:pPr algn="ctr"/>
            <a:r>
              <a:rPr lang="en-US" sz="1400">
                <a:latin typeface="+mj-lt"/>
              </a:rPr>
              <a:t>State-of-the-art</a:t>
            </a:r>
            <a:br>
              <a:rPr lang="en-US" sz="1400">
                <a:latin typeface="+mj-lt"/>
              </a:rPr>
            </a:br>
            <a:r>
              <a:rPr lang="en-US" sz="1400">
                <a:latin typeface="+mj-lt"/>
              </a:rPr>
              <a:t>research SDK</a:t>
            </a:r>
          </a:p>
        </p:txBody>
      </p:sp>
      <p:sp>
        <p:nvSpPr>
          <p:cNvPr id="15" name="TextBox 36">
            <a:extLst>
              <a:ext uri="{FF2B5EF4-FFF2-40B4-BE49-F238E27FC236}">
                <a16:creationId xmlns:a16="http://schemas.microsoft.com/office/drawing/2014/main" id="{DCD6D51B-9199-8414-7B7D-2D3423168BA7}"/>
              </a:ext>
            </a:extLst>
          </p:cNvPr>
          <p:cNvSpPr txBox="1"/>
          <p:nvPr/>
        </p:nvSpPr>
        <p:spPr>
          <a:xfrm>
            <a:off x="9301638" y="4977696"/>
            <a:ext cx="1603323" cy="523220"/>
          </a:xfrm>
          <a:prstGeom prst="rect">
            <a:avLst/>
          </a:prstGeom>
          <a:noFill/>
        </p:spPr>
        <p:txBody>
          <a:bodyPr wrap="none" rtlCol="0">
            <a:spAutoFit/>
          </a:bodyPr>
          <a:lstStyle/>
          <a:p>
            <a:pPr algn="ctr"/>
            <a:r>
              <a:rPr lang="en-US" sz="1400">
                <a:latin typeface="+mj-lt"/>
              </a:rPr>
              <a:t>Production-ready</a:t>
            </a:r>
            <a:br>
              <a:rPr lang="en-US" sz="1400">
                <a:latin typeface="+mj-lt"/>
              </a:rPr>
            </a:br>
            <a:r>
              <a:rPr lang="en-US" sz="1400">
                <a:latin typeface="+mj-lt"/>
              </a:rPr>
              <a:t>and stable SDK</a:t>
            </a:r>
          </a:p>
        </p:txBody>
      </p:sp>
      <p:sp>
        <p:nvSpPr>
          <p:cNvPr id="16" name="TextBox 37">
            <a:extLst>
              <a:ext uri="{FF2B5EF4-FFF2-40B4-BE49-F238E27FC236}">
                <a16:creationId xmlns:a16="http://schemas.microsoft.com/office/drawing/2014/main" id="{13DAC4A3-ABFE-068E-8FE1-16E26E71A981}"/>
              </a:ext>
            </a:extLst>
          </p:cNvPr>
          <p:cNvSpPr txBox="1"/>
          <p:nvPr/>
        </p:nvSpPr>
        <p:spPr>
          <a:xfrm>
            <a:off x="1767984" y="4977249"/>
            <a:ext cx="1467068" cy="738664"/>
          </a:xfrm>
          <a:prstGeom prst="rect">
            <a:avLst/>
          </a:prstGeom>
          <a:noFill/>
        </p:spPr>
        <p:txBody>
          <a:bodyPr wrap="none" rtlCol="0">
            <a:spAutoFit/>
          </a:bodyPr>
          <a:lstStyle/>
          <a:p>
            <a:pPr algn="ctr"/>
            <a:r>
              <a:rPr lang="en-US" sz="1400" dirty="0">
                <a:latin typeface="+mj-lt"/>
              </a:rPr>
              <a:t>Managed agent</a:t>
            </a:r>
            <a:br>
              <a:rPr lang="en-US" sz="1400" dirty="0">
                <a:latin typeface="+mj-lt"/>
              </a:rPr>
            </a:br>
            <a:r>
              <a:rPr lang="en-US" sz="1400" dirty="0">
                <a:latin typeface="+mj-lt"/>
              </a:rPr>
              <a:t>micro-services</a:t>
            </a:r>
            <a:br>
              <a:rPr lang="en-US" sz="1400" dirty="0">
                <a:latin typeface="+mj-lt"/>
              </a:rPr>
            </a:br>
            <a:endParaRPr lang="en-US" sz="1400" dirty="0">
              <a:latin typeface="+mj-lt"/>
            </a:endParaRPr>
          </a:p>
        </p:txBody>
      </p:sp>
      <p:sp>
        <p:nvSpPr>
          <p:cNvPr id="17" name="Rectangle 16">
            <a:extLst>
              <a:ext uri="{FF2B5EF4-FFF2-40B4-BE49-F238E27FC236}">
                <a16:creationId xmlns:a16="http://schemas.microsoft.com/office/drawing/2014/main" id="{8E2FBE83-0A5F-BE95-CFD7-A30B3893B03E}"/>
              </a:ext>
            </a:extLst>
          </p:cNvPr>
          <p:cNvSpPr/>
          <p:nvPr/>
        </p:nvSpPr>
        <p:spPr>
          <a:xfrm>
            <a:off x="6069496" y="5891693"/>
            <a:ext cx="5293186" cy="42130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43">
            <a:extLst>
              <a:ext uri="{FF2B5EF4-FFF2-40B4-BE49-F238E27FC236}">
                <a16:creationId xmlns:a16="http://schemas.microsoft.com/office/drawing/2014/main" id="{093899C4-5CCA-4C55-1ED7-9E9B2464E848}"/>
              </a:ext>
            </a:extLst>
          </p:cNvPr>
          <p:cNvSpPr/>
          <p:nvPr/>
        </p:nvSpPr>
        <p:spPr>
          <a:xfrm>
            <a:off x="6069496" y="5891343"/>
            <a:ext cx="2782955" cy="421658"/>
          </a:xfrm>
          <a:prstGeom prst="rightArrow">
            <a:avLst>
              <a:gd name="adj1" fmla="val 100000"/>
              <a:gd name="adj2" fmla="val 25967"/>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40">
            <a:extLst>
              <a:ext uri="{FF2B5EF4-FFF2-40B4-BE49-F238E27FC236}">
                <a16:creationId xmlns:a16="http://schemas.microsoft.com/office/drawing/2014/main" id="{48D0DC33-A293-F606-4DCB-02BA4865210A}"/>
              </a:ext>
            </a:extLst>
          </p:cNvPr>
          <p:cNvSpPr txBox="1"/>
          <p:nvPr/>
        </p:nvSpPr>
        <p:spPr>
          <a:xfrm>
            <a:off x="6824820" y="5942373"/>
            <a:ext cx="856325" cy="307777"/>
          </a:xfrm>
          <a:prstGeom prst="rect">
            <a:avLst/>
          </a:prstGeom>
          <a:noFill/>
        </p:spPr>
        <p:txBody>
          <a:bodyPr wrap="none" rtlCol="0" anchor="ctr">
            <a:spAutoFit/>
          </a:bodyPr>
          <a:lstStyle/>
          <a:p>
            <a:r>
              <a:rPr lang="en-US" sz="1400">
                <a:latin typeface="+mj-lt"/>
              </a:rPr>
              <a:t>Ideation</a:t>
            </a:r>
          </a:p>
        </p:txBody>
      </p:sp>
      <p:sp>
        <p:nvSpPr>
          <p:cNvPr id="20" name="TextBox 41">
            <a:extLst>
              <a:ext uri="{FF2B5EF4-FFF2-40B4-BE49-F238E27FC236}">
                <a16:creationId xmlns:a16="http://schemas.microsoft.com/office/drawing/2014/main" id="{CCE61C2B-51EB-5186-7995-777EE67F985B}"/>
              </a:ext>
            </a:extLst>
          </p:cNvPr>
          <p:cNvSpPr txBox="1"/>
          <p:nvPr/>
        </p:nvSpPr>
        <p:spPr>
          <a:xfrm>
            <a:off x="9537224" y="5942582"/>
            <a:ext cx="1079142" cy="307777"/>
          </a:xfrm>
          <a:prstGeom prst="rect">
            <a:avLst/>
          </a:prstGeom>
          <a:noFill/>
        </p:spPr>
        <p:txBody>
          <a:bodyPr wrap="none" rtlCol="0" anchor="ctr">
            <a:spAutoFit/>
          </a:bodyPr>
          <a:lstStyle/>
          <a:p>
            <a:r>
              <a:rPr lang="en-US" sz="1400">
                <a:latin typeface="+mj-lt"/>
              </a:rPr>
              <a:t>Production</a:t>
            </a:r>
          </a:p>
        </p:txBody>
      </p:sp>
      <p:grpSp>
        <p:nvGrpSpPr>
          <p:cNvPr id="21" name="Group 52">
            <a:extLst>
              <a:ext uri="{FF2B5EF4-FFF2-40B4-BE49-F238E27FC236}">
                <a16:creationId xmlns:a16="http://schemas.microsoft.com/office/drawing/2014/main" id="{40492F92-B5A8-15FE-4E50-3084C8E0EFAE}"/>
              </a:ext>
            </a:extLst>
          </p:cNvPr>
          <p:cNvGrpSpPr/>
          <p:nvPr/>
        </p:nvGrpSpPr>
        <p:grpSpPr>
          <a:xfrm>
            <a:off x="10147653" y="4462464"/>
            <a:ext cx="320214" cy="320214"/>
            <a:chOff x="10246651" y="4517738"/>
            <a:chExt cx="320214" cy="320214"/>
          </a:xfrm>
        </p:grpSpPr>
        <p:sp>
          <p:nvSpPr>
            <p:cNvPr id="22" name="Oval 47">
              <a:extLst>
                <a:ext uri="{FF2B5EF4-FFF2-40B4-BE49-F238E27FC236}">
                  <a16:creationId xmlns:a16="http://schemas.microsoft.com/office/drawing/2014/main" id="{DBD3E7C1-59F5-9CE4-4782-0E4C7248ACBD}"/>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6" descr="Python (programming language) - Wikipedia">
              <a:extLst>
                <a:ext uri="{FF2B5EF4-FFF2-40B4-BE49-F238E27FC236}">
                  <a16:creationId xmlns:a16="http://schemas.microsoft.com/office/drawing/2014/main" id="{F847D4AB-4328-4983-3FCA-11886F584C0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53">
            <a:extLst>
              <a:ext uri="{FF2B5EF4-FFF2-40B4-BE49-F238E27FC236}">
                <a16:creationId xmlns:a16="http://schemas.microsoft.com/office/drawing/2014/main" id="{91CDE22F-D142-13E0-15AE-A0B07E5C3EE4}"/>
              </a:ext>
            </a:extLst>
          </p:cNvPr>
          <p:cNvGrpSpPr/>
          <p:nvPr/>
        </p:nvGrpSpPr>
        <p:grpSpPr>
          <a:xfrm>
            <a:off x="10471600" y="4435086"/>
            <a:ext cx="374971" cy="374971"/>
            <a:chOff x="10570598" y="4492224"/>
            <a:chExt cx="374971" cy="374971"/>
          </a:xfrm>
        </p:grpSpPr>
        <p:sp>
          <p:nvSpPr>
            <p:cNvPr id="25" name="Oval 48">
              <a:extLst>
                <a:ext uri="{FF2B5EF4-FFF2-40B4-BE49-F238E27FC236}">
                  <a16:creationId xmlns:a16="http://schemas.microsoft.com/office/drawing/2014/main" id="{3C401C9F-8295-6476-5D4E-76B055286496}"/>
                </a:ext>
              </a:extLst>
            </p:cNvPr>
            <p:cNvSpPr/>
            <p:nvPr/>
          </p:nvSpPr>
          <p:spPr>
            <a:xfrm>
              <a:off x="10597645"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
              <a:extLst>
                <a:ext uri="{FF2B5EF4-FFF2-40B4-BE49-F238E27FC236}">
                  <a16:creationId xmlns:a16="http://schemas.microsoft.com/office/drawing/2014/main" id="{B6260D8C-E016-9FF1-B23D-43FCC272578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0598" y="4492224"/>
              <a:ext cx="374971" cy="374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54">
            <a:extLst>
              <a:ext uri="{FF2B5EF4-FFF2-40B4-BE49-F238E27FC236}">
                <a16:creationId xmlns:a16="http://schemas.microsoft.com/office/drawing/2014/main" id="{65BAFC6A-A8D7-B1E9-E2A4-3579D7489902}"/>
              </a:ext>
            </a:extLst>
          </p:cNvPr>
          <p:cNvGrpSpPr/>
          <p:nvPr/>
        </p:nvGrpSpPr>
        <p:grpSpPr>
          <a:xfrm>
            <a:off x="10846368" y="4462464"/>
            <a:ext cx="320214" cy="320214"/>
            <a:chOff x="10945366" y="4517738"/>
            <a:chExt cx="320214" cy="320214"/>
          </a:xfrm>
        </p:grpSpPr>
        <p:sp>
          <p:nvSpPr>
            <p:cNvPr id="28" name="Oval 49">
              <a:extLst>
                <a:ext uri="{FF2B5EF4-FFF2-40B4-BE49-F238E27FC236}">
                  <a16:creationId xmlns:a16="http://schemas.microsoft.com/office/drawing/2014/main" id="{D432A56F-8AFC-B4A9-0090-551A8C3C44E4}"/>
                </a:ext>
              </a:extLst>
            </p:cNvPr>
            <p:cNvSpPr/>
            <p:nvPr/>
          </p:nvSpPr>
          <p:spPr>
            <a:xfrm>
              <a:off x="10945366"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
              <a:extLst>
                <a:ext uri="{FF2B5EF4-FFF2-40B4-BE49-F238E27FC236}">
                  <a16:creationId xmlns:a16="http://schemas.microsoft.com/office/drawing/2014/main" id="{FACE6236-1665-2BDF-DAA4-FF89C654ABD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11028790" y="4550726"/>
              <a:ext cx="155186" cy="2389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55">
            <a:extLst>
              <a:ext uri="{FF2B5EF4-FFF2-40B4-BE49-F238E27FC236}">
                <a16:creationId xmlns:a16="http://schemas.microsoft.com/office/drawing/2014/main" id="{49781A3C-2F66-8001-E834-4A851F58C54E}"/>
              </a:ext>
            </a:extLst>
          </p:cNvPr>
          <p:cNvGrpSpPr/>
          <p:nvPr/>
        </p:nvGrpSpPr>
        <p:grpSpPr>
          <a:xfrm>
            <a:off x="8035143" y="4462464"/>
            <a:ext cx="320214" cy="320214"/>
            <a:chOff x="10246651" y="4517738"/>
            <a:chExt cx="320214" cy="320214"/>
          </a:xfrm>
        </p:grpSpPr>
        <p:sp>
          <p:nvSpPr>
            <p:cNvPr id="31" name="Oval 56">
              <a:extLst>
                <a:ext uri="{FF2B5EF4-FFF2-40B4-BE49-F238E27FC236}">
                  <a16:creationId xmlns:a16="http://schemas.microsoft.com/office/drawing/2014/main" id="{B975BA70-21BF-289E-03EF-705D5FC15993}"/>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6" descr="Python (programming language) - Wikipedia">
              <a:extLst>
                <a:ext uri="{FF2B5EF4-FFF2-40B4-BE49-F238E27FC236}">
                  <a16:creationId xmlns:a16="http://schemas.microsoft.com/office/drawing/2014/main" id="{211008F8-C882-4820-987E-9BC65FEBF1D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329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150"/>
                                  </p:stCondLst>
                                  <p:childTnLst>
                                    <p:animMotion origin="layout" path="M 0 7.40741E-7 L 0 0.03542 " pathEditMode="relative" rAng="0" ptsTypes="AA">
                                      <p:cBhvr>
                                        <p:cTn id="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3CD5E07-B515-5E7F-93BE-D7A91EFA7894}"/>
              </a:ext>
            </a:extLst>
          </p:cNvPr>
          <p:cNvSpPr>
            <a:spLocks noGrp="1"/>
          </p:cNvSpPr>
          <p:nvPr>
            <p:ph type="title"/>
          </p:nvPr>
        </p:nvSpPr>
        <p:spPr>
          <a:xfrm>
            <a:off x="588263" y="457200"/>
            <a:ext cx="3628137" cy="492443"/>
          </a:xfrm>
        </p:spPr>
        <p:txBody>
          <a:bodyPr/>
          <a:lstStyle/>
          <a:p>
            <a:r>
              <a:rPr kumimoji="0" lang="en-US" sz="3200" b="0" i="0" u="none" strike="noStrike" kern="1200" cap="none" spc="-50" normalizeH="0" baseline="0" noProof="0" dirty="0">
                <a:ln>
                  <a:noFill/>
                </a:ln>
                <a:effectLst/>
                <a:uLnTx/>
                <a:uFillTx/>
                <a:latin typeface="Segoe UI Semibold"/>
                <a:ea typeface="+mn-ea"/>
                <a:cs typeface="Segoe UI Semibold"/>
              </a:rPr>
              <a:t>To get started with Azure AI Foundry</a:t>
            </a:r>
            <a:endParaRPr lang="en-US" dirty="0"/>
          </a:p>
        </p:txBody>
      </p:sp>
      <p:sp>
        <p:nvSpPr>
          <p:cNvPr id="4" name="Espace réservé du texte 3">
            <a:extLst>
              <a:ext uri="{FF2B5EF4-FFF2-40B4-BE49-F238E27FC236}">
                <a16:creationId xmlns:a16="http://schemas.microsoft.com/office/drawing/2014/main" id="{CB19D63C-C718-F8B8-F39B-A28BF989661A}"/>
              </a:ext>
            </a:extLst>
          </p:cNvPr>
          <p:cNvSpPr>
            <a:spLocks noGrp="1"/>
          </p:cNvSpPr>
          <p:nvPr>
            <p:ph type="body" sz="quarter" idx="10"/>
          </p:nvPr>
        </p:nvSpPr>
        <p:spPr>
          <a:xfrm>
            <a:off x="578686" y="2374900"/>
            <a:ext cx="5212080" cy="1200329"/>
          </a:xfrm>
        </p:spPr>
        <p:txBody>
          <a:bodyPr/>
          <a:lstStyle/>
          <a:p>
            <a:r>
              <a:rPr lang="en-US" sz="2400" dirty="0">
                <a:latin typeface="+mj-lt"/>
                <a:cs typeface="Segoe UI"/>
              </a:rPr>
              <a:t>Get started with the Agent Service SDK on Microsoft Learn</a:t>
            </a:r>
          </a:p>
          <a:p>
            <a:r>
              <a:rPr lang="en-US" sz="1800" u="sng" dirty="0">
                <a:cs typeface="Segoe UI"/>
                <a:hlinkClick r:id="rId2"/>
              </a:rPr>
              <a:t>aka.ms/</a:t>
            </a:r>
            <a:r>
              <a:rPr lang="en-US" sz="1800" u="sng" dirty="0">
                <a:latin typeface="+mj-lt"/>
                <a:cs typeface="Segoe UI"/>
                <a:hlinkClick r:id="rId2"/>
              </a:rPr>
              <a:t>MicrosoftLearn_Agents</a:t>
            </a:r>
            <a:endParaRPr lang="en-US" sz="1800" dirty="0">
              <a:latin typeface="+mj-lt"/>
            </a:endParaRPr>
          </a:p>
        </p:txBody>
      </p:sp>
      <p:sp>
        <p:nvSpPr>
          <p:cNvPr id="5" name="Espace réservé du texte 4">
            <a:extLst>
              <a:ext uri="{FF2B5EF4-FFF2-40B4-BE49-F238E27FC236}">
                <a16:creationId xmlns:a16="http://schemas.microsoft.com/office/drawing/2014/main" id="{BAE43FFC-DCC5-0231-D808-3A8C6E9591A3}"/>
              </a:ext>
            </a:extLst>
          </p:cNvPr>
          <p:cNvSpPr>
            <a:spLocks noGrp="1"/>
          </p:cNvSpPr>
          <p:nvPr>
            <p:ph type="body" sz="quarter" idx="12"/>
          </p:nvPr>
        </p:nvSpPr>
        <p:spPr>
          <a:xfrm>
            <a:off x="6391657" y="2374900"/>
            <a:ext cx="5212080" cy="3200876"/>
          </a:xfrm>
        </p:spPr>
        <p:txBody>
          <a:bodyPr/>
          <a:lstStyle/>
          <a:p>
            <a:r>
              <a:rPr lang="en-US" sz="2400" dirty="0">
                <a:latin typeface="+mj-lt"/>
                <a:cs typeface="Segoe UI"/>
              </a:rPr>
              <a:t>Watch the Microsoft Ignite sessions on-demand</a:t>
            </a:r>
          </a:p>
          <a:p>
            <a:pPr marL="541338" lvl="1" indent="-285750">
              <a:spcBef>
                <a:spcPts val="1200"/>
              </a:spcBef>
              <a:buFont typeface="Arial" panose="020B0604020202020204" pitchFamily="34" charset="0"/>
              <a:buChar char="•"/>
              <a:defRPr/>
            </a:pPr>
            <a:r>
              <a:rPr lang="en-US" sz="1800" dirty="0">
                <a:solidFill>
                  <a:srgbClr val="0070C0"/>
                </a:solidFill>
                <a:cs typeface="Segoe UI"/>
                <a:hlinkClick r:id="rId3">
                  <a:extLst>
                    <a:ext uri="{A12FA001-AC4F-418D-AE19-62706E023703}">
                      <ahyp:hlinkClr xmlns:ahyp="http://schemas.microsoft.com/office/drawing/2018/hyperlinkcolor" val="tx"/>
                    </a:ext>
                  </a:extLst>
                </a:hlinkClick>
              </a:rPr>
              <a:t>Streamlining customer service with AI-powered agents</a:t>
            </a:r>
            <a:endParaRPr lang="en-US" sz="1800" dirty="0">
              <a:solidFill>
                <a:srgbClr val="0070C0"/>
              </a:solidFill>
              <a:cs typeface="Segoe UI"/>
            </a:endParaRPr>
          </a:p>
          <a:p>
            <a:pPr marL="541338" lvl="1" indent="-285750">
              <a:spcBef>
                <a:spcPts val="1200"/>
              </a:spcBef>
              <a:buFont typeface="Arial" panose="020B0604020202020204" pitchFamily="34" charset="0"/>
              <a:buChar char="•"/>
              <a:defRPr/>
            </a:pPr>
            <a:r>
              <a:rPr lang="en-US" sz="1800" dirty="0">
                <a:solidFill>
                  <a:srgbClr val="0070C0"/>
                </a:solidFill>
                <a:cs typeface="Segoe UI"/>
                <a:hlinkClick r:id="rId4">
                  <a:extLst>
                    <a:ext uri="{A12FA001-AC4F-418D-AE19-62706E023703}">
                      <ahyp:hlinkClr xmlns:ahyp="http://schemas.microsoft.com/office/drawing/2018/hyperlinkcolor" val="tx"/>
                    </a:ext>
                  </a:extLst>
                </a:hlinkClick>
              </a:rPr>
              <a:t>Building intelligent multi-agent systems with Azure AI</a:t>
            </a:r>
          </a:p>
          <a:p>
            <a:endParaRPr lang="en-US" sz="2400" dirty="0">
              <a:latin typeface="+mj-lt"/>
              <a:cs typeface="Segoe UI"/>
            </a:endParaRPr>
          </a:p>
          <a:p>
            <a:r>
              <a:rPr lang="en-US" sz="2400" dirty="0">
                <a:latin typeface="+mj-lt"/>
                <a:cs typeface="Segoe UI"/>
              </a:rPr>
              <a:t>Read the </a:t>
            </a:r>
            <a:r>
              <a:rPr lang="en-US" sz="2000" dirty="0">
                <a:solidFill>
                  <a:srgbClr val="0070C0"/>
                </a:solidFill>
                <a:latin typeface="+mj-lt"/>
                <a:cs typeface="Segoe UI"/>
                <a:hlinkClick r:id="rId5">
                  <a:extLst>
                    <a:ext uri="{A12FA001-AC4F-418D-AE19-62706E023703}">
                      <ahyp:hlinkClr xmlns:ahyp="http://schemas.microsoft.com/office/drawing/2018/hyperlinkcolor" val="tx"/>
                    </a:ext>
                  </a:extLst>
                </a:hlinkClick>
              </a:rPr>
              <a:t>Tech Community announcement</a:t>
            </a:r>
            <a:r>
              <a:rPr lang="en-US" sz="2000" dirty="0">
                <a:solidFill>
                  <a:srgbClr val="0070C0"/>
                </a:solidFill>
                <a:latin typeface="+mj-lt"/>
                <a:cs typeface="Segoe UI"/>
              </a:rPr>
              <a:t> </a:t>
            </a:r>
            <a:endParaRPr lang="en-US" sz="1800" dirty="0">
              <a:solidFill>
                <a:srgbClr val="0070C0"/>
              </a:solidFill>
              <a:latin typeface="+mj-lt"/>
              <a:cs typeface="Segoe UI"/>
            </a:endParaRPr>
          </a:p>
        </p:txBody>
      </p:sp>
      <p:pic>
        <p:nvPicPr>
          <p:cNvPr id="6" name="Graphic 5">
            <a:extLst>
              <a:ext uri="{FF2B5EF4-FFF2-40B4-BE49-F238E27FC236}">
                <a16:creationId xmlns:a16="http://schemas.microsoft.com/office/drawing/2014/main" id="{FEE326C3-D86F-21B1-C54E-4C533C98C65D}"/>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69550" y="5211247"/>
            <a:ext cx="1822450" cy="1646753"/>
          </a:xfrm>
          <a:prstGeom prst="rect">
            <a:avLst/>
          </a:prstGeom>
        </p:spPr>
      </p:pic>
      <p:pic>
        <p:nvPicPr>
          <p:cNvPr id="7" name="Picture 6">
            <a:extLst>
              <a:ext uri="{FF2B5EF4-FFF2-40B4-BE49-F238E27FC236}">
                <a16:creationId xmlns:a16="http://schemas.microsoft.com/office/drawing/2014/main" id="{F47243EE-F78C-AB9E-1454-5199005D894E}"/>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1603737" y="6175755"/>
            <a:ext cx="436993" cy="469362"/>
          </a:xfrm>
          <a:prstGeom prst="rect">
            <a:avLst/>
          </a:prstGeom>
        </p:spPr>
      </p:pic>
      <p:pic>
        <p:nvPicPr>
          <p:cNvPr id="8" name="Picture 109">
            <a:extLst>
              <a:ext uri="{FF2B5EF4-FFF2-40B4-BE49-F238E27FC236}">
                <a16:creationId xmlns:a16="http://schemas.microsoft.com/office/drawing/2014/main" id="{47941F8F-9DE7-4ADF-EB61-664894402CAB}"/>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818942" y="1461303"/>
            <a:ext cx="2623862" cy="401937"/>
          </a:xfrm>
          <a:prstGeom prst="rect">
            <a:avLst/>
          </a:prstGeom>
        </p:spPr>
      </p:pic>
    </p:spTree>
    <p:extLst>
      <p:ext uri="{BB962C8B-B14F-4D97-AF65-F5344CB8AC3E}">
        <p14:creationId xmlns:p14="http://schemas.microsoft.com/office/powerpoint/2010/main" val="115712655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D2B2A-E7A9-20DA-FD87-D5520BA7D64E}"/>
            </a:ext>
          </a:extLst>
        </p:cNvPr>
        <p:cNvGrpSpPr/>
        <p:nvPr/>
      </p:nvGrpSpPr>
      <p:grpSpPr>
        <a:xfrm>
          <a:off x="0" y="0"/>
          <a:ext cx="0" cy="0"/>
          <a:chOff x="0" y="0"/>
          <a:chExt cx="0" cy="0"/>
        </a:xfrm>
      </p:grpSpPr>
      <p:pic>
        <p:nvPicPr>
          <p:cNvPr id="14" name="Image 13">
            <a:hlinkClick r:id="rId3"/>
            <a:extLst>
              <a:ext uri="{FF2B5EF4-FFF2-40B4-BE49-F238E27FC236}">
                <a16:creationId xmlns:a16="http://schemas.microsoft.com/office/drawing/2014/main" id="{3BB29B8D-54E8-347D-95FB-9F09F1029282}"/>
              </a:ext>
            </a:extLst>
          </p:cNvPr>
          <p:cNvPicPr>
            <a:picLocks noChangeAspect="1"/>
          </p:cNvPicPr>
          <p:nvPr/>
        </p:nvPicPr>
        <p:blipFill>
          <a:blip r:embed="rId4"/>
          <a:stretch>
            <a:fillRect/>
          </a:stretch>
        </p:blipFill>
        <p:spPr>
          <a:xfrm>
            <a:off x="0" y="0"/>
            <a:ext cx="12192000" cy="6858000"/>
          </a:xfrm>
          <a:prstGeom prst="rect">
            <a:avLst/>
          </a:prstGeom>
        </p:spPr>
      </p:pic>
      <p:pic>
        <p:nvPicPr>
          <p:cNvPr id="4" name="Image 3">
            <a:hlinkClick r:id="rId5"/>
            <a:extLst>
              <a:ext uri="{FF2B5EF4-FFF2-40B4-BE49-F238E27FC236}">
                <a16:creationId xmlns:a16="http://schemas.microsoft.com/office/drawing/2014/main" id="{74151D7D-A3E0-44E8-281E-17DBA6BAD9B7}"/>
              </a:ext>
            </a:extLst>
          </p:cNvPr>
          <p:cNvPicPr>
            <a:picLocks noChangeAspect="1"/>
          </p:cNvPicPr>
          <p:nvPr/>
        </p:nvPicPr>
        <p:blipFill>
          <a:blip r:embed="rId6"/>
          <a:stretch>
            <a:fillRect/>
          </a:stretch>
        </p:blipFill>
        <p:spPr>
          <a:xfrm>
            <a:off x="516965" y="2337839"/>
            <a:ext cx="2705392" cy="3559094"/>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pic>
        <p:nvPicPr>
          <p:cNvPr id="15" name="Image 14" descr="Une image contenant texte, capture d’écran, Police&#10;&#10;Description générée automatiquement">
            <a:extLst>
              <a:ext uri="{FF2B5EF4-FFF2-40B4-BE49-F238E27FC236}">
                <a16:creationId xmlns:a16="http://schemas.microsoft.com/office/drawing/2014/main" id="{B6E9C28D-E4B0-A987-C08C-E483033FB878}"/>
              </a:ext>
            </a:extLst>
          </p:cNvPr>
          <p:cNvPicPr>
            <a:picLocks noChangeAspect="1"/>
          </p:cNvPicPr>
          <p:nvPr/>
        </p:nvPicPr>
        <p:blipFill>
          <a:blip r:embed="rId7"/>
          <a:stretch>
            <a:fillRect/>
          </a:stretch>
        </p:blipFill>
        <p:spPr>
          <a:xfrm>
            <a:off x="8465316" y="2337839"/>
            <a:ext cx="3407278" cy="3548945"/>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16" name="Espace réservé du contenu 2">
            <a:extLst>
              <a:ext uri="{FF2B5EF4-FFF2-40B4-BE49-F238E27FC236}">
                <a16:creationId xmlns:a16="http://schemas.microsoft.com/office/drawing/2014/main" id="{3EA2C654-075E-C9CA-D862-666F05CD0422}"/>
              </a:ext>
            </a:extLst>
          </p:cNvPr>
          <p:cNvSpPr txBox="1">
            <a:spLocks/>
          </p:cNvSpPr>
          <p:nvPr/>
        </p:nvSpPr>
        <p:spPr>
          <a:xfrm>
            <a:off x="9315145" y="6040254"/>
            <a:ext cx="1946156" cy="18466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fr-FR" sz="1200" dirty="0">
                <a:solidFill>
                  <a:schemeClr val="bg1"/>
                </a:solidFill>
                <a:cs typeface="+mn-cs"/>
                <a:hlinkClick r:id="rId8">
                  <a:extLst>
                    <a:ext uri="{A12FA001-AC4F-418D-AE19-62706E023703}">
                      <ahyp:hlinkClr xmlns:ahyp="http://schemas.microsoft.com/office/drawing/2018/hyperlinkcolor" val="tx"/>
                    </a:ext>
                  </a:extLst>
                </a:hlinkClick>
              </a:rPr>
              <a:t>hands-on-</a:t>
            </a:r>
            <a:r>
              <a:rPr lang="fr-FR" sz="1200" dirty="0" err="1">
                <a:solidFill>
                  <a:schemeClr val="bg1"/>
                </a:solidFill>
                <a:cs typeface="+mn-cs"/>
                <a:hlinkClick r:id="rId8">
                  <a:extLst>
                    <a:ext uri="{A12FA001-AC4F-418D-AE19-62706E023703}">
                      <ahyp:hlinkClr xmlns:ahyp="http://schemas.microsoft.com/office/drawing/2018/hyperlinkcolor" val="tx"/>
                    </a:ext>
                  </a:extLst>
                </a:hlinkClick>
              </a:rPr>
              <a:t>tutorials</a:t>
            </a:r>
            <a:endParaRPr lang="fr-FR" sz="1200" dirty="0">
              <a:solidFill>
                <a:schemeClr val="bg1"/>
              </a:solidFill>
              <a:cs typeface="+mn-cs"/>
              <a:hlinkClick r:id="rId9">
                <a:extLst>
                  <a:ext uri="{A12FA001-AC4F-418D-AE19-62706E023703}">
                    <ahyp:hlinkClr xmlns:ahyp="http://schemas.microsoft.com/office/drawing/2018/hyperlinkcolor" val="tx"/>
                  </a:ext>
                </a:extLst>
              </a:hlinkClick>
            </a:endParaRPr>
          </a:p>
        </p:txBody>
      </p:sp>
      <p:sp>
        <p:nvSpPr>
          <p:cNvPr id="17" name="ZoneTexte 16">
            <a:extLst>
              <a:ext uri="{FF2B5EF4-FFF2-40B4-BE49-F238E27FC236}">
                <a16:creationId xmlns:a16="http://schemas.microsoft.com/office/drawing/2014/main" id="{540540A1-89DF-C3E0-CEE9-834F8194F119}"/>
              </a:ext>
            </a:extLst>
          </p:cNvPr>
          <p:cNvSpPr txBox="1"/>
          <p:nvPr/>
        </p:nvSpPr>
        <p:spPr>
          <a:xfrm>
            <a:off x="660128" y="6040254"/>
            <a:ext cx="2474259"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fr-FR" sz="1200" dirty="0">
                <a:solidFill>
                  <a:schemeClr val="bg1"/>
                </a:solidFill>
                <a:hlinkClick r:id="rId5">
                  <a:extLst>
                    <a:ext uri="{A12FA001-AC4F-418D-AE19-62706E023703}">
                      <ahyp:hlinkClr xmlns:ahyp="http://schemas.microsoft.com/office/drawing/2018/hyperlinkcolor" val="tx"/>
                    </a:ext>
                  </a:extLst>
                </a:hlinkClick>
              </a:rPr>
              <a:t>securing-ai-agents.docx</a:t>
            </a:r>
            <a:endParaRPr lang="fr-FR" sz="1200" dirty="0">
              <a:solidFill>
                <a:schemeClr val="bg1"/>
              </a:solidFill>
            </a:endParaRPr>
          </a:p>
        </p:txBody>
      </p:sp>
      <p:sp>
        <p:nvSpPr>
          <p:cNvPr id="18" name="Titre 1">
            <a:extLst>
              <a:ext uri="{FF2B5EF4-FFF2-40B4-BE49-F238E27FC236}">
                <a16:creationId xmlns:a16="http://schemas.microsoft.com/office/drawing/2014/main" id="{29954513-E4FF-2F92-F843-A43EE7267DD8}"/>
              </a:ext>
            </a:extLst>
          </p:cNvPr>
          <p:cNvSpPr txBox="1">
            <a:spLocks/>
          </p:cNvSpPr>
          <p:nvPr/>
        </p:nvSpPr>
        <p:spPr>
          <a:xfrm>
            <a:off x="242781" y="633080"/>
            <a:ext cx="11018520" cy="492443"/>
          </a:xfrm>
          <a:prstGeom prst="rect">
            <a:avLst/>
          </a:prstGeom>
        </p:spPr>
        <p:txBody>
          <a:bodyPr/>
          <a:lst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a:lstStyle>
          <a:p>
            <a:r>
              <a:rPr lang="en-US" sz="3200" noProof="0" dirty="0">
                <a:solidFill>
                  <a:schemeClr val="bg1"/>
                </a:solidFill>
                <a:cs typeface="Segoe UI"/>
              </a:rPr>
              <a:t>To go beyond</a:t>
            </a:r>
            <a:endParaRPr lang="en-US" sz="3200" noProof="0" dirty="0">
              <a:solidFill>
                <a:schemeClr val="bg1"/>
              </a:solidFill>
            </a:endParaRPr>
          </a:p>
        </p:txBody>
      </p:sp>
    </p:spTree>
    <p:extLst>
      <p:ext uri="{BB962C8B-B14F-4D97-AF65-F5344CB8AC3E}">
        <p14:creationId xmlns:p14="http://schemas.microsoft.com/office/powerpoint/2010/main" val="16136644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F631CD2D-AB8B-2AB7-8D25-F75BFA53EF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4098791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C77398-B558-73B8-4926-073E90687289}"/>
              </a:ext>
            </a:extLst>
          </p:cNvPr>
          <p:cNvSpPr>
            <a:spLocks noGrp="1"/>
          </p:cNvSpPr>
          <p:nvPr>
            <p:ph type="title"/>
          </p:nvPr>
        </p:nvSpPr>
        <p:spPr>
          <a:xfrm>
            <a:off x="588263" y="457200"/>
            <a:ext cx="11018520" cy="984885"/>
          </a:xfrm>
        </p:spPr>
        <p:txBody>
          <a:bodyPr/>
          <a:lstStyle/>
          <a:p>
            <a:r>
              <a:rPr lang="en-US" noProof="0" dirty="0">
                <a:cs typeface="Segoe UI Semibold"/>
              </a:rPr>
              <a:t>AI agent’s characteristics</a:t>
            </a:r>
          </a:p>
          <a:p>
            <a:endParaRPr lang="fr-FR" noProof="0" dirty="0"/>
          </a:p>
        </p:txBody>
      </p:sp>
      <p:cxnSp>
        <p:nvCxnSpPr>
          <p:cNvPr id="5" name="Connecteur droit avec flèche 4">
            <a:extLst>
              <a:ext uri="{FF2B5EF4-FFF2-40B4-BE49-F238E27FC236}">
                <a16:creationId xmlns:a16="http://schemas.microsoft.com/office/drawing/2014/main" id="{89ACA797-3303-6AA7-8367-9BCE367F8588}"/>
              </a:ext>
            </a:extLst>
          </p:cNvPr>
          <p:cNvCxnSpPr>
            <a:cxnSpLocks/>
            <a:endCxn id="9" idx="3"/>
          </p:cNvCxnSpPr>
          <p:nvPr/>
        </p:nvCxnSpPr>
        <p:spPr>
          <a:xfrm flipH="1" flipV="1">
            <a:off x="4656397" y="2635139"/>
            <a:ext cx="794915" cy="48641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Robot Png, Half Shirts, Png Photo, Png Images, Peace Gesture, Clip Art ...">
            <a:extLst>
              <a:ext uri="{FF2B5EF4-FFF2-40B4-BE49-F238E27FC236}">
                <a16:creationId xmlns:a16="http://schemas.microsoft.com/office/drawing/2014/main" id="{9A3C0711-05E5-0F13-F35F-A8B67CD6F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7994" y="1547116"/>
            <a:ext cx="984886" cy="984886"/>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7143796A-96B8-A0F9-00C4-F036741477DB}"/>
              </a:ext>
            </a:extLst>
          </p:cNvPr>
          <p:cNvSpPr txBox="1"/>
          <p:nvPr/>
        </p:nvSpPr>
        <p:spPr>
          <a:xfrm>
            <a:off x="3264477" y="2496639"/>
            <a:ext cx="1391920" cy="276999"/>
          </a:xfrm>
          <a:prstGeom prst="rect">
            <a:avLst/>
          </a:prstGeom>
          <a:noFill/>
        </p:spPr>
        <p:txBody>
          <a:bodyPr wrap="square" lIns="0" tIns="0" rIns="0" bIns="0" rtlCol="0">
            <a:spAutoFit/>
          </a:bodyPr>
          <a:lstStyle/>
          <a:p>
            <a:pPr algn="ctr"/>
            <a:r>
              <a:rPr lang="en-US" noProof="0" dirty="0"/>
              <a:t>Autonomy</a:t>
            </a:r>
          </a:p>
        </p:txBody>
      </p:sp>
      <p:sp>
        <p:nvSpPr>
          <p:cNvPr id="19" name="ZoneTexte 18">
            <a:extLst>
              <a:ext uri="{FF2B5EF4-FFF2-40B4-BE49-F238E27FC236}">
                <a16:creationId xmlns:a16="http://schemas.microsoft.com/office/drawing/2014/main" id="{BAC21A92-379C-903C-7BFA-0D8411D57F7D}"/>
              </a:ext>
            </a:extLst>
          </p:cNvPr>
          <p:cNvSpPr txBox="1"/>
          <p:nvPr/>
        </p:nvSpPr>
        <p:spPr>
          <a:xfrm>
            <a:off x="3305737" y="5255108"/>
            <a:ext cx="1391920" cy="276999"/>
          </a:xfrm>
          <a:prstGeom prst="rect">
            <a:avLst/>
          </a:prstGeom>
          <a:noFill/>
        </p:spPr>
        <p:txBody>
          <a:bodyPr wrap="square" lIns="0" tIns="0" rIns="0" bIns="0" rtlCol="0">
            <a:spAutoFit/>
          </a:bodyPr>
          <a:lstStyle/>
          <a:p>
            <a:pPr algn="ctr"/>
            <a:r>
              <a:rPr lang="en-US" noProof="0" dirty="0"/>
              <a:t>Reactivity</a:t>
            </a:r>
          </a:p>
        </p:txBody>
      </p:sp>
      <p:sp>
        <p:nvSpPr>
          <p:cNvPr id="20" name="ZoneTexte 19">
            <a:extLst>
              <a:ext uri="{FF2B5EF4-FFF2-40B4-BE49-F238E27FC236}">
                <a16:creationId xmlns:a16="http://schemas.microsoft.com/office/drawing/2014/main" id="{3CEFBEF8-42D6-F06B-0335-7BBF09EBD220}"/>
              </a:ext>
            </a:extLst>
          </p:cNvPr>
          <p:cNvSpPr txBox="1"/>
          <p:nvPr/>
        </p:nvSpPr>
        <p:spPr>
          <a:xfrm>
            <a:off x="7796357" y="5243232"/>
            <a:ext cx="1391920" cy="276999"/>
          </a:xfrm>
          <a:prstGeom prst="rect">
            <a:avLst/>
          </a:prstGeom>
          <a:noFill/>
        </p:spPr>
        <p:txBody>
          <a:bodyPr wrap="square" lIns="0" tIns="0" rIns="0" bIns="0" rtlCol="0">
            <a:spAutoFit/>
          </a:bodyPr>
          <a:lstStyle/>
          <a:p>
            <a:pPr algn="ctr"/>
            <a:r>
              <a:rPr lang="en-US" noProof="0" dirty="0"/>
              <a:t>Proactivity</a:t>
            </a:r>
          </a:p>
        </p:txBody>
      </p:sp>
      <p:sp>
        <p:nvSpPr>
          <p:cNvPr id="21" name="ZoneTexte 20">
            <a:extLst>
              <a:ext uri="{FF2B5EF4-FFF2-40B4-BE49-F238E27FC236}">
                <a16:creationId xmlns:a16="http://schemas.microsoft.com/office/drawing/2014/main" id="{01D38D1A-3E72-F29F-2F0F-7328820CED5F}"/>
              </a:ext>
            </a:extLst>
          </p:cNvPr>
          <p:cNvSpPr txBox="1"/>
          <p:nvPr/>
        </p:nvSpPr>
        <p:spPr>
          <a:xfrm>
            <a:off x="7695971" y="2496639"/>
            <a:ext cx="1889863" cy="276999"/>
          </a:xfrm>
          <a:prstGeom prst="rect">
            <a:avLst/>
          </a:prstGeom>
          <a:noFill/>
        </p:spPr>
        <p:txBody>
          <a:bodyPr wrap="square" lIns="0" tIns="0" rIns="0" bIns="0" rtlCol="0">
            <a:spAutoFit/>
          </a:bodyPr>
          <a:lstStyle/>
          <a:p>
            <a:pPr algn="ctr"/>
            <a:r>
              <a:rPr lang="en-US" noProof="0" dirty="0"/>
              <a:t>Social Activity</a:t>
            </a:r>
          </a:p>
        </p:txBody>
      </p:sp>
      <p:pic>
        <p:nvPicPr>
          <p:cNvPr id="1028" name="Picture 4" descr="&quot;streaming&quot; Icon - Download for free – Iconduck">
            <a:extLst>
              <a:ext uri="{FF2B5EF4-FFF2-40B4-BE49-F238E27FC236}">
                <a16:creationId xmlns:a16="http://schemas.microsoft.com/office/drawing/2014/main" id="{F70B06BF-9E25-5826-EF0B-EE5A51639B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7994" y="4453102"/>
            <a:ext cx="1067405" cy="79013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eur droit avec flèche 21">
            <a:extLst>
              <a:ext uri="{FF2B5EF4-FFF2-40B4-BE49-F238E27FC236}">
                <a16:creationId xmlns:a16="http://schemas.microsoft.com/office/drawing/2014/main" id="{71C62EC6-58C3-21ED-C5D5-C16E94E5B8D3}"/>
              </a:ext>
            </a:extLst>
          </p:cNvPr>
          <p:cNvCxnSpPr>
            <a:cxnSpLocks/>
          </p:cNvCxnSpPr>
          <p:nvPr/>
        </p:nvCxnSpPr>
        <p:spPr>
          <a:xfrm flipH="1">
            <a:off x="4582252" y="4406502"/>
            <a:ext cx="775353" cy="515628"/>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30" name="Picture 6" descr="Agenda, checklist, plan, planner, project planning icon - Download on ...">
            <a:extLst>
              <a:ext uri="{FF2B5EF4-FFF2-40B4-BE49-F238E27FC236}">
                <a16:creationId xmlns:a16="http://schemas.microsoft.com/office/drawing/2014/main" id="{1A5E46E7-B0F4-52AE-49BC-06A3143464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9930" y="4318458"/>
            <a:ext cx="924774" cy="92477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munication, conversation, group chat, group discussion, meeting icon ...">
            <a:extLst>
              <a:ext uri="{FF2B5EF4-FFF2-40B4-BE49-F238E27FC236}">
                <a16:creationId xmlns:a16="http://schemas.microsoft.com/office/drawing/2014/main" id="{2BCB8F33-7E20-8F52-3101-CFFBE245A27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8265" y="1511753"/>
            <a:ext cx="984886" cy="984886"/>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Connecteur droit avec flèche 25">
            <a:extLst>
              <a:ext uri="{FF2B5EF4-FFF2-40B4-BE49-F238E27FC236}">
                <a16:creationId xmlns:a16="http://schemas.microsoft.com/office/drawing/2014/main" id="{97F5E910-6870-6732-3203-C3F446101654}"/>
              </a:ext>
            </a:extLst>
          </p:cNvPr>
          <p:cNvCxnSpPr>
            <a:cxnSpLocks/>
            <a:endCxn id="21" idx="1"/>
          </p:cNvCxnSpPr>
          <p:nvPr/>
        </p:nvCxnSpPr>
        <p:spPr>
          <a:xfrm flipV="1">
            <a:off x="6888733" y="2635139"/>
            <a:ext cx="807238" cy="423021"/>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127B795D-65BA-0073-9E1D-6543E5F7FCDD}"/>
              </a:ext>
            </a:extLst>
          </p:cNvPr>
          <p:cNvCxnSpPr>
            <a:cxnSpLocks/>
          </p:cNvCxnSpPr>
          <p:nvPr/>
        </p:nvCxnSpPr>
        <p:spPr>
          <a:xfrm>
            <a:off x="6807227" y="4343113"/>
            <a:ext cx="888744" cy="363671"/>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6" name="Graphic 7">
            <a:extLst>
              <a:ext uri="{FF2B5EF4-FFF2-40B4-BE49-F238E27FC236}">
                <a16:creationId xmlns:a16="http://schemas.microsoft.com/office/drawing/2014/main" id="{3A004D99-D148-17B1-4DDA-59DF2669632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39129" y="2727038"/>
            <a:ext cx="1979746" cy="1979746"/>
          </a:xfrm>
          <a:prstGeom prst="rect">
            <a:avLst/>
          </a:prstGeom>
        </p:spPr>
      </p:pic>
      <p:sp>
        <p:nvSpPr>
          <p:cNvPr id="3" name="ZoneTexte 2">
            <a:extLst>
              <a:ext uri="{FF2B5EF4-FFF2-40B4-BE49-F238E27FC236}">
                <a16:creationId xmlns:a16="http://schemas.microsoft.com/office/drawing/2014/main" id="{15F1401B-24AF-0C8A-FC0B-00555B54B954}"/>
              </a:ext>
            </a:extLst>
          </p:cNvPr>
          <p:cNvSpPr txBox="1"/>
          <p:nvPr/>
        </p:nvSpPr>
        <p:spPr>
          <a:xfrm>
            <a:off x="5413485" y="3398520"/>
            <a:ext cx="1257300" cy="738664"/>
          </a:xfrm>
          <a:prstGeom prst="rect">
            <a:avLst/>
          </a:prstGeom>
          <a:solidFill>
            <a:schemeClr val="tx1"/>
          </a:solidFill>
        </p:spPr>
        <p:txBody>
          <a:bodyPr wrap="square" lIns="0" tIns="0" rIns="0" bIns="0" rtlCol="0">
            <a:spAutoFit/>
          </a:bodyPr>
          <a:lstStyle/>
          <a:p>
            <a:pPr algn="ctr"/>
            <a:r>
              <a:rPr lang="en-US" sz="2400" noProof="0" dirty="0">
                <a:solidFill>
                  <a:schemeClr val="bg1"/>
                </a:solidFill>
                <a:latin typeface="+mj-lt"/>
              </a:rPr>
              <a:t>AI </a:t>
            </a:r>
          </a:p>
          <a:p>
            <a:pPr algn="ctr"/>
            <a:r>
              <a:rPr lang="en-US" sz="2400" noProof="0" dirty="0">
                <a:solidFill>
                  <a:schemeClr val="bg1"/>
                </a:solidFill>
                <a:latin typeface="+mj-lt"/>
              </a:rPr>
              <a:t>agent</a:t>
            </a:r>
          </a:p>
        </p:txBody>
      </p:sp>
    </p:spTree>
    <p:extLst>
      <p:ext uri="{BB962C8B-B14F-4D97-AF65-F5344CB8AC3E}">
        <p14:creationId xmlns:p14="http://schemas.microsoft.com/office/powerpoint/2010/main" val="25154933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B1B4B-72E1-6B61-BE51-5EFBEBBF8C19}"/>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1687A8B2-CD20-F412-9893-076C91313173}"/>
              </a:ext>
            </a:extLst>
          </p:cNvPr>
          <p:cNvSpPr>
            <a:spLocks noGrp="1"/>
          </p:cNvSpPr>
          <p:nvPr>
            <p:ph type="title"/>
          </p:nvPr>
        </p:nvSpPr>
        <p:spPr>
          <a:xfrm>
            <a:off x="594741" y="3040469"/>
            <a:ext cx="9144000" cy="498598"/>
          </a:xfrm>
        </p:spPr>
        <p:txBody>
          <a:bodyPr/>
          <a:lstStyle/>
          <a:p>
            <a:r>
              <a:rPr lang="en-US" dirty="0">
                <a:cs typeface="Segoe UI"/>
              </a:rPr>
              <a:t>A first look at agents’ architecture</a:t>
            </a:r>
            <a:endParaRPr lang="en-US" dirty="0">
              <a:latin typeface="+mn-lt"/>
            </a:endParaRPr>
          </a:p>
        </p:txBody>
      </p:sp>
    </p:spTree>
    <p:extLst>
      <p:ext uri="{BB962C8B-B14F-4D97-AF65-F5344CB8AC3E}">
        <p14:creationId xmlns:p14="http://schemas.microsoft.com/office/powerpoint/2010/main" val="183859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5E3FA0-CB0B-3071-871F-DE1856EE890A}"/>
              </a:ext>
            </a:extLst>
          </p:cNvPr>
          <p:cNvSpPr>
            <a:spLocks noGrp="1"/>
          </p:cNvSpPr>
          <p:nvPr>
            <p:ph type="title"/>
          </p:nvPr>
        </p:nvSpPr>
        <p:spPr/>
        <p:txBody>
          <a:bodyPr/>
          <a:lstStyle/>
          <a:p>
            <a:r>
              <a:rPr lang="en-US" dirty="0"/>
              <a:t>A first look of agents’ architecture</a:t>
            </a:r>
            <a:endParaRPr lang="fr-FR" noProof="0" dirty="0">
              <a:ea typeface="+mj-lt"/>
              <a:cs typeface="+mj-lt"/>
            </a:endParaRPr>
          </a:p>
        </p:txBody>
      </p:sp>
      <p:pic>
        <p:nvPicPr>
          <p:cNvPr id="4" name="Image 3" descr="Une image contenant texte, dessin humoristique, capture d’écran, clipart&#10;&#10;Description générée automatiquement">
            <a:extLst>
              <a:ext uri="{FF2B5EF4-FFF2-40B4-BE49-F238E27FC236}">
                <a16:creationId xmlns:a16="http://schemas.microsoft.com/office/drawing/2014/main" id="{ACA8138C-B1C3-0224-31C9-707CDF4E21F5}"/>
              </a:ext>
            </a:extLst>
          </p:cNvPr>
          <p:cNvPicPr>
            <a:picLocks noChangeAspect="1"/>
          </p:cNvPicPr>
          <p:nvPr/>
        </p:nvPicPr>
        <p:blipFill>
          <a:blip r:embed="rId3"/>
          <a:stretch>
            <a:fillRect/>
          </a:stretch>
        </p:blipFill>
        <p:spPr>
          <a:xfrm>
            <a:off x="419210" y="2577840"/>
            <a:ext cx="5263487" cy="2186690"/>
          </a:xfrm>
          <a:prstGeom prst="rect">
            <a:avLst/>
          </a:prstGeom>
          <a:effectLst/>
        </p:spPr>
      </p:pic>
      <p:pic>
        <p:nvPicPr>
          <p:cNvPr id="5" name="Image 4" descr="Une image contenant texte, capture d’écran, Police, nombre&#10;&#10;Description générée automatiquement">
            <a:extLst>
              <a:ext uri="{FF2B5EF4-FFF2-40B4-BE49-F238E27FC236}">
                <a16:creationId xmlns:a16="http://schemas.microsoft.com/office/drawing/2014/main" id="{66C8605D-751D-034C-158E-ED12EBF0F6D8}"/>
              </a:ext>
            </a:extLst>
          </p:cNvPr>
          <p:cNvPicPr>
            <a:picLocks noChangeAspect="1"/>
          </p:cNvPicPr>
          <p:nvPr/>
        </p:nvPicPr>
        <p:blipFill>
          <a:blip r:embed="rId4"/>
          <a:stretch>
            <a:fillRect/>
          </a:stretch>
        </p:blipFill>
        <p:spPr>
          <a:xfrm>
            <a:off x="6096517" y="2576289"/>
            <a:ext cx="5799619" cy="2195698"/>
          </a:xfrm>
          <a:prstGeom prst="rect">
            <a:avLst/>
          </a:prstGeom>
          <a:effectLst/>
        </p:spPr>
      </p:pic>
      <p:sp>
        <p:nvSpPr>
          <p:cNvPr id="6" name="ZoneTexte 5">
            <a:extLst>
              <a:ext uri="{FF2B5EF4-FFF2-40B4-BE49-F238E27FC236}">
                <a16:creationId xmlns:a16="http://schemas.microsoft.com/office/drawing/2014/main" id="{FB4ABCAB-2E4E-5213-D7E4-3BABC2D2910F}"/>
              </a:ext>
            </a:extLst>
          </p:cNvPr>
          <p:cNvSpPr txBox="1"/>
          <p:nvPr/>
        </p:nvSpPr>
        <p:spPr>
          <a:xfrm>
            <a:off x="1682307" y="1894958"/>
            <a:ext cx="274320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fr-FR" sz="2400" spc="-19" noProof="0" dirty="0">
                <a:ln w="3175">
                  <a:noFill/>
                </a:ln>
                <a:gradFill flip="none">
                  <a:gsLst>
                    <a:gs pos="0">
                      <a:srgbClr val="D33244"/>
                    </a:gs>
                    <a:gs pos="32000">
                      <a:srgbClr val="C03BC4"/>
                    </a:gs>
                    <a:gs pos="68000">
                      <a:srgbClr val="0078D4"/>
                    </a:gs>
                    <a:gs pos="100000">
                      <a:srgbClr val="297071"/>
                    </a:gs>
                  </a:gsLst>
                  <a:path path="circle">
                    <a:fillToRect l="100000" t="100000"/>
                  </a:path>
                  <a:tileRect r="-100000" b="-100000"/>
                </a:gradFill>
                <a:latin typeface="Segoe UI Semibold"/>
                <a:cs typeface="Segoe UI"/>
              </a:rPr>
              <a:t>Single agents</a:t>
            </a:r>
            <a:endParaRPr lang="fr-FR" sz="2400" noProof="0" dirty="0">
              <a:cs typeface="Segoe UI"/>
            </a:endParaRPr>
          </a:p>
        </p:txBody>
      </p:sp>
      <p:sp>
        <p:nvSpPr>
          <p:cNvPr id="8" name="ZoneTexte 7">
            <a:extLst>
              <a:ext uri="{FF2B5EF4-FFF2-40B4-BE49-F238E27FC236}">
                <a16:creationId xmlns:a16="http://schemas.microsoft.com/office/drawing/2014/main" id="{733D25D8-C9F2-1AF4-38FB-6F718809C525}"/>
              </a:ext>
            </a:extLst>
          </p:cNvPr>
          <p:cNvSpPr txBox="1"/>
          <p:nvPr/>
        </p:nvSpPr>
        <p:spPr>
          <a:xfrm>
            <a:off x="7624725" y="1894958"/>
            <a:ext cx="274320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fr-FR" sz="2400" spc="-19" noProof="0" dirty="0">
                <a:ln w="3175">
                  <a:noFill/>
                </a:ln>
                <a:gradFill flip="none">
                  <a:gsLst>
                    <a:gs pos="0">
                      <a:srgbClr val="D33244"/>
                    </a:gs>
                    <a:gs pos="32000">
                      <a:srgbClr val="C03BC4"/>
                    </a:gs>
                    <a:gs pos="68000">
                      <a:srgbClr val="0078D4"/>
                    </a:gs>
                    <a:gs pos="100000">
                      <a:srgbClr val="297071"/>
                    </a:gs>
                  </a:gsLst>
                  <a:path path="circle">
                    <a:fillToRect l="100000" t="100000"/>
                  </a:path>
                  <a:tileRect r="-100000" b="-100000"/>
                </a:gradFill>
                <a:latin typeface="Segoe UI Semibold"/>
                <a:cs typeface="Segoe UI"/>
              </a:rPr>
              <a:t>Multi agents</a:t>
            </a:r>
            <a:endParaRPr lang="fr-FR" sz="2400" noProof="0" dirty="0">
              <a:cs typeface="Segoe UI"/>
            </a:endParaRPr>
          </a:p>
        </p:txBody>
      </p:sp>
      <p:sp>
        <p:nvSpPr>
          <p:cNvPr id="3" name="ZoneTexte 2">
            <a:extLst>
              <a:ext uri="{FF2B5EF4-FFF2-40B4-BE49-F238E27FC236}">
                <a16:creationId xmlns:a16="http://schemas.microsoft.com/office/drawing/2014/main" id="{44047055-DDE8-AC93-CE6D-2D7701B21558}"/>
              </a:ext>
            </a:extLst>
          </p:cNvPr>
          <p:cNvSpPr txBox="1"/>
          <p:nvPr/>
        </p:nvSpPr>
        <p:spPr>
          <a:xfrm>
            <a:off x="470263" y="6262300"/>
            <a:ext cx="3903248" cy="215444"/>
          </a:xfrm>
          <a:prstGeom prst="rect">
            <a:avLst/>
          </a:prstGeom>
          <a:noFill/>
        </p:spPr>
        <p:txBody>
          <a:bodyPr wrap="none" lIns="0" tIns="0" rIns="0" bIns="0" rtlCol="0">
            <a:spAutoFit/>
          </a:bodyPr>
          <a:lstStyle/>
          <a:p>
            <a:r>
              <a:rPr lang="en-US" sz="1400" dirty="0"/>
              <a:t>Source: </a:t>
            </a:r>
            <a:r>
              <a:rPr lang="en-US" sz="1400" dirty="0">
                <a:solidFill>
                  <a:srgbClr val="000000"/>
                </a:solidFill>
                <a:hlinkClick r:id="rId5"/>
              </a:rPr>
              <a:t>The Rise and Potential of Large Language</a:t>
            </a:r>
            <a:endParaRPr lang="en-US" sz="1400" dirty="0"/>
          </a:p>
        </p:txBody>
      </p:sp>
    </p:spTree>
    <p:extLst>
      <p:ext uri="{BB962C8B-B14F-4D97-AF65-F5344CB8AC3E}">
        <p14:creationId xmlns:p14="http://schemas.microsoft.com/office/powerpoint/2010/main" val="16668358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55E3FA0-CB0B-3071-871F-DE1856EE890A}"/>
              </a:ext>
            </a:extLst>
          </p:cNvPr>
          <p:cNvSpPr>
            <a:spLocks noGrp="1"/>
          </p:cNvSpPr>
          <p:nvPr>
            <p:ph type="title"/>
          </p:nvPr>
        </p:nvSpPr>
        <p:spPr/>
        <p:txBody>
          <a:bodyPr/>
          <a:lstStyle/>
          <a:p>
            <a:r>
              <a:rPr lang="en-US" dirty="0"/>
              <a:t>Single agents</a:t>
            </a:r>
            <a:endParaRPr lang="fr-FR" noProof="0" dirty="0">
              <a:ea typeface="+mj-lt"/>
              <a:cs typeface="+mj-lt"/>
            </a:endParaRPr>
          </a:p>
        </p:txBody>
      </p:sp>
      <p:pic>
        <p:nvPicPr>
          <p:cNvPr id="5" name="Image 4" descr="Une image contenant texte, capture d’écran, Police, nombre&#10;&#10;Description générée automatiquement">
            <a:extLst>
              <a:ext uri="{FF2B5EF4-FFF2-40B4-BE49-F238E27FC236}">
                <a16:creationId xmlns:a16="http://schemas.microsoft.com/office/drawing/2014/main" id="{66C8605D-751D-034C-158E-ED12EBF0F6D8}"/>
              </a:ext>
            </a:extLst>
          </p:cNvPr>
          <p:cNvPicPr>
            <a:picLocks noChangeAspect="1"/>
          </p:cNvPicPr>
          <p:nvPr/>
        </p:nvPicPr>
        <p:blipFill>
          <a:blip r:embed="rId3"/>
          <a:stretch>
            <a:fillRect/>
          </a:stretch>
        </p:blipFill>
        <p:spPr>
          <a:xfrm>
            <a:off x="5913637" y="2266409"/>
            <a:ext cx="5799619" cy="2195698"/>
          </a:xfrm>
          <a:prstGeom prst="rect">
            <a:avLst/>
          </a:prstGeom>
          <a:effectLst>
            <a:outerShdw blurRad="50800" dist="38100" dir="2700000">
              <a:srgbClr val="000000">
                <a:alpha val="20000"/>
              </a:srgbClr>
            </a:outerShdw>
          </a:effectLst>
        </p:spPr>
      </p:pic>
      <p:sp>
        <p:nvSpPr>
          <p:cNvPr id="8" name="ZoneTexte 7">
            <a:extLst>
              <a:ext uri="{FF2B5EF4-FFF2-40B4-BE49-F238E27FC236}">
                <a16:creationId xmlns:a16="http://schemas.microsoft.com/office/drawing/2014/main" id="{733D25D8-C9F2-1AF4-38FB-6F718809C525}"/>
              </a:ext>
            </a:extLst>
          </p:cNvPr>
          <p:cNvSpPr txBox="1"/>
          <p:nvPr/>
        </p:nvSpPr>
        <p:spPr>
          <a:xfrm>
            <a:off x="7441845" y="1585078"/>
            <a:ext cx="274320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fr-FR" sz="2400" spc="-19" noProof="0">
                <a:ln w="3175">
                  <a:noFill/>
                </a:ln>
                <a:gradFill flip="none">
                  <a:gsLst>
                    <a:gs pos="0">
                      <a:srgbClr val="D33244"/>
                    </a:gs>
                    <a:gs pos="32000">
                      <a:srgbClr val="C03BC4"/>
                    </a:gs>
                    <a:gs pos="68000">
                      <a:srgbClr val="0078D4"/>
                    </a:gs>
                    <a:gs pos="100000">
                      <a:srgbClr val="297071"/>
                    </a:gs>
                  </a:gsLst>
                  <a:path path="circle">
                    <a:fillToRect l="100000" t="100000"/>
                  </a:path>
                  <a:tileRect r="-100000" b="-100000"/>
                </a:gradFill>
                <a:latin typeface="Segoe UI Semibold"/>
                <a:cs typeface="Segoe UI"/>
              </a:rPr>
              <a:t>Multi Agents</a:t>
            </a:r>
            <a:endParaRPr lang="fr-FR" sz="2400" noProof="0">
              <a:cs typeface="Segoe UI"/>
            </a:endParaRPr>
          </a:p>
        </p:txBody>
      </p:sp>
      <p:sp>
        <p:nvSpPr>
          <p:cNvPr id="9" name="Rectangle 8">
            <a:extLst>
              <a:ext uri="{FF2B5EF4-FFF2-40B4-BE49-F238E27FC236}">
                <a16:creationId xmlns:a16="http://schemas.microsoft.com/office/drawing/2014/main" id="{B9CE7B14-82FF-0A81-7590-DAFD02C59143}"/>
              </a:ext>
            </a:extLst>
          </p:cNvPr>
          <p:cNvSpPr/>
          <p:nvPr/>
        </p:nvSpPr>
        <p:spPr bwMode="auto">
          <a:xfrm>
            <a:off x="5910757" y="2266152"/>
            <a:ext cx="5811283" cy="2184399"/>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noProof="0">
              <a:solidFill>
                <a:srgbClr val="FFFFFF"/>
              </a:solidFill>
              <a:ea typeface="Segoe UI" pitchFamily="34" charset="0"/>
              <a:cs typeface="Segoe UI" pitchFamily="34" charset="0"/>
            </a:endParaRPr>
          </a:p>
        </p:txBody>
      </p:sp>
      <p:pic>
        <p:nvPicPr>
          <p:cNvPr id="3" name="Image 2" descr="Une image contenant texte, dessin humoristique, capture d’écran, clipart&#10;&#10;Description générée automatiquement">
            <a:extLst>
              <a:ext uri="{FF2B5EF4-FFF2-40B4-BE49-F238E27FC236}">
                <a16:creationId xmlns:a16="http://schemas.microsoft.com/office/drawing/2014/main" id="{40D529A6-3556-D782-09BB-FD4A52D3A968}"/>
              </a:ext>
            </a:extLst>
          </p:cNvPr>
          <p:cNvPicPr>
            <a:picLocks noChangeAspect="1"/>
          </p:cNvPicPr>
          <p:nvPr/>
        </p:nvPicPr>
        <p:blipFill>
          <a:blip r:embed="rId4"/>
          <a:stretch>
            <a:fillRect/>
          </a:stretch>
        </p:blipFill>
        <p:spPr>
          <a:xfrm>
            <a:off x="1388074" y="1585078"/>
            <a:ext cx="9049060" cy="3765758"/>
          </a:xfrm>
          <a:prstGeom prst="rect">
            <a:avLst/>
          </a:prstGeom>
          <a:effectLst/>
        </p:spPr>
      </p:pic>
      <p:sp>
        <p:nvSpPr>
          <p:cNvPr id="10" name="Rectangle 9">
            <a:extLst>
              <a:ext uri="{FF2B5EF4-FFF2-40B4-BE49-F238E27FC236}">
                <a16:creationId xmlns:a16="http://schemas.microsoft.com/office/drawing/2014/main" id="{372A9CFD-E345-81FA-DFE9-268CFC8E1AE3}"/>
              </a:ext>
            </a:extLst>
          </p:cNvPr>
          <p:cNvSpPr/>
          <p:nvPr/>
        </p:nvSpPr>
        <p:spPr bwMode="auto">
          <a:xfrm>
            <a:off x="4139120" y="1588707"/>
            <a:ext cx="2742262" cy="3765758"/>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noProof="0">
              <a:solidFill>
                <a:srgbClr val="FFFFFF"/>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CB171E30-EB7B-DB32-FC19-9BCDC119A36B}"/>
              </a:ext>
            </a:extLst>
          </p:cNvPr>
          <p:cNvSpPr/>
          <p:nvPr/>
        </p:nvSpPr>
        <p:spPr bwMode="auto">
          <a:xfrm>
            <a:off x="6881382" y="1585078"/>
            <a:ext cx="3560144" cy="3765758"/>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noProof="0">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93A8F62-9A13-BC36-A0B5-1418A7395C73}"/>
              </a:ext>
            </a:extLst>
          </p:cNvPr>
          <p:cNvSpPr/>
          <p:nvPr/>
        </p:nvSpPr>
        <p:spPr bwMode="auto">
          <a:xfrm>
            <a:off x="1378473" y="1581449"/>
            <a:ext cx="2760647" cy="3765758"/>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noProof="0">
              <a:solidFill>
                <a:srgbClr val="FFFFFF"/>
              </a:solidFill>
              <a:ea typeface="Segoe UI" pitchFamily="34" charset="0"/>
              <a:cs typeface="Segoe UI" pitchFamily="34" charset="0"/>
            </a:endParaRPr>
          </a:p>
        </p:txBody>
      </p:sp>
      <p:sp>
        <p:nvSpPr>
          <p:cNvPr id="7" name="ZoneTexte 6">
            <a:extLst>
              <a:ext uri="{FF2B5EF4-FFF2-40B4-BE49-F238E27FC236}">
                <a16:creationId xmlns:a16="http://schemas.microsoft.com/office/drawing/2014/main" id="{28F6AFC7-C167-E0C4-078E-9DDDEC3D9196}"/>
              </a:ext>
            </a:extLst>
          </p:cNvPr>
          <p:cNvSpPr txBox="1"/>
          <p:nvPr/>
        </p:nvSpPr>
        <p:spPr>
          <a:xfrm>
            <a:off x="470263" y="6262300"/>
            <a:ext cx="3903248" cy="215444"/>
          </a:xfrm>
          <a:prstGeom prst="rect">
            <a:avLst/>
          </a:prstGeom>
          <a:noFill/>
        </p:spPr>
        <p:txBody>
          <a:bodyPr wrap="none" lIns="0" tIns="0" rIns="0" bIns="0" rtlCol="0">
            <a:spAutoFit/>
          </a:bodyPr>
          <a:lstStyle/>
          <a:p>
            <a:r>
              <a:rPr lang="en-US" sz="1400" dirty="0"/>
              <a:t>Source: </a:t>
            </a:r>
            <a:r>
              <a:rPr lang="en-US" sz="1400" dirty="0">
                <a:solidFill>
                  <a:srgbClr val="000000"/>
                </a:solidFill>
                <a:hlinkClick r:id="rId5"/>
              </a:rPr>
              <a:t>The Rise and Potential of Large Language</a:t>
            </a:r>
            <a:endParaRPr lang="en-US" sz="1400" dirty="0"/>
          </a:p>
        </p:txBody>
      </p:sp>
    </p:spTree>
    <p:extLst>
      <p:ext uri="{BB962C8B-B14F-4D97-AF65-F5344CB8AC3E}">
        <p14:creationId xmlns:p14="http://schemas.microsoft.com/office/powerpoint/2010/main" val="250809699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xit" presetSubtype="0" fill="hold" grpId="1"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ntr" presetSubtype="0" fill="hold" grpId="2"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3" nodeType="click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0" grpId="3" animBg="1"/>
      <p:bldP spid="11" grpId="0" animBg="1"/>
      <p:bldP spid="11" grpId="1" animBg="1"/>
      <p:bldP spid="13" grpId="0" animBg="1"/>
      <p:bldP spid="13"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219C6-3C61-7268-EC36-EFD64A2B63B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FA29502A-C1A5-E7C7-58EF-58BE387A81D9}"/>
              </a:ext>
            </a:extLst>
          </p:cNvPr>
          <p:cNvSpPr>
            <a:spLocks noGrp="1"/>
          </p:cNvSpPr>
          <p:nvPr>
            <p:ph type="title"/>
          </p:nvPr>
        </p:nvSpPr>
        <p:spPr/>
        <p:txBody>
          <a:bodyPr/>
          <a:lstStyle/>
          <a:p>
            <a:r>
              <a:rPr lang="en-US" dirty="0"/>
              <a:t>Multi-agents</a:t>
            </a:r>
            <a:endParaRPr lang="fr-FR" noProof="0" dirty="0">
              <a:ea typeface="+mj-lt"/>
              <a:cs typeface="+mj-lt"/>
            </a:endParaRPr>
          </a:p>
        </p:txBody>
      </p:sp>
      <p:pic>
        <p:nvPicPr>
          <p:cNvPr id="4" name="Image 3" descr="Une image contenant texte, dessin humoristique, capture d’écran, clipart&#10;&#10;Description générée automatiquement">
            <a:extLst>
              <a:ext uri="{FF2B5EF4-FFF2-40B4-BE49-F238E27FC236}">
                <a16:creationId xmlns:a16="http://schemas.microsoft.com/office/drawing/2014/main" id="{7E44EA33-A814-8FB0-92A5-723B85DB9D66}"/>
              </a:ext>
            </a:extLst>
          </p:cNvPr>
          <p:cNvPicPr>
            <a:picLocks noChangeAspect="1"/>
          </p:cNvPicPr>
          <p:nvPr/>
        </p:nvPicPr>
        <p:blipFill>
          <a:blip r:embed="rId3"/>
          <a:stretch>
            <a:fillRect/>
          </a:stretch>
        </p:blipFill>
        <p:spPr>
          <a:xfrm>
            <a:off x="668130" y="2298440"/>
            <a:ext cx="5263487" cy="2186690"/>
          </a:xfrm>
          <a:prstGeom prst="rect">
            <a:avLst/>
          </a:prstGeom>
          <a:effectLst>
            <a:outerShdw blurRad="50800" dist="38100" dir="2700000">
              <a:srgbClr val="000000">
                <a:alpha val="20000"/>
              </a:srgbClr>
            </a:outerShdw>
          </a:effectLst>
        </p:spPr>
      </p:pic>
      <p:sp>
        <p:nvSpPr>
          <p:cNvPr id="6" name="ZoneTexte 5">
            <a:extLst>
              <a:ext uri="{FF2B5EF4-FFF2-40B4-BE49-F238E27FC236}">
                <a16:creationId xmlns:a16="http://schemas.microsoft.com/office/drawing/2014/main" id="{69B24B9D-00B3-83DB-E645-8BC48AA64D33}"/>
              </a:ext>
            </a:extLst>
          </p:cNvPr>
          <p:cNvSpPr txBox="1"/>
          <p:nvPr/>
        </p:nvSpPr>
        <p:spPr>
          <a:xfrm>
            <a:off x="1931227" y="1615558"/>
            <a:ext cx="2743200"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fr-FR" sz="2400" spc="-19" noProof="0">
                <a:ln w="3175">
                  <a:noFill/>
                </a:ln>
                <a:gradFill flip="none">
                  <a:gsLst>
                    <a:gs pos="0">
                      <a:srgbClr val="D33244"/>
                    </a:gs>
                    <a:gs pos="32000">
                      <a:srgbClr val="C03BC4"/>
                    </a:gs>
                    <a:gs pos="68000">
                      <a:srgbClr val="0078D4"/>
                    </a:gs>
                    <a:gs pos="100000">
                      <a:srgbClr val="297071"/>
                    </a:gs>
                  </a:gsLst>
                  <a:path path="circle">
                    <a:fillToRect l="100000" t="100000"/>
                  </a:path>
                  <a:tileRect r="-100000" b="-100000"/>
                </a:gradFill>
                <a:latin typeface="Segoe UI Semibold"/>
                <a:cs typeface="Segoe UI"/>
              </a:rPr>
              <a:t>Single Agents</a:t>
            </a:r>
            <a:endParaRPr lang="fr-FR" sz="2400" noProof="0">
              <a:cs typeface="Segoe UI"/>
            </a:endParaRPr>
          </a:p>
        </p:txBody>
      </p:sp>
      <p:sp>
        <p:nvSpPr>
          <p:cNvPr id="7" name="Rectangle 6">
            <a:extLst>
              <a:ext uri="{FF2B5EF4-FFF2-40B4-BE49-F238E27FC236}">
                <a16:creationId xmlns:a16="http://schemas.microsoft.com/office/drawing/2014/main" id="{E85FCF93-1452-5436-C391-C627E9428309}"/>
              </a:ext>
            </a:extLst>
          </p:cNvPr>
          <p:cNvSpPr/>
          <p:nvPr/>
        </p:nvSpPr>
        <p:spPr bwMode="auto">
          <a:xfrm>
            <a:off x="668130" y="2300731"/>
            <a:ext cx="5811283" cy="2184399"/>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noProof="0">
              <a:solidFill>
                <a:srgbClr val="FFFFFF"/>
              </a:solidFill>
              <a:ea typeface="Segoe UI" pitchFamily="34" charset="0"/>
              <a:cs typeface="Segoe UI" pitchFamily="34" charset="0"/>
            </a:endParaRPr>
          </a:p>
        </p:txBody>
      </p:sp>
      <p:pic>
        <p:nvPicPr>
          <p:cNvPr id="5" name="Image 4" descr="Une image contenant texte, capture d’écran, Police, nombre&#10;&#10;Description générée automatiquement">
            <a:extLst>
              <a:ext uri="{FF2B5EF4-FFF2-40B4-BE49-F238E27FC236}">
                <a16:creationId xmlns:a16="http://schemas.microsoft.com/office/drawing/2014/main" id="{4EF17F96-1B9B-B478-8106-6BDF656BF062}"/>
              </a:ext>
            </a:extLst>
          </p:cNvPr>
          <p:cNvPicPr>
            <a:picLocks noChangeAspect="1"/>
          </p:cNvPicPr>
          <p:nvPr/>
        </p:nvPicPr>
        <p:blipFill>
          <a:blip r:embed="rId4"/>
          <a:stretch>
            <a:fillRect/>
          </a:stretch>
        </p:blipFill>
        <p:spPr>
          <a:xfrm>
            <a:off x="1421380" y="1658393"/>
            <a:ext cx="9847080" cy="3728040"/>
          </a:xfrm>
          <a:prstGeom prst="rect">
            <a:avLst/>
          </a:prstGeom>
          <a:effectLst/>
        </p:spPr>
      </p:pic>
      <p:sp>
        <p:nvSpPr>
          <p:cNvPr id="3" name="Rectangle 2">
            <a:extLst>
              <a:ext uri="{FF2B5EF4-FFF2-40B4-BE49-F238E27FC236}">
                <a16:creationId xmlns:a16="http://schemas.microsoft.com/office/drawing/2014/main" id="{32EEF7F2-D9FC-DBB4-3784-1E7537200B9F}"/>
              </a:ext>
            </a:extLst>
          </p:cNvPr>
          <p:cNvSpPr/>
          <p:nvPr/>
        </p:nvSpPr>
        <p:spPr bwMode="auto">
          <a:xfrm>
            <a:off x="7232663" y="1658392"/>
            <a:ext cx="4035797" cy="3746899"/>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noProof="0">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7FE1734B-203E-C02C-29DA-4EE131A9A7A8}"/>
              </a:ext>
            </a:extLst>
          </p:cNvPr>
          <p:cNvSpPr/>
          <p:nvPr/>
        </p:nvSpPr>
        <p:spPr bwMode="auto">
          <a:xfrm>
            <a:off x="1421380" y="2105149"/>
            <a:ext cx="2797197" cy="3281284"/>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noProof="0">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B79BD6B8-5A14-E6D6-EDD4-BFA5925E5EF3}"/>
              </a:ext>
            </a:extLst>
          </p:cNvPr>
          <p:cNvSpPr/>
          <p:nvPr/>
        </p:nvSpPr>
        <p:spPr bwMode="auto">
          <a:xfrm>
            <a:off x="4218578" y="2147984"/>
            <a:ext cx="2964542" cy="3281284"/>
          </a:xfrm>
          <a:prstGeom prst="rect">
            <a:avLst/>
          </a:prstGeom>
          <a:solidFill>
            <a:schemeClr val="bg2">
              <a:alpha val="8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noProof="0">
              <a:solidFill>
                <a:srgbClr val="FFFFFF"/>
              </a:solidFill>
              <a:ea typeface="Segoe UI" pitchFamily="34" charset="0"/>
              <a:cs typeface="Segoe UI" pitchFamily="34" charset="0"/>
            </a:endParaRPr>
          </a:p>
        </p:txBody>
      </p:sp>
      <p:sp>
        <p:nvSpPr>
          <p:cNvPr id="12" name="ZoneTexte 11">
            <a:extLst>
              <a:ext uri="{FF2B5EF4-FFF2-40B4-BE49-F238E27FC236}">
                <a16:creationId xmlns:a16="http://schemas.microsoft.com/office/drawing/2014/main" id="{D0185C84-254A-8A39-FF04-418D645D35F8}"/>
              </a:ext>
            </a:extLst>
          </p:cNvPr>
          <p:cNvSpPr txBox="1"/>
          <p:nvPr/>
        </p:nvSpPr>
        <p:spPr>
          <a:xfrm>
            <a:off x="470263" y="6262300"/>
            <a:ext cx="3903248" cy="215444"/>
          </a:xfrm>
          <a:prstGeom prst="rect">
            <a:avLst/>
          </a:prstGeom>
          <a:noFill/>
        </p:spPr>
        <p:txBody>
          <a:bodyPr wrap="none" lIns="0" tIns="0" rIns="0" bIns="0" rtlCol="0">
            <a:spAutoFit/>
          </a:bodyPr>
          <a:lstStyle/>
          <a:p>
            <a:r>
              <a:rPr lang="en-US" sz="1400" dirty="0"/>
              <a:t>Source: </a:t>
            </a:r>
            <a:r>
              <a:rPr lang="en-US" sz="1400" dirty="0">
                <a:solidFill>
                  <a:srgbClr val="000000"/>
                </a:solidFill>
                <a:hlinkClick r:id="rId5"/>
              </a:rPr>
              <a:t>The Rise and Potential of Large Language</a:t>
            </a:r>
            <a:endParaRPr lang="en-US" sz="1400" dirty="0"/>
          </a:p>
        </p:txBody>
      </p:sp>
    </p:spTree>
    <p:extLst>
      <p:ext uri="{BB962C8B-B14F-4D97-AF65-F5344CB8AC3E}">
        <p14:creationId xmlns:p14="http://schemas.microsoft.com/office/powerpoint/2010/main" val="11383483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xit" presetSubtype="0" fill="hold" grpId="1" nodeType="with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par>
                                <p:cTn id="26" presetID="10" presetClass="entr" presetSubtype="0" fill="hold" grpId="2"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3" nodeType="clickEffect">
                                  <p:stCondLst>
                                    <p:cond delay="0"/>
                                  </p:stCondLst>
                                  <p:childTnLst>
                                    <p:animEffect transition="out" filter="fade">
                                      <p:cBhvr>
                                        <p:cTn id="32" dur="500"/>
                                        <p:tgtEl>
                                          <p:spTgt spid="9"/>
                                        </p:tgtEl>
                                      </p:cBhvr>
                                    </p:animEffect>
                                    <p:set>
                                      <p:cBhvr>
                                        <p:cTn id="33" dur="1" fill="hold">
                                          <p:stCondLst>
                                            <p:cond delay="499"/>
                                          </p:stCondLst>
                                        </p:cTn>
                                        <p:tgtEl>
                                          <p:spTgt spid="9"/>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9" grpId="0" animBg="1"/>
      <p:bldP spid="9" grpId="1" animBg="1"/>
      <p:bldP spid="9" grpId="2" animBg="1"/>
      <p:bldP spid="9" grpId="3" animBg="1"/>
      <p:bldP spid="10" grpId="0" animBg="1"/>
      <p:bldP spid="10" grpId="1" animBg="1"/>
    </p:bldLst>
  </p:timing>
</p:sld>
</file>

<file path=ppt/theme/theme1.xml><?xml version="1.0" encoding="utf-8"?>
<a:theme xmlns:a="http://schemas.openxmlformats.org/drawingml/2006/main" name="9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ELA_RAI_Template_v1" id="{1841E037-9B7A-024B-9D4D-65021E19501A}" vid="{67E263DC-7222-B943-BE03-BB46F43CB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BF4A4DB9D36B48A55E3F7834BADA7C" ma:contentTypeVersion="29" ma:contentTypeDescription="Create a new document." ma:contentTypeScope="" ma:versionID="20ab57f661d4952a7596e3a6f2c8bb7d">
  <xsd:schema xmlns:xsd="http://www.w3.org/2001/XMLSchema" xmlns:xs="http://www.w3.org/2001/XMLSchema" xmlns:p="http://schemas.microsoft.com/office/2006/metadata/properties" xmlns:ns1="http://schemas.microsoft.com/sharepoint/v3" xmlns:ns2="80cc458f-5d24-4c30-90c6-5ced7da49ad3" xmlns:ns3="f8dbe208-7048-4d41-b2fc-16492d357563" xmlns:ns4="230e9df3-be65-4c73-a93b-d1236ebd677e" targetNamespace="http://schemas.microsoft.com/office/2006/metadata/properties" ma:root="true" ma:fieldsID="ef823e733d226be80855a979048c8cb9" ns1:_="" ns2:_="" ns3:_="" ns4:_="">
    <xsd:import namespace="http://schemas.microsoft.com/sharepoint/v3"/>
    <xsd:import namespace="80cc458f-5d24-4c30-90c6-5ced7da49ad3"/>
    <xsd:import namespace="f8dbe208-7048-4d41-b2fc-16492d35756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lcf76f155ced4ddcb4097134ff3c332f" minOccurs="0"/>
                <xsd:element ref="ns4:TaxCatchAll" minOccurs="0"/>
                <xsd:element ref="ns2:MediaLengthInSeconds" minOccurs="0"/>
                <xsd:element ref="ns2:MediaServiceSearchProperties" minOccurs="0"/>
                <xsd:element ref="ns2:OneNoteFluid_FileOrder" minOccurs="0"/>
                <xsd:element ref="ns2:MediaServiceDocTags" minOccurs="0"/>
                <xsd:element ref="ns2:MediaServiceObjectDetectorVersions" minOccurs="0"/>
                <xsd:element ref="ns2:Company" minOccurs="0"/>
                <xsd:element ref="ns2:ReleaseDate" minOccurs="0"/>
                <xsd:element ref="ns2:Domain" minOccurs="0"/>
                <xsd:element ref="ns2:Coverage" minOccurs="0"/>
                <xsd:element ref="ns2:CourseLevel" minOccurs="0"/>
                <xsd:element ref="ns2:Audience" minOccurs="0"/>
                <xsd:element ref="ns2:PaidCours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cc458f-5d24-4c30-90c6-5ced7da49a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OneNoteFluid_FileOrder" ma:index="26" nillable="true" ma:displayName="OneNoteFluid_FileOrder" ma:internalName="OneNoteFluid_FileOrder">
      <xsd:simpleType>
        <xsd:restriction base="dms:Text">
          <xsd:maxLength value="255"/>
        </xsd:restriction>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Company" ma:index="29" nillable="true" ma:displayName="Company" ma:format="Dropdown" ma:internalName="Company">
      <xsd:simpleType>
        <xsd:restriction base="dms:Text">
          <xsd:maxLength value="255"/>
        </xsd:restriction>
      </xsd:simpleType>
    </xsd:element>
    <xsd:element name="ReleaseDate" ma:index="30" nillable="true" ma:displayName="Release Date" ma:format="DateOnly" ma:internalName="ReleaseDate">
      <xsd:simpleType>
        <xsd:restriction base="dms:DateTime"/>
      </xsd:simpleType>
    </xsd:element>
    <xsd:element name="Domain" ma:index="31" nillable="true" ma:displayName="Domain" ma:format="Dropdown" ma:internalName="Domain">
      <xsd:simpleType>
        <xsd:restriction base="dms:Note">
          <xsd:maxLength value="255"/>
        </xsd:restriction>
      </xsd:simpleType>
    </xsd:element>
    <xsd:element name="Coverage" ma:index="32" nillable="true" ma:displayName="Coverage" ma:format="Dropdown" ma:internalName="Coverage">
      <xsd:simpleType>
        <xsd:restriction base="dms:Text">
          <xsd:maxLength value="255"/>
        </xsd:restriction>
      </xsd:simpleType>
    </xsd:element>
    <xsd:element name="CourseLevel" ma:index="33" nillable="true" ma:displayName="Course Level" ma:format="Dropdown" ma:internalName="CourseLevel">
      <xsd:simpleType>
        <xsd:restriction base="dms:Text">
          <xsd:maxLength value="255"/>
        </xsd:restriction>
      </xsd:simpleType>
    </xsd:element>
    <xsd:element name="Audience" ma:index="34" nillable="true" ma:displayName="Audience" ma:format="Dropdown" ma:internalName="Audience">
      <xsd:simpleType>
        <xsd:restriction base="dms:Text">
          <xsd:maxLength value="255"/>
        </xsd:restriction>
      </xsd:simpleType>
    </xsd:element>
    <xsd:element name="PaidCourse" ma:index="35" nillable="true" ma:displayName="Paid Course" ma:default="0" ma:format="Dropdown" ma:internalName="PaidCour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8dbe208-7048-4d41-b2fc-16492d35756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7849f0f-0e1a-4f0c-a50d-de3f2c7ea322}" ma:internalName="TaxCatchAll" ma:showField="CatchAllData" ma:web="f8dbe208-7048-4d41-b2fc-16492d3575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SharedWithUsers xmlns="f8dbe208-7048-4d41-b2fc-16492d357563">
      <UserInfo>
        <DisplayName>Luke Scheibel (GRANT THORNTON LLP)</DisplayName>
        <AccountId>47</AccountId>
        <AccountType/>
      </UserInfo>
      <UserInfo>
        <DisplayName>Rachel Azafrani (CELA)</DisplayName>
        <AccountId>409</AccountId>
        <AccountType/>
      </UserInfo>
      <UserInfo>
        <DisplayName>Mia Alvarez</DisplayName>
        <AccountId>2984</AccountId>
        <AccountType/>
      </UserInfo>
      <UserInfo>
        <DisplayName>Hannah Richardson</DisplayName>
        <AccountId>1828</AccountId>
        <AccountType/>
      </UserInfo>
      <UserInfo>
        <DisplayName>Jacob Spoelstra</DisplayName>
        <AccountId>53</AccountId>
        <AccountType/>
      </UserInfo>
      <UserInfo>
        <DisplayName>Amit Amit</DisplayName>
        <AccountId>3450</AccountId>
        <AccountType/>
      </UserInfo>
      <UserInfo>
        <DisplayName>Taiba Choudhary</DisplayName>
        <AccountId>804</AccountId>
        <AccountType/>
      </UserInfo>
      <UserInfo>
        <DisplayName>Lindsey Allen (ZHU)</DisplayName>
        <AccountId>1378</AccountId>
        <AccountType/>
      </UserInfo>
      <UserInfo>
        <DisplayName>Helen Chang</DisplayName>
        <AccountId>3550</AccountId>
        <AccountType/>
      </UserInfo>
      <UserInfo>
        <DisplayName>Amy Michaels</DisplayName>
        <AccountId>2757</AccountId>
        <AccountType/>
      </UserInfo>
      <UserInfo>
        <DisplayName>Warren Johnson</DisplayName>
        <AccountId>3083</AccountId>
        <AccountType/>
      </UserInfo>
      <UserInfo>
        <DisplayName>John Henderson (XBOX)</DisplayName>
        <AccountId>1379</AccountId>
        <AccountType/>
      </UserInfo>
      <UserInfo>
        <DisplayName>Jose Prieto</DisplayName>
        <AccountId>2867</AccountId>
        <AccountType/>
      </UserInfo>
      <UserInfo>
        <DisplayName>Sophine Clachar</DisplayName>
        <AccountId>3448</AccountId>
        <AccountType/>
      </UserInfo>
      <UserInfo>
        <DisplayName>Harish Jayanti</DisplayName>
        <AccountId>480</AccountId>
        <AccountType/>
      </UserInfo>
      <UserInfo>
        <DisplayName>Hanna Wallach (SHE/HER)</DisplayName>
        <AccountId>117</AccountId>
        <AccountType/>
      </UserInfo>
      <UserInfo>
        <DisplayName>Solon Barocas</DisplayName>
        <AccountId>844</AccountId>
        <AccountType/>
      </UserInfo>
      <UserInfo>
        <DisplayName>Nokta Berberoglu</DisplayName>
        <AccountId>1307</AccountId>
        <AccountType/>
      </UserInfo>
      <UserInfo>
        <DisplayName>Meital Winer</DisplayName>
        <AccountId>2868</AccountId>
        <AccountType/>
      </UserInfo>
      <UserInfo>
        <DisplayName>Klaas Langhout</DisplayName>
        <AccountId>807</AccountId>
        <AccountType/>
      </UserInfo>
      <UserInfo>
        <DisplayName>Matt Licholai</DisplayName>
        <AccountId>2845</AccountId>
        <AccountType/>
      </UserInfo>
      <UserInfo>
        <DisplayName>Melissa Adams</DisplayName>
        <AccountId>3444</AccountId>
        <AccountType/>
      </UserInfo>
      <UserInfo>
        <DisplayName>Etchika McNeil</DisplayName>
        <AccountId>3443</AccountId>
        <AccountType/>
      </UserInfo>
      <UserInfo>
        <DisplayName>Laura Gardner Rogers (CELA)</DisplayName>
        <AccountId>1456</AccountId>
        <AccountType/>
      </UserInfo>
      <UserInfo>
        <DisplayName>Kristen Laird</DisplayName>
        <AccountId>329</AccountId>
        <AccountType/>
      </UserInfo>
      <UserInfo>
        <DisplayName>Jose Comboni (HE/HIM/EL)</DisplayName>
        <AccountId>1872</AccountId>
        <AccountType/>
      </UserInfo>
      <UserInfo>
        <DisplayName>Fei He</DisplayName>
        <AccountId>1400</AccountId>
        <AccountType/>
      </UserInfo>
      <UserInfo>
        <DisplayName>Lisa Mueller (SHE/HER)</DisplayName>
        <AccountId>349</AccountId>
        <AccountType/>
      </UserInfo>
      <UserInfo>
        <DisplayName>Melissa Alvarado</DisplayName>
        <AccountId>3861</AccountId>
        <AccountType/>
      </UserInfo>
      <UserInfo>
        <DisplayName>Alicia Edelman Pelton (SHE/HER)</DisplayName>
        <AccountId>999</AccountId>
        <AccountType/>
      </UserInfo>
      <UserInfo>
        <DisplayName>Ben Wright-Jones</DisplayName>
        <AccountId>54</AccountId>
        <AccountType/>
      </UserInfo>
      <UserInfo>
        <DisplayName>Sujit Narayanan</DisplayName>
        <AccountId>2732</AccountId>
        <AccountType/>
      </UserInfo>
      <UserInfo>
        <DisplayName>Ben Zorn</DisplayName>
        <AccountId>325</AccountId>
        <AccountType/>
      </UserInfo>
      <UserInfo>
        <DisplayName>George Theologou</DisplayName>
        <AccountId>3447</AccountId>
        <AccountType/>
      </UserInfo>
      <UserInfo>
        <DisplayName>Rachel Price</DisplayName>
        <AccountId>2923</AccountId>
        <AccountType/>
      </UserInfo>
      <UserInfo>
        <DisplayName>Greg Haren</DisplayName>
        <AccountId>3442</AccountId>
        <AccountType/>
      </UserInfo>
      <UserInfo>
        <DisplayName>David Marcos (CELA)</DisplayName>
        <AccountId>206</AccountId>
        <AccountType/>
      </UserInfo>
      <UserInfo>
        <DisplayName>Nathan Freier</DisplayName>
        <AccountId>1938</AccountId>
        <AccountType/>
      </UserInfo>
      <UserInfo>
        <DisplayName>Abhinav Gakhar</DisplayName>
        <AccountId>2847</AccountId>
        <AccountType/>
      </UserInfo>
      <UserInfo>
        <DisplayName>John Weigelt</DisplayName>
        <AccountId>84</AccountId>
        <AccountType/>
      </UserInfo>
      <UserInfo>
        <DisplayName>Oluwafemi Fabiyi</DisplayName>
        <AccountId>2982</AccountId>
        <AccountType/>
      </UserInfo>
      <UserInfo>
        <DisplayName>Brian Steggeman</DisplayName>
        <AccountId>2744</AccountId>
        <AccountType/>
      </UserInfo>
      <UserInfo>
        <DisplayName>Ratko Mutavdzic</DisplayName>
        <AccountId>1371</AccountId>
        <AccountType/>
      </UserInfo>
      <UserInfo>
        <DisplayName>Sarah Bird</DisplayName>
        <AccountId>151</AccountId>
        <AccountType/>
      </UserInfo>
      <UserInfo>
        <DisplayName>Moran Haviv</DisplayName>
        <AccountId>2335</AccountId>
        <AccountType/>
      </UserInfo>
      <UserInfo>
        <DisplayName>Madhu Gopinathan</DisplayName>
        <AccountId>1369</AccountId>
        <AccountType/>
      </UserInfo>
      <UserInfo>
        <DisplayName>Eric Douglas</DisplayName>
        <AccountId>399</AccountId>
        <AccountType/>
      </UserInfo>
      <UserInfo>
        <DisplayName>Ani Gevorkian (CELA)</DisplayName>
        <AccountId>3511</AccountId>
        <AccountType/>
      </UserInfo>
      <UserInfo>
        <DisplayName>Liza Wood</DisplayName>
        <AccountId>1934</AccountId>
        <AccountType/>
      </UserInfo>
      <UserInfo>
        <DisplayName>Gareth Bland</DisplayName>
        <AccountId>3355</AccountId>
        <AccountType/>
      </UserInfo>
      <UserInfo>
        <DisplayName>Ece Kamar</DisplayName>
        <AccountId>147</AccountId>
        <AccountType/>
      </UserInfo>
      <UserInfo>
        <DisplayName>Abhi Sanka (CELA)</DisplayName>
        <AccountId>3854</AccountId>
        <AccountType/>
      </UserInfo>
      <UserInfo>
        <DisplayName>Jackie Nichols</DisplayName>
        <AccountId>986</AccountId>
        <AccountType/>
      </UserInfo>
      <UserInfo>
        <DisplayName>Chandan Srivastava</DisplayName>
        <AccountId>2568</AccountId>
        <AccountType/>
      </UserInfo>
      <UserInfo>
        <DisplayName>Mohan Sai Krishna Allika</DisplayName>
        <AccountId>1511</AccountId>
        <AccountType/>
      </UserInfo>
      <UserInfo>
        <DisplayName>Lily Dias</DisplayName>
        <AccountId>3731</AccountId>
        <AccountType/>
      </UserInfo>
      <UserInfo>
        <DisplayName>Sameeksha Subhedar</DisplayName>
        <AccountId>1017</AccountId>
        <AccountType/>
      </UserInfo>
      <UserInfo>
        <DisplayName>Neil Coles</DisplayName>
        <AccountId>1153</AccountId>
        <AccountType/>
      </UserInfo>
      <UserInfo>
        <DisplayName>Steph Ballard (CELA)</DisplayName>
        <AccountId>554</AccountId>
        <AccountType/>
      </UserInfo>
      <UserInfo>
        <DisplayName>Brian Bilodeau</DisplayName>
        <AccountId>1560</AccountId>
        <AccountType/>
      </UserInfo>
      <UserInfo>
        <DisplayName>Kelley Rand</DisplayName>
        <AccountId>236</AccountId>
        <AccountType/>
      </UserInfo>
      <UserInfo>
        <DisplayName>Parama Paramasivam</DisplayName>
        <AccountId>475</AccountId>
        <AccountType/>
      </UserInfo>
      <UserInfo>
        <DisplayName>Alex Sutton (HE/HIM)</DisplayName>
        <AccountId>1399</AccountId>
        <AccountType/>
      </UserInfo>
      <UserInfo>
        <DisplayName>Andrew Berkley (CELA)</DisplayName>
        <AccountId>963</AccountId>
        <AccountType/>
      </UserInfo>
      <UserInfo>
        <DisplayName>Rohini Srivathsa</DisplayName>
        <AccountId>79</AccountId>
        <AccountType/>
      </UserInfo>
      <UserInfo>
        <DisplayName>Ruth Yakubu</DisplayName>
        <AccountId>1653</AccountId>
        <AccountType/>
      </UserInfo>
      <UserInfo>
        <DisplayName>Zachary Cook</DisplayName>
        <AccountId>1788</AccountId>
        <AccountType/>
      </UserInfo>
      <UserInfo>
        <DisplayName>Marcus Bartley Johns (CELA)</DisplayName>
        <AccountId>883</AccountId>
        <AccountType/>
      </UserInfo>
      <UserInfo>
        <DisplayName>Molly Bostic</DisplayName>
        <AccountId>2499</AccountId>
        <AccountType/>
      </UserInfo>
      <UserInfo>
        <DisplayName>Senani Nori</DisplayName>
        <AccountId>3449</AccountId>
        <AccountType/>
      </UserInfo>
      <UserInfo>
        <DisplayName>Mikko Viitaila</DisplayName>
        <AccountId>477</AccountId>
        <AccountType/>
      </UserInfo>
      <UserInfo>
        <DisplayName>Joe Opsatnick</DisplayName>
        <AccountId>3016</AccountId>
        <AccountType/>
      </UserInfo>
      <UserInfo>
        <DisplayName>Mark Chaban</DisplayName>
        <AccountId>95</AccountId>
        <AccountType/>
      </UserInfo>
      <UserInfo>
        <DisplayName>Tara Meyer (ARTECH CONSULTING LLC)</DisplayName>
        <AccountId>3225</AccountId>
        <AccountType/>
      </UserInfo>
      <UserInfo>
        <DisplayName>Flavia Amaral</DisplayName>
        <AccountId>361</AccountId>
        <AccountType/>
      </UserInfo>
      <UserInfo>
        <DisplayName>Pooja Chandwani (She/Her)</DisplayName>
        <AccountId>1545</AccountId>
        <AccountType/>
      </UserInfo>
      <UserInfo>
        <DisplayName>Thomas Langkabel</DisplayName>
        <AccountId>88</AccountId>
        <AccountType/>
      </UserInfo>
      <UserInfo>
        <DisplayName>Kat Moynahan</DisplayName>
        <AccountId>3903</AccountId>
        <AccountType/>
      </UserInfo>
      <UserInfo>
        <DisplayName>Sudha Kadaverla</DisplayName>
        <AccountId>3904</AccountId>
        <AccountType/>
      </UserInfo>
      <UserInfo>
        <DisplayName>Sandra Lopez</DisplayName>
        <AccountId>3905</AccountId>
        <AccountType/>
      </UserInfo>
      <UserInfo>
        <DisplayName>Kim Meyer (WILLIAMS)</DisplayName>
        <AccountId>3906</AccountId>
        <AccountType/>
      </UserInfo>
      <UserInfo>
        <DisplayName>Jason Schwark</DisplayName>
        <AccountId>3907</AccountId>
        <AccountType/>
      </UserInfo>
      <UserInfo>
        <DisplayName>Samy Bhadra (She/Her)</DisplayName>
        <AccountId>3908</AccountId>
        <AccountType/>
      </UserInfo>
      <UserInfo>
        <DisplayName>Anurita Mathur</DisplayName>
        <AccountId>3909</AccountId>
        <AccountType/>
      </UserInfo>
      <UserInfo>
        <DisplayName>Joe Hier</DisplayName>
        <AccountId>3910</AccountId>
        <AccountType/>
      </UserInfo>
      <UserInfo>
        <DisplayName>Bill Petrakos</DisplayName>
        <AccountId>3911</AccountId>
        <AccountType/>
      </UserInfo>
      <UserInfo>
        <DisplayName>Lu Chen</DisplayName>
        <AccountId>3912</AccountId>
        <AccountType/>
      </UserInfo>
      <UserInfo>
        <DisplayName>Majid Al Zein</DisplayName>
        <AccountId>3913</AccountId>
        <AccountType/>
      </UserInfo>
      <UserInfo>
        <DisplayName>Anthony Rieder</DisplayName>
        <AccountId>3914</AccountId>
        <AccountType/>
      </UserInfo>
      <UserInfo>
        <DisplayName>Vidyaraman Sankaranarayanan</DisplayName>
        <AccountId>3915</AccountId>
        <AccountType/>
      </UserInfo>
      <UserInfo>
        <DisplayName>Pierre Mariani</DisplayName>
        <AccountId>3916</AccountId>
        <AccountType/>
      </UserInfo>
      <UserInfo>
        <DisplayName>Rashmi Shrivastav</DisplayName>
        <AccountId>3917</AccountId>
        <AccountType/>
      </UserInfo>
      <UserInfo>
        <DisplayName>Meet Patel</DisplayName>
        <AccountId>3918</AccountId>
        <AccountType/>
      </UserInfo>
      <UserInfo>
        <DisplayName>Prasad Walwadkar</DisplayName>
        <AccountId>3919</AccountId>
        <AccountType/>
      </UserInfo>
      <UserInfo>
        <DisplayName>Alfredo Arnaiz</DisplayName>
        <AccountId>3920</AccountId>
        <AccountType/>
      </UserInfo>
      <UserInfo>
        <DisplayName>Benjamin Quisumbing</DisplayName>
        <AccountId>3921</AccountId>
        <AccountType/>
      </UserInfo>
      <UserInfo>
        <DisplayName>Tony Themelis</DisplayName>
        <AccountId>3922</AccountId>
        <AccountType/>
      </UserInfo>
      <UserInfo>
        <DisplayName>Ben Olsen</DisplayName>
        <AccountId>3923</AccountId>
        <AccountType/>
      </UserInfo>
      <UserInfo>
        <DisplayName>Selena Zhong</DisplayName>
        <AccountId>3924</AccountId>
        <AccountType/>
      </UserInfo>
      <UserInfo>
        <DisplayName>Rohit Gupta</DisplayName>
        <AccountId>3925</AccountId>
        <AccountType/>
      </UserInfo>
      <UserInfo>
        <DisplayName>Santhosh Bala Hari Krishnan</DisplayName>
        <AccountId>3926</AccountId>
        <AccountType/>
      </UserInfo>
      <UserInfo>
        <DisplayName>Amanda Craig (CELA)</DisplayName>
        <AccountId>3114</AccountId>
        <AccountType/>
      </UserInfo>
      <UserInfo>
        <DisplayName>Ohad Jassin</DisplayName>
        <AccountId>813</AccountId>
        <AccountType/>
      </UserInfo>
      <UserInfo>
        <DisplayName>Tara Aggarwal</DisplayName>
        <AccountId>1941</AccountId>
        <AccountType/>
      </UserInfo>
      <UserInfo>
        <DisplayName>Prerrna P Kapoor</DisplayName>
        <AccountId>3943</AccountId>
        <AccountType/>
      </UserInfo>
      <UserInfo>
        <DisplayName>Amrutha Varshini Mandalreddy</DisplayName>
        <AccountId>3932</AccountId>
        <AccountType/>
      </UserInfo>
      <UserInfo>
        <DisplayName>Shreyash Kumar</DisplayName>
        <AccountId>3930</AccountId>
        <AccountType/>
      </UserInfo>
      <UserInfo>
        <DisplayName>Ruth Kikin-Gil (SHE/HER)</DisplayName>
        <AccountId>401</AccountId>
        <AccountType/>
      </UserInfo>
      <UserInfo>
        <DisplayName>Nishank Bhatnagar</DisplayName>
        <AccountId>3940</AccountId>
        <AccountType/>
      </UserInfo>
      <UserInfo>
        <DisplayName>Hanane Taffahi</DisplayName>
        <AccountId>1973</AccountId>
        <AccountType/>
      </UserInfo>
      <UserInfo>
        <DisplayName>Hiromichi Nozaki</DisplayName>
        <AccountId>2407</AccountId>
        <AccountType/>
      </UserInfo>
      <UserInfo>
        <DisplayName>Jenn Wortman Vaughan</DisplayName>
        <AccountId>123</AccountId>
        <AccountType/>
      </UserInfo>
      <UserInfo>
        <DisplayName>Vanitha Srinivasan</DisplayName>
        <AccountId>2942</AccountId>
        <AccountType/>
      </UserInfo>
      <UserInfo>
        <DisplayName>Andi Comisioneru</DisplayName>
        <AccountId>1921</AccountId>
        <AccountType/>
      </UserInfo>
      <UserInfo>
        <DisplayName>Alejandro Gutierrez Munoz</DisplayName>
        <AccountId>760</AccountId>
        <AccountType/>
      </UserInfo>
      <UserInfo>
        <DisplayName>John Holohan (CELA)</DisplayName>
        <AccountId>2507</AccountId>
        <AccountType/>
      </UserInfo>
      <UserInfo>
        <DisplayName>Nikita Govind Dhole</DisplayName>
        <AccountId>4111</AccountId>
        <AccountType/>
      </UserInfo>
      <UserInfo>
        <DisplayName>Ankur Patel</DisplayName>
        <AccountId>4112</AccountId>
        <AccountType/>
      </UserInfo>
      <UserInfo>
        <DisplayName>Vincenzo Daniele Foti</DisplayName>
        <AccountId>4113</AccountId>
        <AccountType/>
      </UserInfo>
      <UserInfo>
        <DisplayName>Arun Nandewal</DisplayName>
        <AccountId>4114</AccountId>
        <AccountType/>
      </UserInfo>
      <UserInfo>
        <DisplayName>Pranav Gupta</DisplayName>
        <AccountId>4115</AccountId>
        <AccountType/>
      </UserInfo>
      <UserInfo>
        <DisplayName>Moein Almasi</DisplayName>
        <AccountId>3400</AccountId>
        <AccountType/>
      </UserInfo>
      <UserInfo>
        <DisplayName>Noel Asuncion</DisplayName>
        <AccountId>1377</AccountId>
        <AccountType/>
      </UserInfo>
      <UserInfo>
        <DisplayName>Ryan Russ (ERNST &amp; YOUNG LLP)</DisplayName>
        <AccountId>4071</AccountId>
        <AccountType/>
      </UserInfo>
      <UserInfo>
        <DisplayName>Noah Witt</DisplayName>
        <AccountId>3062</AccountId>
        <AccountType/>
      </UserInfo>
      <UserInfo>
        <DisplayName>Dina Koehler</DisplayName>
        <AccountId>4072</AccountId>
        <AccountType/>
      </UserInfo>
      <UserInfo>
        <DisplayName>Holly Woemmel (CELA)</DisplayName>
        <AccountId>3302</AccountId>
        <AccountType/>
      </UserInfo>
      <UserInfo>
        <DisplayName>Jessica Holland</DisplayName>
        <AccountId>3741</AccountId>
        <AccountType/>
      </UserInfo>
      <UserInfo>
        <DisplayName>Manhar Arora (ERNST AND YOUNG LLP)</DisplayName>
        <AccountId>4073</AccountId>
        <AccountType/>
      </UserInfo>
      <UserInfo>
        <DisplayName>Laura Szkolar Sienkiewicz</DisplayName>
        <AccountId>847</AccountId>
        <AccountType/>
      </UserInfo>
      <UserInfo>
        <DisplayName>Nicole Barbour</DisplayName>
        <AccountId>604</AccountId>
        <AccountType/>
      </UserInfo>
      <UserInfo>
        <DisplayName>Daniel Adinolfi</DisplayName>
        <AccountId>3936</AccountId>
        <AccountType/>
      </UserInfo>
      <UserInfo>
        <DisplayName>Manikandan Mohanasundaram</DisplayName>
        <AccountId>4075</AccountId>
        <AccountType/>
      </UserInfo>
      <UserInfo>
        <DisplayName>Jim McDole</DisplayName>
        <AccountId>3719</AccountId>
        <AccountType/>
      </UserInfo>
      <UserInfo>
        <DisplayName>Kenan Seleskovic</DisplayName>
        <AccountId>3941</AccountId>
        <AccountType/>
      </UserInfo>
      <UserInfo>
        <DisplayName>Lisa Close (CELA)</DisplayName>
        <AccountId>3242</AccountId>
        <AccountType/>
      </UserInfo>
      <UserInfo>
        <DisplayName>Amal Nair</DisplayName>
        <AccountId>3851</AccountId>
        <AccountType/>
      </UserInfo>
      <UserInfo>
        <DisplayName>Karen O'Connor</DisplayName>
        <AccountId>4084</AccountId>
        <AccountType/>
      </UserInfo>
      <UserInfo>
        <DisplayName>Colleen Hartswick</DisplayName>
        <AccountId>4379</AccountId>
        <AccountType/>
      </UserInfo>
      <UserInfo>
        <DisplayName>Devdatt Mhatre</DisplayName>
        <AccountId>4380</AccountId>
        <AccountType/>
      </UserInfo>
      <UserInfo>
        <DisplayName>John Curry</DisplayName>
        <AccountId>4381</AccountId>
        <AccountType/>
      </UserInfo>
      <UserInfo>
        <DisplayName>Erin Connell</DisplayName>
        <AccountId>4382</AccountId>
        <AccountType/>
      </UserInfo>
      <UserInfo>
        <DisplayName>Stephanie Simmons</DisplayName>
        <AccountId>336</AccountId>
        <AccountType/>
      </UserInfo>
    </SharedWithUsers>
    <lcf76f155ced4ddcb4097134ff3c332f xmlns="80cc458f-5d24-4c30-90c6-5ced7da49ad3">
      <Terms xmlns="http://schemas.microsoft.com/office/infopath/2007/PartnerControls"/>
    </lcf76f155ced4ddcb4097134ff3c332f>
    <CourseLevel xmlns="80cc458f-5d24-4c30-90c6-5ced7da49ad3" xsi:nil="true"/>
    <Coverage xmlns="80cc458f-5d24-4c30-90c6-5ced7da49ad3" xsi:nil="true"/>
    <Domain xmlns="80cc458f-5d24-4c30-90c6-5ced7da49ad3" xsi:nil="true"/>
    <ReleaseDate xmlns="80cc458f-5d24-4c30-90c6-5ced7da49ad3" xsi:nil="true"/>
    <Audience xmlns="80cc458f-5d24-4c30-90c6-5ced7da49ad3" xsi:nil="true"/>
    <Company xmlns="80cc458f-5d24-4c30-90c6-5ced7da49ad3" xsi:nil="true"/>
    <OneNoteFluid_FileOrder xmlns="80cc458f-5d24-4c30-90c6-5ced7da49ad3" xsi:nil="true"/>
    <PaidCourse xmlns="80cc458f-5d24-4c30-90c6-5ced7da49ad3">false</PaidCours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70C9B5-A7D1-403E-8699-0FC4899DCF69}">
  <ds:schemaRefs>
    <ds:schemaRef ds:uri="230e9df3-be65-4c73-a93b-d1236ebd677e"/>
    <ds:schemaRef ds:uri="80cc458f-5d24-4c30-90c6-5ced7da49ad3"/>
    <ds:schemaRef ds:uri="f8dbe208-7048-4d41-b2fc-16492d3575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38BFD0-14E1-47B7-AA87-4D7D26D8493E}">
  <ds:schemaRefs>
    <ds:schemaRef ds:uri="http://schemas.microsoft.com/office/2006/metadata/properties"/>
    <ds:schemaRef ds:uri="http://purl.org/dc/terms/"/>
    <ds:schemaRef ds:uri="http://schemas.microsoft.com/office/infopath/2007/PartnerControls"/>
    <ds:schemaRef ds:uri="http://purl.org/dc/dcmitype/"/>
    <ds:schemaRef ds:uri="http://schemas.openxmlformats.org/package/2006/metadata/core-properties"/>
    <ds:schemaRef ds:uri="230e9df3-be65-4c73-a93b-d1236ebd677e"/>
    <ds:schemaRef ds:uri="http://schemas.microsoft.com/office/2006/documentManagement/types"/>
    <ds:schemaRef ds:uri="http://schemas.microsoft.com/sharepoint/v3"/>
    <ds:schemaRef ds:uri="f8dbe208-7048-4d41-b2fc-16492d357563"/>
    <ds:schemaRef ds:uri="80cc458f-5d24-4c30-90c6-5ced7da49ad3"/>
    <ds:schemaRef ds:uri="http://www.w3.org/XML/1998/namespace"/>
    <ds:schemaRef ds:uri="http://purl.org/dc/elements/1.1/"/>
  </ds:schemaRefs>
</ds:datastoreItem>
</file>

<file path=customXml/itemProps3.xml><?xml version="1.0" encoding="utf-8"?>
<ds:datastoreItem xmlns:ds="http://schemas.openxmlformats.org/officeDocument/2006/customXml" ds:itemID="{7B95516E-92F1-486C-8E80-591FF8D6704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8385</Words>
  <Application>Microsoft Office PowerPoint</Application>
  <PresentationFormat>Grand écran</PresentationFormat>
  <Paragraphs>962</Paragraphs>
  <Slides>46</Slides>
  <Notes>45</Notes>
  <HiddenSlides>5</HiddenSlides>
  <MMClips>0</MMClips>
  <ScaleCrop>false</ScaleCrop>
  <HeadingPairs>
    <vt:vector size="6" baseType="variant">
      <vt:variant>
        <vt:lpstr>Polices utilisées</vt:lpstr>
      </vt:variant>
      <vt:variant>
        <vt:i4>17</vt:i4>
      </vt:variant>
      <vt:variant>
        <vt:lpstr>Thème</vt:lpstr>
      </vt:variant>
      <vt:variant>
        <vt:i4>1</vt:i4>
      </vt:variant>
      <vt:variant>
        <vt:lpstr>Titres des diapositives</vt:lpstr>
      </vt:variant>
      <vt:variant>
        <vt:i4>46</vt:i4>
      </vt:variant>
    </vt:vector>
  </HeadingPairs>
  <TitlesOfParts>
    <vt:vector size="64" baseType="lpstr">
      <vt:lpstr>Arial</vt:lpstr>
      <vt:lpstr>Arial,Sans-Serif</vt:lpstr>
      <vt:lpstr>Calibri</vt:lpstr>
      <vt:lpstr>Calibri,Sans-Serif</vt:lpstr>
      <vt:lpstr>Oswald</vt:lpstr>
      <vt:lpstr>Segoe Sans Display Semibold</vt:lpstr>
      <vt:lpstr>Segoe Sans Text</vt:lpstr>
      <vt:lpstr>Segoe Sans Text Semibold</vt:lpstr>
      <vt:lpstr>Segoe UI</vt:lpstr>
      <vt:lpstr>Segoe UI Light</vt:lpstr>
      <vt:lpstr>Segoe UI Semibold</vt:lpstr>
      <vt:lpstr>Segoe UI Semilight</vt:lpstr>
      <vt:lpstr>Segoe UI Variable Display Semib</vt:lpstr>
      <vt:lpstr>Segoe UI Variable Display Semibold</vt:lpstr>
      <vt:lpstr>Symbol</vt:lpstr>
      <vt:lpstr>Wingdings</vt:lpstr>
      <vt:lpstr>WordVisi_MSFontService</vt:lpstr>
      <vt:lpstr>9_White Template</vt:lpstr>
      <vt:lpstr>Responsible AI Workshop  Understanding intelligent agents in Artificial Intelligence A starter guide for data engineers, data scientists, AI developers, and other AI practitioners to harness generative AI (GenAI) and agentic structures in their applications </vt:lpstr>
      <vt:lpstr>Présentation PowerPoint</vt:lpstr>
      <vt:lpstr>What are intelligent Agents ?</vt:lpstr>
      <vt:lpstr>AI agent structure</vt:lpstr>
      <vt:lpstr>AI agent’s characteristics </vt:lpstr>
      <vt:lpstr>A first look at agents’ architecture</vt:lpstr>
      <vt:lpstr>A first look of agents’ architecture</vt:lpstr>
      <vt:lpstr>Single agents</vt:lpstr>
      <vt:lpstr>Multi-agents</vt:lpstr>
      <vt:lpstr>Agentic applications’ architecture and available frameworks</vt:lpstr>
      <vt:lpstr>Cutting-edge shift</vt:lpstr>
      <vt:lpstr>Agents’ applicative stack</vt:lpstr>
      <vt:lpstr>Cutting-edge shift (cont’d)</vt:lpstr>
      <vt:lpstr>Promising even more efficiency, value, and advantage</vt:lpstr>
      <vt:lpstr>Today</vt:lpstr>
      <vt:lpstr>Tomorrow</vt:lpstr>
      <vt:lpstr>Notable agentic frameworks</vt:lpstr>
      <vt:lpstr>Key applications of AI agents</vt:lpstr>
      <vt:lpstr>Wide spectrum of applications</vt:lpstr>
      <vt:lpstr>Key use cases across industries</vt:lpstr>
      <vt:lpstr>Automotive &amp; transportation</vt:lpstr>
      <vt:lpstr>Retail &amp; consumer packaged goods</vt:lpstr>
      <vt:lpstr>Finance</vt:lpstr>
      <vt:lpstr>Manufacturing</vt:lpstr>
      <vt:lpstr>Understand and mitigate agent risks and limitations A primer</vt:lpstr>
      <vt:lpstr>Challenges with AI agents</vt:lpstr>
      <vt:lpstr>Accentuation and creation of new security &amp; safety risks</vt:lpstr>
      <vt:lpstr>Consequences of these risks </vt:lpstr>
      <vt:lpstr>How to assess the impact</vt:lpstr>
      <vt:lpstr>Design for transparent, responsible human-AI interactions</vt:lpstr>
      <vt:lpstr>Some mitigations to help preventing them</vt:lpstr>
      <vt:lpstr>What about AI agents &amp; benchmarks?</vt:lpstr>
      <vt:lpstr>Copilot agents</vt:lpstr>
      <vt:lpstr>Towards Copilot agents</vt:lpstr>
      <vt:lpstr>Towards Copilot agents (cont’d)</vt:lpstr>
      <vt:lpstr>Copilot agents positioning</vt:lpstr>
      <vt:lpstr>Présentation PowerPoint</vt:lpstr>
      <vt:lpstr>Spectrum of agents</vt:lpstr>
      <vt:lpstr>Continuum of solutions</vt:lpstr>
      <vt:lpstr>Different building journeys for different needs</vt:lpstr>
      <vt:lpstr>Start building agents with Copilot Studio…</vt:lpstr>
      <vt:lpstr>...or you can start with code first solutions</vt:lpstr>
      <vt:lpstr>Présentation PowerPoint</vt:lpstr>
      <vt:lpstr>To get started with Azure AI Foundry</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Construire et utiliser l’IA générative de manière responsable</dc:title>
  <dc:creator>Philippe.Beraud@microsoft.com</dc:creator>
  <cp:lastModifiedBy>Philippe Beraud</cp:lastModifiedBy>
  <cp:revision>13</cp:revision>
  <cp:lastPrinted>2022-05-09T20:18:07Z</cp:lastPrinted>
  <dcterms:created xsi:type="dcterms:W3CDTF">2020-05-26T17:33:11Z</dcterms:created>
  <dcterms:modified xsi:type="dcterms:W3CDTF">2025-01-30T16:30:01Z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0x010100E9BF4A4DB9D36B48A55E3F7834BADA7C</vt:lpwstr>
  </property>
  <property fmtid="{D5CDD505-2E9C-101B-9397-08002B2CF9AE}" pid="3" name="MediaServiceImageTags">
    <vt:lpwstr/>
  </property>
</Properties>
</file>